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3"/>
  </p:handoutMasterIdLst>
  <p:sldIdLst>
    <p:sldId id="256" r:id="rId2"/>
    <p:sldId id="275" r:id="rId3"/>
    <p:sldId id="257" r:id="rId4"/>
    <p:sldId id="258" r:id="rId5"/>
    <p:sldId id="276" r:id="rId6"/>
    <p:sldId id="259" r:id="rId7"/>
    <p:sldId id="262" r:id="rId8"/>
    <p:sldId id="263" r:id="rId9"/>
    <p:sldId id="277" r:id="rId10"/>
    <p:sldId id="260" r:id="rId11"/>
    <p:sldId id="261" r:id="rId12"/>
    <p:sldId id="264" r:id="rId13"/>
    <p:sldId id="265" r:id="rId14"/>
    <p:sldId id="278" r:id="rId15"/>
    <p:sldId id="266" r:id="rId16"/>
    <p:sldId id="267" r:id="rId17"/>
    <p:sldId id="268" r:id="rId18"/>
    <p:sldId id="271" r:id="rId19"/>
    <p:sldId id="274" r:id="rId20"/>
    <p:sldId id="273" r:id="rId21"/>
    <p:sldId id="269"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95E71F4A-94F6-4A47-8E7C-56DA807F41BD}" type="datetimeFigureOut">
              <a:rPr lang="en-US" smtClean="0"/>
              <a:t>8/24/2017</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BB96CF15-D3D6-4100-8162-F6F3D56ADD5A}" type="slidenum">
              <a:rPr lang="en-US" smtClean="0"/>
              <a:t>‹#›</a:t>
            </a:fld>
            <a:endParaRPr lang="en-US"/>
          </a:p>
        </p:txBody>
      </p:sp>
    </p:spTree>
    <p:extLst>
      <p:ext uri="{BB962C8B-B14F-4D97-AF65-F5344CB8AC3E}">
        <p14:creationId xmlns:p14="http://schemas.microsoft.com/office/powerpoint/2010/main" val="6806654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54BCB5-8DC5-4BBC-82CD-7E338E0C0BC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238074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54BCB5-8DC5-4BBC-82CD-7E338E0C0BC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145050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54BCB5-8DC5-4BBC-82CD-7E338E0C0BC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43C8-8CF4-483A-AC4F-14D38F5ED2C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1043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54BCB5-8DC5-4BBC-82CD-7E338E0C0BC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280114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54BCB5-8DC5-4BBC-82CD-7E338E0C0BC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43C8-8CF4-483A-AC4F-14D38F5ED2C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2430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54BCB5-8DC5-4BBC-82CD-7E338E0C0BC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1715454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54BCB5-8DC5-4BBC-82CD-7E338E0C0BC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205714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54BCB5-8DC5-4BBC-82CD-7E338E0C0BC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189922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54BCB5-8DC5-4BBC-82CD-7E338E0C0BC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238267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54BCB5-8DC5-4BBC-82CD-7E338E0C0BC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77224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54BCB5-8DC5-4BBC-82CD-7E338E0C0BC3}"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417217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54BCB5-8DC5-4BBC-82CD-7E338E0C0BC3}" type="datetimeFigureOut">
              <a:rPr lang="en-US" smtClean="0"/>
              <a:t>8/24/2017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88001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54BCB5-8DC5-4BBC-82CD-7E338E0C0BC3}" type="datetimeFigureOut">
              <a:rPr lang="en-US" smtClean="0"/>
              <a:t>8/24/2017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153786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4BCB5-8DC5-4BBC-82CD-7E338E0C0BC3}" type="datetimeFigureOut">
              <a:rPr lang="en-US" smtClean="0"/>
              <a:t>8/24/2017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400738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54BCB5-8DC5-4BBC-82CD-7E338E0C0BC3}"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34314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154BCB5-8DC5-4BBC-82CD-7E338E0C0BC3}"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943C8-8CF4-483A-AC4F-14D38F5ED2CC}" type="slidenum">
              <a:rPr lang="en-US" smtClean="0"/>
              <a:t>‹#›</a:t>
            </a:fld>
            <a:endParaRPr lang="en-US"/>
          </a:p>
        </p:txBody>
      </p:sp>
    </p:spTree>
    <p:extLst>
      <p:ext uri="{BB962C8B-B14F-4D97-AF65-F5344CB8AC3E}">
        <p14:creationId xmlns:p14="http://schemas.microsoft.com/office/powerpoint/2010/main" val="135298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54BCB5-8DC5-4BBC-82CD-7E338E0C0BC3}" type="datetimeFigureOut">
              <a:rPr lang="en-US" smtClean="0"/>
              <a:t>8/24/2017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9943C8-8CF4-483A-AC4F-14D38F5ED2CC}" type="slidenum">
              <a:rPr lang="en-US" smtClean="0"/>
              <a:t>‹#›</a:t>
            </a:fld>
            <a:endParaRPr lang="en-US"/>
          </a:p>
        </p:txBody>
      </p:sp>
    </p:spTree>
    <p:extLst>
      <p:ext uri="{BB962C8B-B14F-4D97-AF65-F5344CB8AC3E}">
        <p14:creationId xmlns:p14="http://schemas.microsoft.com/office/powerpoint/2010/main" val="133916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GrantManagement@aps.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ps.edu/finance/grant-management-and-legislative-projects/staff-listing" TargetMode="External"/><Relationship Id="rId2" Type="http://schemas.openxmlformats.org/officeDocument/2006/relationships/hyperlink" Target="mailto:GrantManagement@ap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452732" y="2271067"/>
            <a:ext cx="7766936" cy="2054443"/>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200" dirty="0" smtClean="0">
                <a:solidFill>
                  <a:schemeClr val="accent2">
                    <a:lumMod val="75000"/>
                  </a:schemeClr>
                </a:solidFill>
              </a:rPr>
              <a:t>Time and Effort Statements</a:t>
            </a:r>
          </a:p>
          <a:p>
            <a:pPr algn="ctr"/>
            <a:r>
              <a:rPr lang="en-US" sz="3200" dirty="0">
                <a:solidFill>
                  <a:schemeClr val="accent2">
                    <a:lumMod val="75000"/>
                  </a:schemeClr>
                </a:solidFill>
              </a:rPr>
              <a:t>a</a:t>
            </a:r>
            <a:r>
              <a:rPr lang="en-US" sz="3200" dirty="0" smtClean="0">
                <a:solidFill>
                  <a:schemeClr val="accent2">
                    <a:lumMod val="75000"/>
                  </a:schemeClr>
                </a:solidFill>
              </a:rPr>
              <a:t>ka</a:t>
            </a:r>
          </a:p>
          <a:p>
            <a:pPr algn="ctr"/>
            <a:r>
              <a:rPr lang="en-US" sz="3200" dirty="0" smtClean="0">
                <a:solidFill>
                  <a:schemeClr val="accent2">
                    <a:lumMod val="75000"/>
                  </a:schemeClr>
                </a:solidFill>
              </a:rPr>
              <a:t>Monthly Personnel Activity Reports</a:t>
            </a:r>
          </a:p>
        </p:txBody>
      </p:sp>
      <p:sp>
        <p:nvSpPr>
          <p:cNvPr id="6" name="TextBox 5"/>
          <p:cNvSpPr txBox="1"/>
          <p:nvPr/>
        </p:nvSpPr>
        <p:spPr>
          <a:xfrm>
            <a:off x="485192" y="5850294"/>
            <a:ext cx="4807278" cy="276999"/>
          </a:xfrm>
          <a:prstGeom prst="rect">
            <a:avLst/>
          </a:prstGeom>
          <a:noFill/>
        </p:spPr>
        <p:txBody>
          <a:bodyPr wrap="none" rtlCol="0">
            <a:spAutoFit/>
          </a:bodyPr>
          <a:lstStyle/>
          <a:p>
            <a:r>
              <a:rPr lang="en-US" sz="1200" dirty="0" smtClean="0"/>
              <a:t>Teresa Scott, Sr. Director-Grant Management &amp; Legislative Projects</a:t>
            </a:r>
            <a:endParaRPr lang="en-US" sz="1200" dirty="0"/>
          </a:p>
        </p:txBody>
      </p:sp>
    </p:spTree>
    <p:extLst>
      <p:ext uri="{BB962C8B-B14F-4D97-AF65-F5344CB8AC3E}">
        <p14:creationId xmlns:p14="http://schemas.microsoft.com/office/powerpoint/2010/main" val="2251452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121987" y="1446243"/>
            <a:ext cx="11338477" cy="4655977"/>
          </a:xfrm>
          <a:prstGeom prst="rect">
            <a:avLst/>
          </a:prstGeom>
        </p:spPr>
      </p:pic>
      <p:sp>
        <p:nvSpPr>
          <p:cNvPr id="2" name="Title 1"/>
          <p:cNvSpPr>
            <a:spLocks noGrp="1"/>
          </p:cNvSpPr>
          <p:nvPr>
            <p:ph type="title"/>
          </p:nvPr>
        </p:nvSpPr>
        <p:spPr/>
        <p:txBody>
          <a:bodyPr/>
          <a:lstStyle/>
          <a:p>
            <a:pPr algn="ctr"/>
            <a:r>
              <a:rPr lang="en-US" dirty="0" smtClean="0"/>
              <a:t>Top Section of Form</a:t>
            </a:r>
            <a:endParaRPr lang="en-US" dirty="0"/>
          </a:p>
        </p:txBody>
      </p:sp>
      <p:sp>
        <p:nvSpPr>
          <p:cNvPr id="7" name="TextBox 6"/>
          <p:cNvSpPr txBox="1"/>
          <p:nvPr/>
        </p:nvSpPr>
        <p:spPr>
          <a:xfrm>
            <a:off x="7165910" y="4510399"/>
            <a:ext cx="3760237" cy="1384995"/>
          </a:xfrm>
          <a:prstGeom prst="rect">
            <a:avLst/>
          </a:prstGeom>
          <a:noFill/>
          <a:ln>
            <a:solidFill>
              <a:schemeClr val="accent1"/>
            </a:solidFill>
          </a:ln>
        </p:spPr>
        <p:txBody>
          <a:bodyPr wrap="square" rtlCol="0">
            <a:spAutoFit/>
          </a:bodyPr>
          <a:lstStyle/>
          <a:p>
            <a:r>
              <a:rPr lang="en-US" sz="1200" b="1" dirty="0" smtClean="0">
                <a:solidFill>
                  <a:schemeClr val="accent2">
                    <a:lumMod val="75000"/>
                  </a:schemeClr>
                </a:solidFill>
              </a:rPr>
              <a:t>This example shows an employee paid partially with Federal Funds and partially with Operational Funds with an extended contract.</a:t>
            </a:r>
          </a:p>
          <a:p>
            <a:endParaRPr lang="en-US" sz="1200" b="1" dirty="0">
              <a:solidFill>
                <a:schemeClr val="accent2">
                  <a:lumMod val="75000"/>
                </a:schemeClr>
              </a:solidFill>
            </a:endParaRPr>
          </a:p>
          <a:p>
            <a:r>
              <a:rPr lang="en-US" sz="1200" b="1" dirty="0" smtClean="0">
                <a:solidFill>
                  <a:schemeClr val="accent2">
                    <a:lumMod val="75000"/>
                  </a:schemeClr>
                </a:solidFill>
              </a:rPr>
              <a:t>Notice the percentage adds up to 100% not 120%</a:t>
            </a:r>
          </a:p>
          <a:p>
            <a:r>
              <a:rPr lang="en-US" sz="1200" b="1" dirty="0" smtClean="0">
                <a:solidFill>
                  <a:schemeClr val="accent2">
                    <a:lumMod val="75000"/>
                  </a:schemeClr>
                </a:solidFill>
              </a:rPr>
              <a:t>.7 FTE = 58.33 (58% rounded) of 1.2 Total FTE</a:t>
            </a:r>
          </a:p>
          <a:p>
            <a:r>
              <a:rPr lang="en-US" sz="1200" b="1" dirty="0" smtClean="0">
                <a:solidFill>
                  <a:schemeClr val="accent2">
                    <a:lumMod val="75000"/>
                  </a:schemeClr>
                </a:solidFill>
              </a:rPr>
              <a:t>.5 FTE = 41.67 (42% rounded) of 1.2 Total FTE </a:t>
            </a:r>
            <a:endParaRPr lang="en-US" sz="1200" b="1" dirty="0">
              <a:solidFill>
                <a:schemeClr val="accent2">
                  <a:lumMod val="75000"/>
                </a:schemeClr>
              </a:solidFill>
            </a:endParaRPr>
          </a:p>
        </p:txBody>
      </p:sp>
      <p:sp>
        <p:nvSpPr>
          <p:cNvPr id="10" name="TextBox 9"/>
          <p:cNvSpPr txBox="1"/>
          <p:nvPr/>
        </p:nvSpPr>
        <p:spPr>
          <a:xfrm>
            <a:off x="8089641" y="2267339"/>
            <a:ext cx="2202024" cy="523220"/>
          </a:xfrm>
          <a:prstGeom prst="rect">
            <a:avLst/>
          </a:prstGeom>
          <a:noFill/>
          <a:ln>
            <a:solidFill>
              <a:schemeClr val="accent1"/>
            </a:solidFill>
          </a:ln>
        </p:spPr>
        <p:txBody>
          <a:bodyPr wrap="square" rtlCol="0">
            <a:spAutoFit/>
          </a:bodyPr>
          <a:lstStyle/>
          <a:p>
            <a:r>
              <a:rPr lang="en-US" sz="2800" dirty="0" smtClean="0">
                <a:solidFill>
                  <a:srgbClr val="FF0000"/>
                </a:solidFill>
              </a:rPr>
              <a:t>EXAMPLE 1</a:t>
            </a:r>
            <a:endParaRPr lang="en-US" sz="2800" dirty="0">
              <a:solidFill>
                <a:srgbClr val="FF0000"/>
              </a:solidFill>
            </a:endParaRPr>
          </a:p>
        </p:txBody>
      </p:sp>
    </p:spTree>
    <p:extLst>
      <p:ext uri="{BB962C8B-B14F-4D97-AF65-F5344CB8AC3E}">
        <p14:creationId xmlns:p14="http://schemas.microsoft.com/office/powerpoint/2010/main" val="4188859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idx="1"/>
          </p:nvPr>
        </p:nvPicPr>
        <p:blipFill>
          <a:blip r:embed="rId2"/>
          <a:stretch>
            <a:fillRect/>
          </a:stretch>
        </p:blipFill>
        <p:spPr>
          <a:xfrm>
            <a:off x="461593" y="1334278"/>
            <a:ext cx="10262558" cy="4928623"/>
          </a:xfrm>
          <a:prstGeom prst="rect">
            <a:avLst/>
          </a:prstGeom>
        </p:spPr>
      </p:pic>
      <p:sp>
        <p:nvSpPr>
          <p:cNvPr id="2" name="Title 1"/>
          <p:cNvSpPr>
            <a:spLocks noGrp="1"/>
          </p:cNvSpPr>
          <p:nvPr>
            <p:ph type="title"/>
          </p:nvPr>
        </p:nvSpPr>
        <p:spPr>
          <a:xfrm>
            <a:off x="677334" y="609600"/>
            <a:ext cx="8596668" cy="724678"/>
          </a:xfrm>
        </p:spPr>
        <p:txBody>
          <a:bodyPr/>
          <a:lstStyle/>
          <a:p>
            <a:pPr algn="ctr"/>
            <a:r>
              <a:rPr lang="en-US" dirty="0" smtClean="0"/>
              <a:t>Federal duties section</a:t>
            </a:r>
            <a:endParaRPr lang="en-US" dirty="0"/>
          </a:p>
        </p:txBody>
      </p:sp>
      <p:sp>
        <p:nvSpPr>
          <p:cNvPr id="7" name="TextBox 6"/>
          <p:cNvSpPr txBox="1"/>
          <p:nvPr/>
        </p:nvSpPr>
        <p:spPr>
          <a:xfrm>
            <a:off x="5592872" y="3340359"/>
            <a:ext cx="4441371" cy="2031325"/>
          </a:xfrm>
          <a:prstGeom prst="rect">
            <a:avLst/>
          </a:prstGeom>
          <a:noFill/>
          <a:ln>
            <a:solidFill>
              <a:schemeClr val="accent1"/>
            </a:solidFill>
          </a:ln>
        </p:spPr>
        <p:txBody>
          <a:bodyPr wrap="square" rtlCol="0">
            <a:spAutoFit/>
          </a:bodyPr>
          <a:lstStyle/>
          <a:p>
            <a:r>
              <a:rPr lang="en-US" dirty="0" smtClean="0">
                <a:solidFill>
                  <a:srgbClr val="FF0000"/>
                </a:solidFill>
              </a:rPr>
              <a:t>NOTICE:</a:t>
            </a:r>
          </a:p>
          <a:p>
            <a:r>
              <a:rPr lang="en-US" dirty="0" smtClean="0">
                <a:solidFill>
                  <a:srgbClr val="FF0000"/>
                </a:solidFill>
              </a:rPr>
              <a:t>The amounts here are for the work actually performed, they MAY NOT match the totals from the previous slide.  It is still accurate because this section is for what was done, NOT what was budgeted for.</a:t>
            </a:r>
            <a:endParaRPr lang="en-US" dirty="0">
              <a:solidFill>
                <a:srgbClr val="FF0000"/>
              </a:solidFill>
            </a:endParaRPr>
          </a:p>
        </p:txBody>
      </p:sp>
      <p:cxnSp>
        <p:nvCxnSpPr>
          <p:cNvPr id="9" name="Straight Arrow Connector 8"/>
          <p:cNvCxnSpPr/>
          <p:nvPr/>
        </p:nvCxnSpPr>
        <p:spPr>
          <a:xfrm flipV="1">
            <a:off x="7595118" y="2556588"/>
            <a:ext cx="914400" cy="78377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907902" y="3209731"/>
            <a:ext cx="671804" cy="21460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45442" y="6339177"/>
            <a:ext cx="7464489" cy="369332"/>
          </a:xfrm>
          <a:prstGeom prst="rect">
            <a:avLst/>
          </a:prstGeom>
          <a:noFill/>
          <a:ln>
            <a:solidFill>
              <a:schemeClr val="accent1"/>
            </a:solidFill>
          </a:ln>
        </p:spPr>
        <p:txBody>
          <a:bodyPr wrap="square" rtlCol="0">
            <a:spAutoFit/>
          </a:bodyPr>
          <a:lstStyle/>
          <a:p>
            <a:r>
              <a:rPr lang="en-US" dirty="0" smtClean="0">
                <a:solidFill>
                  <a:srgbClr val="0070C0"/>
                </a:solidFill>
              </a:rPr>
              <a:t>Employee fills in BLUE sections only.  Most are dropdown choices</a:t>
            </a:r>
            <a:endParaRPr lang="en-US" dirty="0">
              <a:solidFill>
                <a:srgbClr val="0070C0"/>
              </a:solidFill>
            </a:endParaRPr>
          </a:p>
        </p:txBody>
      </p:sp>
      <p:cxnSp>
        <p:nvCxnSpPr>
          <p:cNvPr id="20" name="Straight Arrow Connector 19"/>
          <p:cNvCxnSpPr/>
          <p:nvPr/>
        </p:nvCxnSpPr>
        <p:spPr>
          <a:xfrm flipH="1" flipV="1">
            <a:off x="1586204" y="3601301"/>
            <a:ext cx="149290" cy="2743515"/>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744824" y="1968759"/>
            <a:ext cx="541176" cy="4370418"/>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578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677334" y="1847461"/>
            <a:ext cx="10157955" cy="4598875"/>
          </a:xfrm>
          <a:prstGeom prst="rect">
            <a:avLst/>
          </a:prstGeom>
        </p:spPr>
      </p:pic>
      <p:sp>
        <p:nvSpPr>
          <p:cNvPr id="2" name="Title 1"/>
          <p:cNvSpPr>
            <a:spLocks noGrp="1"/>
          </p:cNvSpPr>
          <p:nvPr>
            <p:ph type="title"/>
          </p:nvPr>
        </p:nvSpPr>
        <p:spPr/>
        <p:txBody>
          <a:bodyPr/>
          <a:lstStyle/>
          <a:p>
            <a:pPr algn="ctr"/>
            <a:r>
              <a:rPr lang="en-US" dirty="0" smtClean="0"/>
              <a:t>Non-Federal Section</a:t>
            </a:r>
            <a:br>
              <a:rPr lang="en-US" dirty="0" smtClean="0"/>
            </a:br>
            <a:r>
              <a:rPr lang="en-US" dirty="0" smtClean="0"/>
              <a:t>and Totals</a:t>
            </a:r>
            <a:endParaRPr lang="en-US" dirty="0"/>
          </a:p>
        </p:txBody>
      </p:sp>
      <p:sp>
        <p:nvSpPr>
          <p:cNvPr id="5" name="TextBox 4"/>
          <p:cNvSpPr txBox="1"/>
          <p:nvPr/>
        </p:nvSpPr>
        <p:spPr>
          <a:xfrm>
            <a:off x="5617028" y="3592286"/>
            <a:ext cx="4721290" cy="923330"/>
          </a:xfrm>
          <a:prstGeom prst="rect">
            <a:avLst/>
          </a:prstGeom>
          <a:noFill/>
          <a:ln>
            <a:solidFill>
              <a:schemeClr val="accent1"/>
            </a:solidFill>
          </a:ln>
        </p:spPr>
        <p:txBody>
          <a:bodyPr wrap="square" rtlCol="0">
            <a:spAutoFit/>
          </a:bodyPr>
          <a:lstStyle/>
          <a:p>
            <a:r>
              <a:rPr lang="en-US" dirty="0" smtClean="0">
                <a:solidFill>
                  <a:schemeClr val="accent2">
                    <a:lumMod val="75000"/>
                  </a:schemeClr>
                </a:solidFill>
              </a:rPr>
              <a:t>Anything NOT allowed in the Federal Fund should be entered here. </a:t>
            </a:r>
          </a:p>
          <a:p>
            <a:endParaRPr lang="en-US" dirty="0">
              <a:solidFill>
                <a:schemeClr val="accent2">
                  <a:lumMod val="75000"/>
                </a:schemeClr>
              </a:solidFill>
            </a:endParaRPr>
          </a:p>
        </p:txBody>
      </p:sp>
      <p:sp>
        <p:nvSpPr>
          <p:cNvPr id="8" name="TextBox 7"/>
          <p:cNvSpPr txBox="1"/>
          <p:nvPr/>
        </p:nvSpPr>
        <p:spPr>
          <a:xfrm>
            <a:off x="5523722" y="5800005"/>
            <a:ext cx="3321698" cy="646331"/>
          </a:xfrm>
          <a:prstGeom prst="rect">
            <a:avLst/>
          </a:prstGeom>
          <a:noFill/>
          <a:ln>
            <a:solidFill>
              <a:schemeClr val="accent1"/>
            </a:solidFill>
          </a:ln>
        </p:spPr>
        <p:txBody>
          <a:bodyPr wrap="square" rtlCol="0">
            <a:spAutoFit/>
          </a:bodyPr>
          <a:lstStyle/>
          <a:p>
            <a:r>
              <a:rPr lang="en-US" dirty="0" smtClean="0">
                <a:solidFill>
                  <a:schemeClr val="accent2">
                    <a:lumMod val="75000"/>
                  </a:schemeClr>
                </a:solidFill>
              </a:rPr>
              <a:t>This field must total 100% to submit the form</a:t>
            </a:r>
            <a:endParaRPr lang="en-US" dirty="0">
              <a:solidFill>
                <a:schemeClr val="accent2">
                  <a:lumMod val="75000"/>
                </a:schemeClr>
              </a:solidFill>
            </a:endParaRPr>
          </a:p>
        </p:txBody>
      </p:sp>
      <p:cxnSp>
        <p:nvCxnSpPr>
          <p:cNvPr id="10" name="Straight Arrow Connector 9"/>
          <p:cNvCxnSpPr/>
          <p:nvPr/>
        </p:nvCxnSpPr>
        <p:spPr>
          <a:xfrm flipH="1">
            <a:off x="4357396" y="6307494"/>
            <a:ext cx="1166326" cy="933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78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Signature and Submit Section</a:t>
            </a:r>
            <a:endParaRPr lang="en-US" dirty="0"/>
          </a:p>
        </p:txBody>
      </p:sp>
      <p:pic>
        <p:nvPicPr>
          <p:cNvPr id="4" name="Content Placeholder 3"/>
          <p:cNvPicPr>
            <a:picLocks noGrp="1" noChangeAspect="1"/>
          </p:cNvPicPr>
          <p:nvPr>
            <p:ph idx="1"/>
          </p:nvPr>
        </p:nvPicPr>
        <p:blipFill>
          <a:blip r:embed="rId2"/>
          <a:stretch>
            <a:fillRect/>
          </a:stretch>
        </p:blipFill>
        <p:spPr>
          <a:xfrm>
            <a:off x="1660849" y="1176694"/>
            <a:ext cx="7417837" cy="5304680"/>
          </a:xfrm>
          <a:prstGeom prst="rect">
            <a:avLst/>
          </a:prstGeom>
        </p:spPr>
      </p:pic>
      <p:cxnSp>
        <p:nvCxnSpPr>
          <p:cNvPr id="6" name="Straight Arrow Connector 5"/>
          <p:cNvCxnSpPr/>
          <p:nvPr/>
        </p:nvCxnSpPr>
        <p:spPr>
          <a:xfrm flipV="1">
            <a:off x="3041780" y="6176865"/>
            <a:ext cx="1586204" cy="30450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691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130389\AppData\Local\Temp\SNAGHTML1e6848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8336" y="790133"/>
            <a:ext cx="8261338" cy="55411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66518" y="4100835"/>
            <a:ext cx="1539551" cy="923330"/>
          </a:xfrm>
          <a:prstGeom prst="rect">
            <a:avLst/>
          </a:prstGeom>
          <a:noFill/>
          <a:ln>
            <a:solidFill>
              <a:schemeClr val="accent1"/>
            </a:solidFill>
          </a:ln>
        </p:spPr>
        <p:txBody>
          <a:bodyPr wrap="square" rtlCol="0">
            <a:spAutoFit/>
          </a:bodyPr>
          <a:lstStyle/>
          <a:p>
            <a:r>
              <a:rPr lang="en-US" dirty="0" smtClean="0"/>
              <a:t>Click here to submit to Supervisor</a:t>
            </a:r>
            <a:endParaRPr lang="en-US" dirty="0"/>
          </a:p>
        </p:txBody>
      </p:sp>
      <p:cxnSp>
        <p:nvCxnSpPr>
          <p:cNvPr id="7" name="Straight Arrow Connector 6"/>
          <p:cNvCxnSpPr/>
          <p:nvPr/>
        </p:nvCxnSpPr>
        <p:spPr>
          <a:xfrm flipH="1" flipV="1">
            <a:off x="2472612" y="3974841"/>
            <a:ext cx="4893906" cy="70912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65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Supervisor Section</a:t>
            </a:r>
            <a:endParaRPr lang="en-US" dirty="0"/>
          </a:p>
        </p:txBody>
      </p:sp>
      <p:pic>
        <p:nvPicPr>
          <p:cNvPr id="4" name="Content Placeholder 3"/>
          <p:cNvPicPr>
            <a:picLocks noGrp="1" noChangeAspect="1"/>
          </p:cNvPicPr>
          <p:nvPr>
            <p:ph idx="1"/>
          </p:nvPr>
        </p:nvPicPr>
        <p:blipFill>
          <a:blip r:embed="rId2"/>
          <a:stretch>
            <a:fillRect/>
          </a:stretch>
        </p:blipFill>
        <p:spPr>
          <a:xfrm>
            <a:off x="1156996" y="1350341"/>
            <a:ext cx="7808872" cy="5028624"/>
          </a:xfrm>
          <a:prstGeom prst="rect">
            <a:avLst/>
          </a:prstGeom>
        </p:spPr>
      </p:pic>
    </p:spTree>
    <p:extLst>
      <p:ext uri="{BB962C8B-B14F-4D97-AF65-F5344CB8AC3E}">
        <p14:creationId xmlns:p14="http://schemas.microsoft.com/office/powerpoint/2010/main" val="3299398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65" y="445069"/>
            <a:ext cx="8596668" cy="1320800"/>
          </a:xfrm>
        </p:spPr>
        <p:txBody>
          <a:bodyPr/>
          <a:lstStyle/>
          <a:p>
            <a:pPr algn="ctr"/>
            <a:r>
              <a:rPr lang="en-US" dirty="0" smtClean="0">
                <a:solidFill>
                  <a:srgbClr val="FF0000"/>
                </a:solidFill>
              </a:rPr>
              <a:t>Example 2: </a:t>
            </a:r>
            <a:r>
              <a:rPr lang="en-US" dirty="0" smtClean="0"/>
              <a:t>Split employee between two Federal Grants</a:t>
            </a:r>
            <a:endParaRPr lang="en-US" dirty="0"/>
          </a:p>
        </p:txBody>
      </p:sp>
      <p:pic>
        <p:nvPicPr>
          <p:cNvPr id="1026" name="Picture 2" descr="C:\Users\e130389\AppData\Local\Temp\SNAGHTML121aa4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2708" y="1691224"/>
            <a:ext cx="6295713" cy="471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416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5" y="445069"/>
            <a:ext cx="2080726" cy="4724090"/>
          </a:xfrm>
        </p:spPr>
        <p:txBody>
          <a:bodyPr>
            <a:normAutofit/>
          </a:bodyPr>
          <a:lstStyle/>
          <a:p>
            <a:pPr algn="ctr"/>
            <a:r>
              <a:rPr lang="en-US" sz="2800" dirty="0" smtClean="0">
                <a:solidFill>
                  <a:srgbClr val="FF0000"/>
                </a:solidFill>
              </a:rPr>
              <a:t>Example 3:</a:t>
            </a:r>
            <a:r>
              <a:rPr lang="en-US" sz="2800" dirty="0" smtClean="0"/>
              <a:t> Part-time employee paid fully from Federal Grant</a:t>
            </a:r>
            <a:endParaRPr lang="en-US" sz="2800" dirty="0"/>
          </a:p>
        </p:txBody>
      </p:sp>
      <p:pic>
        <p:nvPicPr>
          <p:cNvPr id="2050" name="Picture 2" descr="C:\Users\e130389\AppData\Local\Temp\SNAGHTML124621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1766" y="280838"/>
            <a:ext cx="4700903" cy="6418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05268" y="2159045"/>
            <a:ext cx="1651519" cy="938719"/>
          </a:xfrm>
          <a:prstGeom prst="rect">
            <a:avLst/>
          </a:prstGeom>
          <a:noFill/>
          <a:ln>
            <a:solidFill>
              <a:schemeClr val="accent1"/>
            </a:solidFill>
          </a:ln>
        </p:spPr>
        <p:txBody>
          <a:bodyPr wrap="square" rtlCol="0">
            <a:spAutoFit/>
          </a:bodyPr>
          <a:lstStyle/>
          <a:p>
            <a:r>
              <a:rPr lang="en-US" sz="1100" dirty="0" smtClean="0">
                <a:solidFill>
                  <a:srgbClr val="FF0000"/>
                </a:solidFill>
              </a:rPr>
              <a:t>Notice employee was able to enter in the “other” field when duty was not available in dropdown</a:t>
            </a:r>
            <a:endParaRPr lang="en-US" sz="1100" dirty="0">
              <a:solidFill>
                <a:srgbClr val="FF0000"/>
              </a:solidFill>
            </a:endParaRPr>
          </a:p>
        </p:txBody>
      </p:sp>
      <p:cxnSp>
        <p:nvCxnSpPr>
          <p:cNvPr id="6" name="Straight Arrow Connector 5"/>
          <p:cNvCxnSpPr/>
          <p:nvPr/>
        </p:nvCxnSpPr>
        <p:spPr>
          <a:xfrm>
            <a:off x="3750906" y="3097763"/>
            <a:ext cx="625151" cy="27058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50906" y="3097763"/>
            <a:ext cx="727788" cy="226733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675112" y="3592285"/>
            <a:ext cx="1868480" cy="830997"/>
          </a:xfrm>
          <a:prstGeom prst="rect">
            <a:avLst/>
          </a:prstGeom>
          <a:noFill/>
          <a:ln>
            <a:solidFill>
              <a:schemeClr val="accent1"/>
            </a:solidFill>
          </a:ln>
        </p:spPr>
        <p:txBody>
          <a:bodyPr wrap="square" rtlCol="0">
            <a:spAutoFit/>
          </a:bodyPr>
          <a:lstStyle/>
          <a:p>
            <a:r>
              <a:rPr lang="en-US" sz="1200" dirty="0" smtClean="0">
                <a:solidFill>
                  <a:srgbClr val="FF0000"/>
                </a:solidFill>
              </a:rPr>
              <a:t>Notice even though the employee is only .75 FTE, the total work is 100% of that .75</a:t>
            </a:r>
            <a:endParaRPr lang="en-US" sz="1200" dirty="0">
              <a:solidFill>
                <a:srgbClr val="FF0000"/>
              </a:solidFill>
            </a:endParaRPr>
          </a:p>
        </p:txBody>
      </p:sp>
      <p:cxnSp>
        <p:nvCxnSpPr>
          <p:cNvPr id="12" name="Straight Arrow Connector 11"/>
          <p:cNvCxnSpPr/>
          <p:nvPr/>
        </p:nvCxnSpPr>
        <p:spPr>
          <a:xfrm flipH="1" flipV="1">
            <a:off x="8229600" y="1362269"/>
            <a:ext cx="1101013" cy="223001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671388" y="4423282"/>
            <a:ext cx="2575249" cy="202417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272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746" y="2812979"/>
            <a:ext cx="8995747" cy="783772"/>
          </a:xfrm>
        </p:spPr>
        <p:txBody>
          <a:bodyPr>
            <a:normAutofit fontScale="90000"/>
          </a:bodyPr>
          <a:lstStyle/>
          <a:p>
            <a:pPr algn="ctr"/>
            <a:r>
              <a:rPr lang="en-US" dirty="0" smtClean="0"/>
              <a:t>How do you determine who gets them?</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914746" y="3688703"/>
            <a:ext cx="8305281" cy="2127381"/>
          </a:xfrm>
        </p:spPr>
        <p:txBody>
          <a:bodyPr>
            <a:normAutofit/>
          </a:bodyPr>
          <a:lstStyle/>
          <a:p>
            <a:r>
              <a:rPr lang="en-US" dirty="0" smtClean="0"/>
              <a:t>All employees are coded to a payment source (fund) in </a:t>
            </a:r>
            <a:r>
              <a:rPr lang="en-US" dirty="0" err="1" smtClean="0"/>
              <a:t>Infor</a:t>
            </a:r>
            <a:r>
              <a:rPr lang="en-US" dirty="0" smtClean="0"/>
              <a:t> (Lawson) determined by the supervisor of that employee.</a:t>
            </a:r>
          </a:p>
          <a:p>
            <a:r>
              <a:rPr lang="en-US" dirty="0" smtClean="0"/>
              <a:t>All forms are generated from </a:t>
            </a:r>
            <a:r>
              <a:rPr lang="en-US" u="sng" dirty="0" smtClean="0"/>
              <a:t>actual</a:t>
            </a:r>
            <a:r>
              <a:rPr lang="en-US" dirty="0" smtClean="0"/>
              <a:t> payments to employees each month according to where the paycheck was coded.</a:t>
            </a:r>
          </a:p>
          <a:p>
            <a:r>
              <a:rPr lang="en-US" dirty="0" smtClean="0"/>
              <a:t>Any payments that post to a cost account that begins with 2401, 2406, 2499 and/or 2599 will be included. </a:t>
            </a:r>
          </a:p>
          <a:p>
            <a:endParaRPr lang="en-US" dirty="0" smtClean="0"/>
          </a:p>
          <a:p>
            <a:endParaRPr lang="en-US" dirty="0"/>
          </a:p>
        </p:txBody>
      </p:sp>
      <p:sp>
        <p:nvSpPr>
          <p:cNvPr id="4" name="Title 1"/>
          <p:cNvSpPr txBox="1">
            <a:spLocks/>
          </p:cNvSpPr>
          <p:nvPr/>
        </p:nvSpPr>
        <p:spPr>
          <a:xfrm>
            <a:off x="623359" y="671401"/>
            <a:ext cx="8596668" cy="985935"/>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Who will get these?</a:t>
            </a:r>
            <a:br>
              <a:rPr lang="en-US" dirty="0" smtClean="0"/>
            </a:br>
            <a:endParaRPr lang="en-US" dirty="0"/>
          </a:p>
        </p:txBody>
      </p:sp>
      <p:sp>
        <p:nvSpPr>
          <p:cNvPr id="5" name="Rectangle 4"/>
          <p:cNvSpPr/>
          <p:nvPr/>
        </p:nvSpPr>
        <p:spPr>
          <a:xfrm>
            <a:off x="1611086" y="1427583"/>
            <a:ext cx="6096000" cy="369332"/>
          </a:xfrm>
          <a:prstGeom prst="rect">
            <a:avLst/>
          </a:prstGeom>
        </p:spPr>
        <p:txBody>
          <a:bodyPr>
            <a:spAutoFit/>
          </a:bodyPr>
          <a:lstStyle/>
          <a:p>
            <a:r>
              <a:rPr lang="en-US" dirty="0"/>
              <a:t>	</a:t>
            </a:r>
          </a:p>
        </p:txBody>
      </p:sp>
      <p:sp>
        <p:nvSpPr>
          <p:cNvPr id="6" name="Content Placeholder 2"/>
          <p:cNvSpPr txBox="1">
            <a:spLocks/>
          </p:cNvSpPr>
          <p:nvPr/>
        </p:nvSpPr>
        <p:spPr>
          <a:xfrm>
            <a:off x="1029823" y="1427583"/>
            <a:ext cx="8305281" cy="6997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Anyone paid from a Federal Grant will receive this monthly EVEN if they are fully funded—this is new from the past practice.</a:t>
            </a:r>
          </a:p>
        </p:txBody>
      </p:sp>
    </p:spTree>
    <p:extLst>
      <p:ext uri="{BB962C8B-B14F-4D97-AF65-F5344CB8AC3E}">
        <p14:creationId xmlns:p14="http://schemas.microsoft.com/office/powerpoint/2010/main" val="3238269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740" y="593633"/>
            <a:ext cx="9228387" cy="6170474"/>
          </a:xfrm>
        </p:spPr>
        <p:txBody>
          <a:bodyPr>
            <a:normAutofit/>
          </a:bodyPr>
          <a:lstStyle/>
          <a:p>
            <a:r>
              <a:rPr lang="en-US" dirty="0" smtClean="0"/>
              <a:t>How much time do we have to respond?</a:t>
            </a:r>
            <a:br>
              <a:rPr lang="en-US" dirty="0" smtClean="0"/>
            </a:br>
            <a:r>
              <a:rPr lang="en-US" dirty="0" smtClean="0"/>
              <a:t/>
            </a:r>
            <a:br>
              <a:rPr lang="en-US" dirty="0" smtClean="0"/>
            </a:br>
            <a:r>
              <a:rPr lang="en-US" dirty="0"/>
              <a:t/>
            </a:r>
            <a:br>
              <a:rPr lang="en-US" dirty="0"/>
            </a:br>
            <a:r>
              <a:rPr lang="en-US" dirty="0" smtClean="0"/>
              <a:t>What if I don’t think I should get the form?</a:t>
            </a:r>
            <a:endParaRPr lang="en-US" dirty="0"/>
          </a:p>
        </p:txBody>
      </p:sp>
      <p:sp>
        <p:nvSpPr>
          <p:cNvPr id="3" name="Content Placeholder 2"/>
          <p:cNvSpPr>
            <a:spLocks noGrp="1"/>
          </p:cNvSpPr>
          <p:nvPr>
            <p:ph idx="1"/>
          </p:nvPr>
        </p:nvSpPr>
        <p:spPr>
          <a:xfrm>
            <a:off x="624741" y="1134222"/>
            <a:ext cx="9293700" cy="5089296"/>
          </a:xfrm>
        </p:spPr>
        <p:txBody>
          <a:bodyPr>
            <a:normAutofit/>
          </a:bodyPr>
          <a:lstStyle/>
          <a:p>
            <a:endParaRPr lang="en-US" dirty="0" smtClean="0"/>
          </a:p>
          <a:p>
            <a:r>
              <a:rPr lang="en-US" dirty="0" smtClean="0"/>
              <a:t>Seven Days</a:t>
            </a:r>
          </a:p>
          <a:p>
            <a:endParaRPr lang="en-US" dirty="0" smtClean="0"/>
          </a:p>
          <a:p>
            <a:endParaRPr lang="en-US" dirty="0" smtClean="0"/>
          </a:p>
          <a:p>
            <a:endParaRPr lang="en-US" dirty="0"/>
          </a:p>
          <a:p>
            <a:r>
              <a:rPr lang="en-US" dirty="0" smtClean="0"/>
              <a:t>Fill in the form and submit it anyway, because your paycheck </a:t>
            </a:r>
            <a:r>
              <a:rPr lang="en-US" u="sng" dirty="0" smtClean="0">
                <a:solidFill>
                  <a:srgbClr val="FF0000"/>
                </a:solidFill>
              </a:rPr>
              <a:t>DOES</a:t>
            </a:r>
            <a:r>
              <a:rPr lang="en-US" dirty="0" smtClean="0"/>
              <a:t> reflect Federal Funding.    </a:t>
            </a:r>
          </a:p>
          <a:p>
            <a:r>
              <a:rPr lang="en-US" dirty="0" smtClean="0"/>
              <a:t>Talk to your supervisor to find out why you are coded to this fund</a:t>
            </a:r>
          </a:p>
          <a:p>
            <a:r>
              <a:rPr lang="en-US" dirty="0" smtClean="0"/>
              <a:t>If there is an error, the supervisor should note it in the comments during their review of the form and send in a current ERF (Employee Request for Change form)</a:t>
            </a:r>
          </a:p>
          <a:p>
            <a:r>
              <a:rPr lang="en-US" dirty="0" smtClean="0"/>
              <a:t>You are always welcome to email us with your concerns at </a:t>
            </a:r>
            <a:r>
              <a:rPr lang="en-US" dirty="0" smtClean="0">
                <a:hlinkClick r:id="rId2"/>
              </a:rPr>
              <a:t>GrantManagement@aps.edu</a:t>
            </a:r>
            <a:r>
              <a:rPr lang="en-US" dirty="0" smtClean="0"/>
              <a:t> be sure to add your name and employee # in emails.</a:t>
            </a:r>
          </a:p>
          <a:p>
            <a:endParaRPr lang="en-US" dirty="0"/>
          </a:p>
        </p:txBody>
      </p:sp>
    </p:spTree>
    <p:extLst>
      <p:ext uri="{BB962C8B-B14F-4D97-AF65-F5344CB8AC3E}">
        <p14:creationId xmlns:p14="http://schemas.microsoft.com/office/powerpoint/2010/main" val="152132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do we have to do this?</a:t>
            </a:r>
            <a:endParaRPr lang="en-US" dirty="0"/>
          </a:p>
        </p:txBody>
      </p:sp>
      <p:sp>
        <p:nvSpPr>
          <p:cNvPr id="3" name="Content Placeholder 2"/>
          <p:cNvSpPr>
            <a:spLocks noGrp="1"/>
          </p:cNvSpPr>
          <p:nvPr>
            <p:ph idx="1"/>
          </p:nvPr>
        </p:nvSpPr>
        <p:spPr/>
        <p:txBody>
          <a:bodyPr/>
          <a:lstStyle/>
          <a:p>
            <a:r>
              <a:rPr lang="en-US" dirty="0" smtClean="0"/>
              <a:t>IT IS THE LAW!</a:t>
            </a:r>
            <a:endParaRPr lang="en-US" dirty="0"/>
          </a:p>
        </p:txBody>
      </p:sp>
      <p:pic>
        <p:nvPicPr>
          <p:cNvPr id="4" name="Picture 3"/>
          <p:cNvPicPr>
            <a:picLocks noChangeAspect="1"/>
          </p:cNvPicPr>
          <p:nvPr/>
        </p:nvPicPr>
        <p:blipFill>
          <a:blip r:embed="rId2"/>
          <a:stretch>
            <a:fillRect/>
          </a:stretch>
        </p:blipFill>
        <p:spPr>
          <a:xfrm>
            <a:off x="1576874" y="2588286"/>
            <a:ext cx="8186056" cy="3453076"/>
          </a:xfrm>
          <a:prstGeom prst="rect">
            <a:avLst/>
          </a:prstGeom>
        </p:spPr>
      </p:pic>
    </p:spTree>
    <p:extLst>
      <p:ext uri="{BB962C8B-B14F-4D97-AF65-F5344CB8AC3E}">
        <p14:creationId xmlns:p14="http://schemas.microsoft.com/office/powerpoint/2010/main" val="1849340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will this start?</a:t>
            </a:r>
            <a:endParaRPr lang="en-US" dirty="0"/>
          </a:p>
        </p:txBody>
      </p:sp>
      <p:sp>
        <p:nvSpPr>
          <p:cNvPr id="3" name="Content Placeholder 2"/>
          <p:cNvSpPr>
            <a:spLocks noGrp="1"/>
          </p:cNvSpPr>
          <p:nvPr>
            <p:ph idx="1"/>
          </p:nvPr>
        </p:nvSpPr>
        <p:spPr/>
        <p:txBody>
          <a:bodyPr>
            <a:normAutofit/>
          </a:bodyPr>
          <a:lstStyle/>
          <a:p>
            <a:r>
              <a:rPr lang="en-US" dirty="0" smtClean="0"/>
              <a:t>The data starting point is July 1, 2017.</a:t>
            </a:r>
          </a:p>
          <a:p>
            <a:endParaRPr lang="en-US" dirty="0"/>
          </a:p>
          <a:p>
            <a:r>
              <a:rPr lang="en-US" dirty="0" smtClean="0"/>
              <a:t>Form distribution for July paychecks – Early September</a:t>
            </a:r>
          </a:p>
          <a:p>
            <a:endParaRPr lang="en-US" dirty="0"/>
          </a:p>
          <a:p>
            <a:r>
              <a:rPr lang="en-US" dirty="0" smtClean="0"/>
              <a:t>Form distribution for August paychecks – Late September</a:t>
            </a:r>
          </a:p>
          <a:p>
            <a:endParaRPr lang="en-US" dirty="0"/>
          </a:p>
          <a:p>
            <a:r>
              <a:rPr lang="en-US" dirty="0" smtClean="0"/>
              <a:t>Each month by the 10</a:t>
            </a:r>
            <a:r>
              <a:rPr lang="en-US" baseline="30000" dirty="0" smtClean="0"/>
              <a:t>th</a:t>
            </a:r>
            <a:r>
              <a:rPr lang="en-US" dirty="0" smtClean="0"/>
              <a:t> for the preceding month’s paychecks.</a:t>
            </a:r>
          </a:p>
          <a:p>
            <a:pPr lvl="1"/>
            <a:r>
              <a:rPr lang="en-US" dirty="0" smtClean="0"/>
              <a:t>For example: by October 10</a:t>
            </a:r>
            <a:r>
              <a:rPr lang="en-US" baseline="30000" dirty="0" smtClean="0"/>
              <a:t>th</a:t>
            </a:r>
            <a:r>
              <a:rPr lang="en-US" dirty="0" smtClean="0"/>
              <a:t> for September paychecks.</a:t>
            </a:r>
          </a:p>
          <a:p>
            <a:endParaRPr lang="en-US" dirty="0"/>
          </a:p>
          <a:p>
            <a:endParaRPr lang="en-US" dirty="0" smtClean="0"/>
          </a:p>
          <a:p>
            <a:endParaRPr lang="en-US" dirty="0"/>
          </a:p>
        </p:txBody>
      </p:sp>
    </p:spTree>
    <p:extLst>
      <p:ext uri="{BB962C8B-B14F-4D97-AF65-F5344CB8AC3E}">
        <p14:creationId xmlns:p14="http://schemas.microsoft.com/office/powerpoint/2010/main" val="97699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a:xfrm>
            <a:off x="677334" y="1778034"/>
            <a:ext cx="8596668" cy="2924595"/>
          </a:xfrm>
        </p:spPr>
        <p:txBody>
          <a:bodyPr/>
          <a:lstStyle/>
          <a:p>
            <a:r>
              <a:rPr lang="en-US" dirty="0" smtClean="0"/>
              <a:t>All Grant Management staff can be reached at:</a:t>
            </a:r>
          </a:p>
          <a:p>
            <a:r>
              <a:rPr lang="en-US" dirty="0" smtClean="0"/>
              <a:t>505-880-3778 (message line only)</a:t>
            </a:r>
          </a:p>
          <a:p>
            <a:r>
              <a:rPr lang="en-US" dirty="0" smtClean="0">
                <a:hlinkClick r:id="rId2"/>
              </a:rPr>
              <a:t>GrantManagement@aps.edu</a:t>
            </a:r>
            <a:endParaRPr lang="en-US" dirty="0" smtClean="0"/>
          </a:p>
          <a:p>
            <a:endParaRPr lang="en-US" dirty="0"/>
          </a:p>
          <a:p>
            <a:r>
              <a:rPr lang="en-US" dirty="0" smtClean="0"/>
              <a:t>Individual staff contact information at:</a:t>
            </a:r>
          </a:p>
          <a:p>
            <a:r>
              <a:rPr lang="en-US" dirty="0">
                <a:hlinkClick r:id="rId3"/>
              </a:rPr>
              <a:t>http://</a:t>
            </a:r>
            <a:r>
              <a:rPr lang="en-US" dirty="0" smtClean="0">
                <a:hlinkClick r:id="rId3"/>
              </a:rPr>
              <a:t>www.aps.edu/finance/grant-management-and-legislative-projects/staff-listing</a:t>
            </a:r>
            <a:endParaRPr lang="en-US" dirty="0" smtClean="0"/>
          </a:p>
          <a:p>
            <a:endParaRPr lang="en-US" dirty="0"/>
          </a:p>
        </p:txBody>
      </p:sp>
      <p:sp>
        <p:nvSpPr>
          <p:cNvPr id="4" name="TextBox 3"/>
          <p:cNvSpPr txBox="1"/>
          <p:nvPr/>
        </p:nvSpPr>
        <p:spPr>
          <a:xfrm>
            <a:off x="4320074" y="5686397"/>
            <a:ext cx="4320074" cy="369332"/>
          </a:xfrm>
          <a:prstGeom prst="rect">
            <a:avLst/>
          </a:prstGeom>
          <a:noFill/>
        </p:spPr>
        <p:txBody>
          <a:bodyPr wrap="square" rtlCol="0">
            <a:spAutoFit/>
          </a:bodyPr>
          <a:lstStyle/>
          <a:p>
            <a:r>
              <a:rPr lang="en-US" dirty="0" smtClean="0"/>
              <a:t>Thank you!</a:t>
            </a:r>
            <a:endParaRPr lang="en-US" dirty="0"/>
          </a:p>
        </p:txBody>
      </p:sp>
    </p:spTree>
    <p:extLst>
      <p:ext uri="{BB962C8B-B14F-4D97-AF65-F5344CB8AC3E}">
        <p14:creationId xmlns:p14="http://schemas.microsoft.com/office/powerpoint/2010/main" val="3341823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98443"/>
            <a:ext cx="8596668" cy="710317"/>
          </a:xfrm>
        </p:spPr>
        <p:txBody>
          <a:bodyPr/>
          <a:lstStyle/>
          <a:p>
            <a:pPr algn="ctr"/>
            <a:r>
              <a:rPr lang="en-US" dirty="0" smtClean="0"/>
              <a:t>Comments on the current method</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Forms are confusing!</a:t>
            </a:r>
          </a:p>
          <a:p>
            <a:r>
              <a:rPr lang="en-US" dirty="0" smtClean="0"/>
              <a:t>Takes too much time away from our work to complete!</a:t>
            </a:r>
          </a:p>
          <a:p>
            <a:r>
              <a:rPr lang="en-US" dirty="0" smtClean="0"/>
              <a:t>What a waste of paper!</a:t>
            </a:r>
          </a:p>
          <a:p>
            <a:r>
              <a:rPr lang="en-US" dirty="0" smtClean="0"/>
              <a:t>My duties won’t fit in the space!</a:t>
            </a:r>
          </a:p>
          <a:p>
            <a:r>
              <a:rPr lang="en-US" sz="2000" b="1" dirty="0">
                <a:solidFill>
                  <a:srgbClr val="FF0000"/>
                </a:solidFill>
              </a:rPr>
              <a:t>Why can’t it be electronic?</a:t>
            </a:r>
          </a:p>
          <a:p>
            <a:endParaRPr lang="en-US" dirty="0" smtClean="0"/>
          </a:p>
          <a:p>
            <a:pPr marL="457200" lvl="1" indent="0">
              <a:buNone/>
            </a:pPr>
            <a:r>
              <a:rPr lang="en-US" dirty="0" smtClean="0"/>
              <a:t>			</a:t>
            </a:r>
            <a:r>
              <a:rPr lang="en-US" sz="3600" dirty="0" smtClean="0"/>
              <a:t>You spoke!   We listened!</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552379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Old forms</a:t>
            </a:r>
            <a:endParaRPr lang="en-US" dirty="0"/>
          </a:p>
        </p:txBody>
      </p:sp>
      <p:pic>
        <p:nvPicPr>
          <p:cNvPr id="4" name="Content Placeholder 3"/>
          <p:cNvPicPr>
            <a:picLocks noGrp="1" noChangeAspect="1"/>
          </p:cNvPicPr>
          <p:nvPr>
            <p:ph idx="1"/>
          </p:nvPr>
        </p:nvPicPr>
        <p:blipFill>
          <a:blip r:embed="rId2"/>
          <a:stretch>
            <a:fillRect/>
          </a:stretch>
        </p:blipFill>
        <p:spPr>
          <a:xfrm>
            <a:off x="1484693" y="1603997"/>
            <a:ext cx="2927487" cy="3881437"/>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5892250" y="1603997"/>
            <a:ext cx="3028134" cy="3881437"/>
          </a:xfrm>
          <a:prstGeom prst="rect">
            <a:avLst/>
          </a:prstGeom>
          <a:ln>
            <a:solidFill>
              <a:schemeClr val="accent1"/>
            </a:solidFill>
          </a:ln>
        </p:spPr>
      </p:pic>
      <p:sp>
        <p:nvSpPr>
          <p:cNvPr id="6" name="TextBox 5"/>
          <p:cNvSpPr txBox="1"/>
          <p:nvPr/>
        </p:nvSpPr>
        <p:spPr>
          <a:xfrm>
            <a:off x="1240403" y="5639464"/>
            <a:ext cx="3252084" cy="646331"/>
          </a:xfrm>
          <a:prstGeom prst="rect">
            <a:avLst/>
          </a:prstGeom>
          <a:noFill/>
        </p:spPr>
        <p:txBody>
          <a:bodyPr wrap="square" rtlCol="0">
            <a:spAutoFit/>
          </a:bodyPr>
          <a:lstStyle/>
          <a:p>
            <a:r>
              <a:rPr lang="en-US" dirty="0" smtClean="0"/>
              <a:t>Sent out over 300 per month</a:t>
            </a:r>
          </a:p>
          <a:p>
            <a:r>
              <a:rPr lang="en-US" dirty="0" smtClean="0"/>
              <a:t>Directly to employee</a:t>
            </a:r>
            <a:endParaRPr lang="en-US" dirty="0"/>
          </a:p>
        </p:txBody>
      </p:sp>
      <p:sp>
        <p:nvSpPr>
          <p:cNvPr id="7" name="TextBox 6"/>
          <p:cNvSpPr txBox="1"/>
          <p:nvPr/>
        </p:nvSpPr>
        <p:spPr>
          <a:xfrm>
            <a:off x="5773810" y="5639464"/>
            <a:ext cx="3252084" cy="646331"/>
          </a:xfrm>
          <a:prstGeom prst="rect">
            <a:avLst/>
          </a:prstGeom>
          <a:noFill/>
        </p:spPr>
        <p:txBody>
          <a:bodyPr wrap="square" rtlCol="0">
            <a:spAutoFit/>
          </a:bodyPr>
          <a:lstStyle/>
          <a:p>
            <a:r>
              <a:rPr lang="en-US" dirty="0" smtClean="0"/>
              <a:t>Sent out over 300 pages twice per year to supervisors</a:t>
            </a:r>
          </a:p>
        </p:txBody>
      </p:sp>
      <p:sp>
        <p:nvSpPr>
          <p:cNvPr id="8" name="TextBox 7"/>
          <p:cNvSpPr txBox="1"/>
          <p:nvPr/>
        </p:nvSpPr>
        <p:spPr>
          <a:xfrm>
            <a:off x="1570085" y="1234665"/>
            <a:ext cx="3252084" cy="369332"/>
          </a:xfrm>
          <a:prstGeom prst="rect">
            <a:avLst/>
          </a:prstGeom>
          <a:noFill/>
        </p:spPr>
        <p:txBody>
          <a:bodyPr wrap="square" rtlCol="0">
            <a:spAutoFit/>
          </a:bodyPr>
          <a:lstStyle/>
          <a:p>
            <a:r>
              <a:rPr lang="en-US" dirty="0" smtClean="0"/>
              <a:t>Split funded employees</a:t>
            </a:r>
            <a:endParaRPr lang="en-US" dirty="0"/>
          </a:p>
        </p:txBody>
      </p:sp>
      <p:sp>
        <p:nvSpPr>
          <p:cNvPr id="9" name="TextBox 8"/>
          <p:cNvSpPr txBox="1"/>
          <p:nvPr/>
        </p:nvSpPr>
        <p:spPr>
          <a:xfrm>
            <a:off x="6046458" y="1234665"/>
            <a:ext cx="3252084" cy="369332"/>
          </a:xfrm>
          <a:prstGeom prst="rect">
            <a:avLst/>
          </a:prstGeom>
          <a:noFill/>
        </p:spPr>
        <p:txBody>
          <a:bodyPr wrap="square" rtlCol="0">
            <a:spAutoFit/>
          </a:bodyPr>
          <a:lstStyle/>
          <a:p>
            <a:r>
              <a:rPr lang="en-US" dirty="0" smtClean="0"/>
              <a:t>Fully funded employees</a:t>
            </a:r>
            <a:endParaRPr lang="en-US" dirty="0"/>
          </a:p>
        </p:txBody>
      </p:sp>
    </p:spTree>
    <p:extLst>
      <p:ext uri="{BB962C8B-B14F-4D97-AF65-F5344CB8AC3E}">
        <p14:creationId xmlns:p14="http://schemas.microsoft.com/office/powerpoint/2010/main" val="4274013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891938" y="2401077"/>
            <a:ext cx="9119808" cy="2123658"/>
          </a:xfrm>
          <a:prstGeom prst="rect">
            <a:avLst/>
          </a:prstGeom>
          <a:noFill/>
        </p:spPr>
        <p:txBody>
          <a:bodyPr wrap="square" rtlCol="0">
            <a:spAutoFit/>
          </a:bodyPr>
          <a:lstStyle/>
          <a:p>
            <a:r>
              <a:rPr lang="en-US" sz="4400" dirty="0" smtClean="0"/>
              <a:t>4,200 PIECES OF PAPER PER YEAR</a:t>
            </a:r>
            <a:br>
              <a:rPr lang="en-US" sz="4400" dirty="0" smtClean="0"/>
            </a:br>
            <a:r>
              <a:rPr lang="en-US" sz="4400" dirty="0"/>
              <a:t/>
            </a:r>
            <a:br>
              <a:rPr lang="en-US" sz="4400" dirty="0"/>
            </a:br>
            <a:r>
              <a:rPr lang="en-US" sz="4400" dirty="0" smtClean="0"/>
              <a:t>HOW MANY TREES IS THAT?</a:t>
            </a:r>
            <a:endParaRPr lang="en-US" sz="4400" dirty="0"/>
          </a:p>
        </p:txBody>
      </p:sp>
    </p:spTree>
    <p:extLst>
      <p:ext uri="{BB962C8B-B14F-4D97-AF65-F5344CB8AC3E}">
        <p14:creationId xmlns:p14="http://schemas.microsoft.com/office/powerpoint/2010/main" val="4087452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22987"/>
            <a:ext cx="8596668" cy="1107233"/>
          </a:xfrm>
        </p:spPr>
        <p:txBody>
          <a:bodyPr>
            <a:normAutofit fontScale="90000"/>
          </a:bodyPr>
          <a:lstStyle/>
          <a:p>
            <a:pPr algn="ctr"/>
            <a:r>
              <a:rPr lang="en-US" dirty="0" smtClean="0"/>
              <a:t>New Forms-Electronic</a:t>
            </a:r>
            <a:br>
              <a:rPr lang="en-US" dirty="0" smtClean="0"/>
            </a:br>
            <a:r>
              <a:rPr lang="en-US" dirty="0" err="1" smtClean="0"/>
              <a:t>WinOcular</a:t>
            </a:r>
            <a:r>
              <a:rPr lang="en-US" dirty="0" smtClean="0"/>
              <a:t> Workflow</a:t>
            </a:r>
            <a:endParaRPr lang="en-US" dirty="0"/>
          </a:p>
        </p:txBody>
      </p:sp>
      <p:pic>
        <p:nvPicPr>
          <p:cNvPr id="4" name="Content Placeholder 3"/>
          <p:cNvPicPr>
            <a:picLocks noGrp="1" noChangeAspect="1"/>
          </p:cNvPicPr>
          <p:nvPr>
            <p:ph idx="1"/>
          </p:nvPr>
        </p:nvPicPr>
        <p:blipFill>
          <a:blip r:embed="rId2"/>
          <a:stretch>
            <a:fillRect/>
          </a:stretch>
        </p:blipFill>
        <p:spPr>
          <a:xfrm>
            <a:off x="1832810" y="1618559"/>
            <a:ext cx="6285714" cy="847619"/>
          </a:xfrm>
          <a:prstGeom prst="rect">
            <a:avLst/>
          </a:prstGeom>
        </p:spPr>
      </p:pic>
      <p:pic>
        <p:nvPicPr>
          <p:cNvPr id="13" name="Picture 12"/>
          <p:cNvPicPr>
            <a:picLocks noChangeAspect="1"/>
          </p:cNvPicPr>
          <p:nvPr/>
        </p:nvPicPr>
        <p:blipFill>
          <a:blip r:embed="rId3"/>
          <a:stretch>
            <a:fillRect/>
          </a:stretch>
        </p:blipFill>
        <p:spPr>
          <a:xfrm>
            <a:off x="854175" y="2954015"/>
            <a:ext cx="8019048" cy="3133333"/>
          </a:xfrm>
          <a:prstGeom prst="rect">
            <a:avLst/>
          </a:prstGeom>
          <a:ln>
            <a:solidFill>
              <a:schemeClr val="accent1"/>
            </a:solidFill>
          </a:ln>
        </p:spPr>
      </p:pic>
      <p:cxnSp>
        <p:nvCxnSpPr>
          <p:cNvPr id="15" name="Straight Arrow Connector 14"/>
          <p:cNvCxnSpPr/>
          <p:nvPr/>
        </p:nvCxnSpPr>
        <p:spPr>
          <a:xfrm flipH="1">
            <a:off x="3023118" y="2588209"/>
            <a:ext cx="5766319" cy="174119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118524" y="2554517"/>
            <a:ext cx="670913" cy="181221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62683" y="1644499"/>
            <a:ext cx="1287624" cy="923330"/>
          </a:xfrm>
          <a:prstGeom prst="rect">
            <a:avLst/>
          </a:prstGeom>
          <a:noFill/>
          <a:ln>
            <a:solidFill>
              <a:schemeClr val="accent1"/>
            </a:solidFill>
          </a:ln>
        </p:spPr>
        <p:txBody>
          <a:bodyPr wrap="square" rtlCol="0">
            <a:spAutoFit/>
          </a:bodyPr>
          <a:lstStyle/>
          <a:p>
            <a:r>
              <a:rPr lang="en-US" dirty="0" smtClean="0"/>
              <a:t>Click either link to start</a:t>
            </a:r>
            <a:endParaRPr lang="en-US" dirty="0"/>
          </a:p>
        </p:txBody>
      </p:sp>
    </p:spTree>
    <p:extLst>
      <p:ext uri="{BB962C8B-B14F-4D97-AF65-F5344CB8AC3E}">
        <p14:creationId xmlns:p14="http://schemas.microsoft.com/office/powerpoint/2010/main" val="633709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1331"/>
          </a:xfrm>
        </p:spPr>
        <p:txBody>
          <a:bodyPr/>
          <a:lstStyle/>
          <a:p>
            <a:pPr algn="ctr"/>
            <a:r>
              <a:rPr lang="en-US" dirty="0" smtClean="0"/>
              <a:t>Login Screen</a:t>
            </a:r>
            <a:endParaRPr lang="en-US" dirty="0"/>
          </a:p>
        </p:txBody>
      </p:sp>
      <p:pic>
        <p:nvPicPr>
          <p:cNvPr id="4" name="Content Placeholder 3"/>
          <p:cNvPicPr>
            <a:picLocks noGrp="1" noChangeAspect="1"/>
          </p:cNvPicPr>
          <p:nvPr>
            <p:ph idx="1"/>
          </p:nvPr>
        </p:nvPicPr>
        <p:blipFill>
          <a:blip r:embed="rId2"/>
          <a:stretch>
            <a:fillRect/>
          </a:stretch>
        </p:blipFill>
        <p:spPr>
          <a:xfrm>
            <a:off x="797796" y="1610082"/>
            <a:ext cx="8476206" cy="4859480"/>
          </a:xfrm>
          <a:prstGeom prst="rect">
            <a:avLst/>
          </a:prstGeom>
          <a:ln>
            <a:solidFill>
              <a:schemeClr val="accent1"/>
            </a:solidFill>
          </a:ln>
        </p:spPr>
      </p:pic>
    </p:spTree>
    <p:extLst>
      <p:ext uri="{BB962C8B-B14F-4D97-AF65-F5344CB8AC3E}">
        <p14:creationId xmlns:p14="http://schemas.microsoft.com/office/powerpoint/2010/main" val="2175831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After Login</a:t>
            </a:r>
            <a:endParaRPr lang="en-US" dirty="0"/>
          </a:p>
        </p:txBody>
      </p:sp>
      <p:pic>
        <p:nvPicPr>
          <p:cNvPr id="4" name="Content Placeholder 3"/>
          <p:cNvPicPr>
            <a:picLocks noGrp="1" noChangeAspect="1"/>
          </p:cNvPicPr>
          <p:nvPr>
            <p:ph idx="1"/>
          </p:nvPr>
        </p:nvPicPr>
        <p:blipFill>
          <a:blip r:embed="rId2"/>
          <a:stretch>
            <a:fillRect/>
          </a:stretch>
        </p:blipFill>
        <p:spPr>
          <a:xfrm>
            <a:off x="820189" y="1539551"/>
            <a:ext cx="8453813" cy="4362497"/>
          </a:xfrm>
          <a:prstGeom prst="rect">
            <a:avLst/>
          </a:prstGeom>
        </p:spPr>
      </p:pic>
      <p:sp>
        <p:nvSpPr>
          <p:cNvPr id="5" name="TextBox 4"/>
          <p:cNvSpPr txBox="1"/>
          <p:nvPr/>
        </p:nvSpPr>
        <p:spPr>
          <a:xfrm>
            <a:off x="8318240" y="3074468"/>
            <a:ext cx="1539551" cy="646331"/>
          </a:xfrm>
          <a:prstGeom prst="rect">
            <a:avLst/>
          </a:prstGeom>
          <a:noFill/>
          <a:ln>
            <a:solidFill>
              <a:schemeClr val="accent1"/>
            </a:solidFill>
          </a:ln>
        </p:spPr>
        <p:txBody>
          <a:bodyPr wrap="square" rtlCol="0">
            <a:spAutoFit/>
          </a:bodyPr>
          <a:lstStyle/>
          <a:p>
            <a:r>
              <a:rPr lang="en-US" dirty="0" smtClean="0"/>
              <a:t>Click here to begin</a:t>
            </a:r>
            <a:endParaRPr lang="en-US" dirty="0"/>
          </a:p>
        </p:txBody>
      </p:sp>
      <p:cxnSp>
        <p:nvCxnSpPr>
          <p:cNvPr id="6" name="Straight Arrow Connector 5"/>
          <p:cNvCxnSpPr>
            <a:stCxn id="5" idx="1"/>
          </p:cNvCxnSpPr>
          <p:nvPr/>
        </p:nvCxnSpPr>
        <p:spPr>
          <a:xfrm flipH="1">
            <a:off x="6274837" y="3397634"/>
            <a:ext cx="2043403" cy="14137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970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130389\AppData\Local\Temp\SNAGHTML1e6848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693" y="877078"/>
            <a:ext cx="8304397" cy="5570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98770" y="1656215"/>
            <a:ext cx="1539551" cy="646331"/>
          </a:xfrm>
          <a:prstGeom prst="rect">
            <a:avLst/>
          </a:prstGeom>
          <a:noFill/>
          <a:ln>
            <a:solidFill>
              <a:schemeClr val="accent1"/>
            </a:solidFill>
          </a:ln>
        </p:spPr>
        <p:txBody>
          <a:bodyPr wrap="square" rtlCol="0">
            <a:spAutoFit/>
          </a:bodyPr>
          <a:lstStyle/>
          <a:p>
            <a:r>
              <a:rPr lang="en-US" dirty="0" smtClean="0"/>
              <a:t>Click here to open report</a:t>
            </a:r>
            <a:endParaRPr lang="en-US" dirty="0"/>
          </a:p>
        </p:txBody>
      </p:sp>
      <p:cxnSp>
        <p:nvCxnSpPr>
          <p:cNvPr id="7" name="Straight Arrow Connector 6"/>
          <p:cNvCxnSpPr/>
          <p:nvPr/>
        </p:nvCxnSpPr>
        <p:spPr>
          <a:xfrm flipH="1">
            <a:off x="4348065" y="1820760"/>
            <a:ext cx="2150706" cy="10064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1197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349</TotalTime>
  <Words>623</Words>
  <Application>Microsoft Office PowerPoint</Application>
  <PresentationFormat>Widescreen</PresentationFormat>
  <Paragraphs>84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PowerPoint Presentation</vt:lpstr>
      <vt:lpstr>Why do we have to do this?</vt:lpstr>
      <vt:lpstr>Comments on the current method</vt:lpstr>
      <vt:lpstr>Old forms</vt:lpstr>
      <vt:lpstr>4,200 PIECES OF PAPER PER YEAR  HOW MANY TREES IS THAT?</vt:lpstr>
      <vt:lpstr>New Forms-Electronic WinOcular Workflow</vt:lpstr>
      <vt:lpstr>Login Screen</vt:lpstr>
      <vt:lpstr>After Login</vt:lpstr>
      <vt:lpstr>PowerPoint Presentation</vt:lpstr>
      <vt:lpstr>Top Section of Form</vt:lpstr>
      <vt:lpstr>Federal duties section</vt:lpstr>
      <vt:lpstr>Non-Federal Section and Totals</vt:lpstr>
      <vt:lpstr>Signature and Submit Section</vt:lpstr>
      <vt:lpstr>PowerPoint Presentation</vt:lpstr>
      <vt:lpstr>Supervisor Section</vt:lpstr>
      <vt:lpstr>Example 2: Split employee between two Federal Grants</vt:lpstr>
      <vt:lpstr>Example 3: Part-time employee paid fully from Federal Grant</vt:lpstr>
      <vt:lpstr>How do you determine who gets them?   </vt:lpstr>
      <vt:lpstr>How much time do we have to respond?   What if I don’t think I should get the form?</vt:lpstr>
      <vt:lpstr>When will this start?</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Teresa A</dc:creator>
  <cp:lastModifiedBy>Scott, Teresa A</cp:lastModifiedBy>
  <cp:revision>35</cp:revision>
  <cp:lastPrinted>2017-08-23T23:22:42Z</cp:lastPrinted>
  <dcterms:created xsi:type="dcterms:W3CDTF">2017-08-23T17:28:26Z</dcterms:created>
  <dcterms:modified xsi:type="dcterms:W3CDTF">2017-08-24T17:28:03Z</dcterms:modified>
</cp:coreProperties>
</file>