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3"/>
  </p:notesMasterIdLst>
  <p:sldIdLst>
    <p:sldId id="256" r:id="rId2"/>
    <p:sldId id="257" r:id="rId3"/>
    <p:sldId id="287" r:id="rId4"/>
    <p:sldId id="258" r:id="rId5"/>
    <p:sldId id="262" r:id="rId6"/>
    <p:sldId id="259" r:id="rId7"/>
    <p:sldId id="261" r:id="rId8"/>
    <p:sldId id="263" r:id="rId9"/>
    <p:sldId id="265" r:id="rId10"/>
    <p:sldId id="267" r:id="rId11"/>
    <p:sldId id="266" r:id="rId12"/>
    <p:sldId id="264" r:id="rId13"/>
    <p:sldId id="268" r:id="rId14"/>
    <p:sldId id="270" r:id="rId15"/>
    <p:sldId id="271" r:id="rId16"/>
    <p:sldId id="269" r:id="rId17"/>
    <p:sldId id="273" r:id="rId18"/>
    <p:sldId id="275" r:id="rId19"/>
    <p:sldId id="274" r:id="rId20"/>
    <p:sldId id="276" r:id="rId21"/>
    <p:sldId id="277" r:id="rId22"/>
    <p:sldId id="278" r:id="rId23"/>
    <p:sldId id="279" r:id="rId24"/>
    <p:sldId id="280" r:id="rId25"/>
    <p:sldId id="281" r:id="rId26"/>
    <p:sldId id="282" r:id="rId27"/>
    <p:sldId id="283" r:id="rId28"/>
    <p:sldId id="285" r:id="rId29"/>
    <p:sldId id="286" r:id="rId30"/>
    <p:sldId id="260" r:id="rId31"/>
    <p:sldId id="288" r:id="rId32"/>
  </p:sldIdLst>
  <p:sldSz cx="9144000" cy="6858000" type="screen4x3"/>
  <p:notesSz cx="7053263" cy="9356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64" autoAdjust="0"/>
  </p:normalViewPr>
  <p:slideViewPr>
    <p:cSldViewPr>
      <p:cViewPr varScale="1">
        <p:scale>
          <a:sx n="77" d="100"/>
          <a:sy n="77" d="100"/>
        </p:scale>
        <p:origin x="-13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836"/>
          </a:xfrm>
          <a:prstGeom prst="rect">
            <a:avLst/>
          </a:prstGeom>
        </p:spPr>
        <p:txBody>
          <a:bodyPr vert="horz" lIns="93763" tIns="46881" rIns="93763" bIns="46881" rtlCol="0"/>
          <a:lstStyle>
            <a:lvl1pPr algn="l">
              <a:defRPr sz="1200"/>
            </a:lvl1pPr>
          </a:lstStyle>
          <a:p>
            <a:endParaRPr lang="en-US"/>
          </a:p>
        </p:txBody>
      </p:sp>
      <p:sp>
        <p:nvSpPr>
          <p:cNvPr id="3" name="Date Placeholder 2"/>
          <p:cNvSpPr>
            <a:spLocks noGrp="1"/>
          </p:cNvSpPr>
          <p:nvPr>
            <p:ph type="dt" idx="1"/>
          </p:nvPr>
        </p:nvSpPr>
        <p:spPr>
          <a:xfrm>
            <a:off x="3995217" y="0"/>
            <a:ext cx="3056414" cy="467836"/>
          </a:xfrm>
          <a:prstGeom prst="rect">
            <a:avLst/>
          </a:prstGeom>
        </p:spPr>
        <p:txBody>
          <a:bodyPr vert="horz" lIns="93763" tIns="46881" rIns="93763" bIns="46881" rtlCol="0"/>
          <a:lstStyle>
            <a:lvl1pPr algn="r">
              <a:defRPr sz="1200"/>
            </a:lvl1pPr>
          </a:lstStyle>
          <a:p>
            <a:fld id="{6AC8B449-099E-4D92-9EF4-965D792D3667}" type="datetimeFigureOut">
              <a:rPr lang="en-US" smtClean="0"/>
              <a:t>1/31/2012</a:t>
            </a:fld>
            <a:endParaRPr lang="en-US"/>
          </a:p>
        </p:txBody>
      </p:sp>
      <p:sp>
        <p:nvSpPr>
          <p:cNvPr id="4" name="Slide Image Placeholder 3"/>
          <p:cNvSpPr>
            <a:spLocks noGrp="1" noRot="1" noChangeAspect="1"/>
          </p:cNvSpPr>
          <p:nvPr>
            <p:ph type="sldImg" idx="2"/>
          </p:nvPr>
        </p:nvSpPr>
        <p:spPr>
          <a:xfrm>
            <a:off x="1189038" y="701675"/>
            <a:ext cx="4676775" cy="3508375"/>
          </a:xfrm>
          <a:prstGeom prst="rect">
            <a:avLst/>
          </a:prstGeom>
          <a:noFill/>
          <a:ln w="12700">
            <a:solidFill>
              <a:prstClr val="black"/>
            </a:solidFill>
          </a:ln>
        </p:spPr>
        <p:txBody>
          <a:bodyPr vert="horz" lIns="93763" tIns="46881" rIns="93763" bIns="46881" rtlCol="0" anchor="ctr"/>
          <a:lstStyle/>
          <a:p>
            <a:endParaRPr lang="en-US"/>
          </a:p>
        </p:txBody>
      </p:sp>
      <p:sp>
        <p:nvSpPr>
          <p:cNvPr id="5" name="Notes Placeholder 4"/>
          <p:cNvSpPr>
            <a:spLocks noGrp="1"/>
          </p:cNvSpPr>
          <p:nvPr>
            <p:ph type="body" sz="quarter" idx="3"/>
          </p:nvPr>
        </p:nvSpPr>
        <p:spPr>
          <a:xfrm>
            <a:off x="705327" y="4444445"/>
            <a:ext cx="5642610" cy="4210526"/>
          </a:xfrm>
          <a:prstGeom prst="rect">
            <a:avLst/>
          </a:prstGeom>
        </p:spPr>
        <p:txBody>
          <a:bodyPr vert="horz" lIns="93763" tIns="46881" rIns="93763" bIns="468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87265"/>
            <a:ext cx="3056414" cy="467836"/>
          </a:xfrm>
          <a:prstGeom prst="rect">
            <a:avLst/>
          </a:prstGeom>
        </p:spPr>
        <p:txBody>
          <a:bodyPr vert="horz" lIns="93763" tIns="46881" rIns="93763" bIns="46881"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87265"/>
            <a:ext cx="3056414" cy="467836"/>
          </a:xfrm>
          <a:prstGeom prst="rect">
            <a:avLst/>
          </a:prstGeom>
        </p:spPr>
        <p:txBody>
          <a:bodyPr vert="horz" lIns="93763" tIns="46881" rIns="93763" bIns="46881" rtlCol="0" anchor="b"/>
          <a:lstStyle>
            <a:lvl1pPr algn="r">
              <a:defRPr sz="1200"/>
            </a:lvl1pPr>
          </a:lstStyle>
          <a:p>
            <a:fld id="{3719C671-90CE-44EF-B5A8-84DC0E2F0140}" type="slidenum">
              <a:rPr lang="en-US" smtClean="0"/>
              <a:t>‹#›</a:t>
            </a:fld>
            <a:endParaRPr lang="en-US"/>
          </a:p>
        </p:txBody>
      </p:sp>
    </p:spTree>
    <p:extLst>
      <p:ext uri="{BB962C8B-B14F-4D97-AF65-F5344CB8AC3E}">
        <p14:creationId xmlns:p14="http://schemas.microsoft.com/office/powerpoint/2010/main" val="3654796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may wonder why I start out this section with the topic supplement</a:t>
            </a:r>
            <a:r>
              <a:rPr lang="en-US" baseline="0" dirty="0" smtClean="0"/>
              <a:t> not supplant.  The tests for MOE and Comp are some of the tools that the state and Feds use to determine that our federal funds are in fact supplementing our students educational costs and not supplanting them.</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2</a:t>
            </a:fld>
            <a:endParaRPr lang="en-US"/>
          </a:p>
        </p:txBody>
      </p:sp>
    </p:spTree>
    <p:extLst>
      <p:ext uri="{BB962C8B-B14F-4D97-AF65-F5344CB8AC3E}">
        <p14:creationId xmlns:p14="http://schemas.microsoft.com/office/powerpoint/2010/main" val="29586117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Circumstances beyond the</a:t>
            </a:r>
            <a:r>
              <a:rPr lang="en-US" baseline="0" dirty="0" smtClean="0"/>
              <a:t> LEA control…decline enrollment, natural disaster…must be provable</a:t>
            </a:r>
          </a:p>
          <a:p>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18</a:t>
            </a:fld>
            <a:endParaRPr lang="en-US"/>
          </a:p>
        </p:txBody>
      </p:sp>
    </p:spTree>
    <p:extLst>
      <p:ext uri="{BB962C8B-B14F-4D97-AF65-F5344CB8AC3E}">
        <p14:creationId xmlns:p14="http://schemas.microsoft.com/office/powerpoint/2010/main" val="33502042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money</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19</a:t>
            </a:fld>
            <a:endParaRPr lang="en-US"/>
          </a:p>
        </p:txBody>
      </p:sp>
    </p:spTree>
    <p:extLst>
      <p:ext uri="{BB962C8B-B14F-4D97-AF65-F5344CB8AC3E}">
        <p14:creationId xmlns:p14="http://schemas.microsoft.com/office/powerpoint/2010/main" val="3577052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money</a:t>
            </a:r>
            <a:r>
              <a:rPr lang="en-US" baseline="0" dirty="0" smtClean="0"/>
              <a:t>  </a:t>
            </a:r>
          </a:p>
          <a:p>
            <a:r>
              <a:rPr lang="en-US" dirty="0" smtClean="0"/>
              <a:t>90% from </a:t>
            </a:r>
            <a:r>
              <a:rPr lang="en-US" dirty="0" err="1" smtClean="0"/>
              <a:t>py</a:t>
            </a:r>
            <a:r>
              <a:rPr lang="en-US" dirty="0" smtClean="0"/>
              <a:t> or 100% actual whichever is higher</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21</a:t>
            </a:fld>
            <a:endParaRPr lang="en-US"/>
          </a:p>
        </p:txBody>
      </p:sp>
    </p:spTree>
    <p:extLst>
      <p:ext uri="{BB962C8B-B14F-4D97-AF65-F5344CB8AC3E}">
        <p14:creationId xmlns:p14="http://schemas.microsoft.com/office/powerpoint/2010/main" val="1165690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essence what this says</a:t>
            </a:r>
            <a:r>
              <a:rPr lang="en-US" baseline="0" dirty="0" smtClean="0"/>
              <a:t> is we have to treat ALL students </a:t>
            </a:r>
            <a:r>
              <a:rPr lang="en-US" baseline="0" dirty="0" smtClean="0"/>
              <a:t>comparably </a:t>
            </a:r>
            <a:r>
              <a:rPr lang="en-US" baseline="0" dirty="0" smtClean="0"/>
              <a:t>with state/local funds BEFORE the federal funding can be used.</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22</a:t>
            </a:fld>
            <a:endParaRPr lang="en-US"/>
          </a:p>
        </p:txBody>
      </p:sp>
    </p:spTree>
    <p:extLst>
      <p:ext uri="{BB962C8B-B14F-4D97-AF65-F5344CB8AC3E}">
        <p14:creationId xmlns:p14="http://schemas.microsoft.com/office/powerpoint/2010/main" val="41963085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Bi-annual </a:t>
            </a:r>
            <a:r>
              <a:rPr lang="en-US" dirty="0" err="1" smtClean="0"/>
              <a:t>vs</a:t>
            </a:r>
            <a:r>
              <a:rPr lang="en-US" dirty="0" smtClean="0"/>
              <a:t> annual</a:t>
            </a:r>
          </a:p>
          <a:p>
            <a:r>
              <a:rPr lang="en-US" dirty="0" smtClean="0"/>
              <a:t>Fairness issue  one principle to the next</a:t>
            </a:r>
          </a:p>
          <a:p>
            <a:r>
              <a:rPr lang="en-US" dirty="0" smtClean="0"/>
              <a:t>Show of hands if the</a:t>
            </a:r>
            <a:r>
              <a:rPr lang="en-US" baseline="0" dirty="0" smtClean="0"/>
              <a:t> state did not require it every year would you do it?  Do your auditors check each year?</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23</a:t>
            </a:fld>
            <a:endParaRPr lang="en-US"/>
          </a:p>
        </p:txBody>
      </p:sp>
    </p:spTree>
    <p:extLst>
      <p:ext uri="{BB962C8B-B14F-4D97-AF65-F5344CB8AC3E}">
        <p14:creationId xmlns:p14="http://schemas.microsoft.com/office/powerpoint/2010/main" val="42421965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PED uses the example in the guidance. You can pay 10% less in salary  or have 10% more students per class </a:t>
            </a:r>
          </a:p>
          <a:p>
            <a:endParaRPr lang="en-US" baseline="0" dirty="0" smtClean="0"/>
          </a:p>
        </p:txBody>
      </p:sp>
      <p:sp>
        <p:nvSpPr>
          <p:cNvPr id="4" name="Slide Number Placeholder 3"/>
          <p:cNvSpPr>
            <a:spLocks noGrp="1"/>
          </p:cNvSpPr>
          <p:nvPr>
            <p:ph type="sldNum" sz="quarter" idx="10"/>
          </p:nvPr>
        </p:nvSpPr>
        <p:spPr/>
        <p:txBody>
          <a:bodyPr/>
          <a:lstStyle/>
          <a:p>
            <a:fld id="{3719C671-90CE-44EF-B5A8-84DC0E2F0140}" type="slidenum">
              <a:rPr lang="en-US" smtClean="0"/>
              <a:t>25</a:t>
            </a:fld>
            <a:endParaRPr lang="en-US"/>
          </a:p>
        </p:txBody>
      </p:sp>
    </p:spTree>
    <p:extLst>
      <p:ext uri="{BB962C8B-B14F-4D97-AF65-F5344CB8AC3E}">
        <p14:creationId xmlns:p14="http://schemas.microsoft.com/office/powerpoint/2010/main" val="2465832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a:t>
            </a:r>
            <a:r>
              <a:rPr lang="en-US" baseline="0" dirty="0" smtClean="0"/>
              <a:t> Jobs fund 25255 ARRA can be used on a case by case.  On </a:t>
            </a:r>
            <a:r>
              <a:rPr lang="en-US" baseline="0" dirty="0" err="1" smtClean="0"/>
              <a:t>WebEPSS</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26</a:t>
            </a:fld>
            <a:endParaRPr lang="en-US"/>
          </a:p>
        </p:txBody>
      </p:sp>
    </p:spTree>
    <p:extLst>
      <p:ext uri="{BB962C8B-B14F-4D97-AF65-F5344CB8AC3E}">
        <p14:creationId xmlns:p14="http://schemas.microsoft.com/office/powerpoint/2010/main" val="95067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40</a:t>
            </a:r>
            <a:r>
              <a:rPr lang="en-US" baseline="30000" dirty="0" smtClean="0"/>
              <a:t>th</a:t>
            </a:r>
            <a:r>
              <a:rPr lang="en-US" dirty="0" smtClean="0"/>
              <a:t> day</a:t>
            </a:r>
            <a:r>
              <a:rPr lang="en-US" baseline="0" dirty="0" smtClean="0"/>
              <a:t> for the pull for both</a:t>
            </a:r>
          </a:p>
          <a:p>
            <a:r>
              <a:rPr lang="en-US" baseline="0" dirty="0" smtClean="0"/>
              <a:t>Small or “single schools”</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27</a:t>
            </a:fld>
            <a:endParaRPr lang="en-US"/>
          </a:p>
        </p:txBody>
      </p:sp>
    </p:spTree>
    <p:extLst>
      <p:ext uri="{BB962C8B-B14F-4D97-AF65-F5344CB8AC3E}">
        <p14:creationId xmlns:p14="http://schemas.microsoft.com/office/powerpoint/2010/main" val="129611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Elementary</a:t>
            </a:r>
            <a:r>
              <a:rPr lang="en-US" baseline="0" dirty="0" smtClean="0"/>
              <a:t>, Secondary Education Act  (NCLB)</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3</a:t>
            </a:fld>
            <a:endParaRPr lang="en-US"/>
          </a:p>
        </p:txBody>
      </p:sp>
    </p:spTree>
    <p:extLst>
      <p:ext uri="{BB962C8B-B14F-4D97-AF65-F5344CB8AC3E}">
        <p14:creationId xmlns:p14="http://schemas.microsoft.com/office/powerpoint/2010/main" val="1943232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short, the amount of state and local funds that are spent each year for the education of students with disabilities has to maintain at least equal to the amount spent during the previous year for the same.</a:t>
            </a:r>
          </a:p>
          <a:p>
            <a:endParaRPr lang="en-US" baseline="0" dirty="0" smtClean="0"/>
          </a:p>
        </p:txBody>
      </p:sp>
      <p:sp>
        <p:nvSpPr>
          <p:cNvPr id="4" name="Slide Number Placeholder 3"/>
          <p:cNvSpPr>
            <a:spLocks noGrp="1"/>
          </p:cNvSpPr>
          <p:nvPr>
            <p:ph type="sldNum" sz="quarter" idx="10"/>
          </p:nvPr>
        </p:nvSpPr>
        <p:spPr/>
        <p:txBody>
          <a:bodyPr/>
          <a:lstStyle/>
          <a:p>
            <a:fld id="{3719C671-90CE-44EF-B5A8-84DC0E2F0140}" type="slidenum">
              <a:rPr lang="en-US" smtClean="0"/>
              <a:t>4</a:t>
            </a:fld>
            <a:endParaRPr lang="en-US"/>
          </a:p>
        </p:txBody>
      </p:sp>
    </p:spTree>
    <p:extLst>
      <p:ext uri="{BB962C8B-B14F-4D97-AF65-F5344CB8AC3E}">
        <p14:creationId xmlns:p14="http://schemas.microsoft.com/office/powerpoint/2010/main" val="4179188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There are some situations which would allow the previous year expenditure amount to be reduced.</a:t>
            </a:r>
          </a:p>
          <a:p>
            <a:r>
              <a:rPr lang="en-US" baseline="0" dirty="0" smtClean="0"/>
              <a:t>Significant change in staff.</a:t>
            </a:r>
          </a:p>
          <a:p>
            <a:r>
              <a:rPr lang="en-US" baseline="0" dirty="0" smtClean="0"/>
              <a:t>Decrease enrollment of Students with disabilities</a:t>
            </a:r>
          </a:p>
          <a:p>
            <a:r>
              <a:rPr lang="en-US" baseline="0" dirty="0" smtClean="0"/>
              <a:t>If a high cost program was being provided for a specific student who </a:t>
            </a:r>
          </a:p>
          <a:p>
            <a:r>
              <a:rPr lang="en-US" baseline="0" dirty="0" smtClean="0"/>
              <a:t>	no longer lives in the district</a:t>
            </a:r>
          </a:p>
          <a:p>
            <a:r>
              <a:rPr lang="en-US" baseline="0" dirty="0" smtClean="0"/>
              <a:t>	has reached the age of non-obligation of the district to provide service (21)</a:t>
            </a:r>
          </a:p>
          <a:p>
            <a:r>
              <a:rPr lang="en-US" baseline="0" dirty="0" smtClean="0"/>
              <a:t>	no longer needs the program</a:t>
            </a:r>
          </a:p>
          <a:p>
            <a:r>
              <a:rPr lang="en-US" baseline="0" dirty="0" smtClean="0"/>
              <a:t>Termination of long term obligations such as payments on equipment or construction completion</a:t>
            </a:r>
          </a:p>
          <a:p>
            <a:endParaRPr lang="en-US" baseline="0" dirty="0" smtClean="0"/>
          </a:p>
          <a:p>
            <a:r>
              <a:rPr lang="en-US" baseline="0" dirty="0" smtClean="0"/>
              <a:t>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5</a:t>
            </a:fld>
            <a:endParaRPr lang="en-US"/>
          </a:p>
        </p:txBody>
      </p:sp>
    </p:spTree>
    <p:extLst>
      <p:ext uri="{BB962C8B-B14F-4D97-AF65-F5344CB8AC3E}">
        <p14:creationId xmlns:p14="http://schemas.microsoft.com/office/powerpoint/2010/main" val="2359935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Law Includes </a:t>
            </a:r>
            <a:r>
              <a:rPr lang="en-US" dirty="0" smtClean="0"/>
              <a:t>these funds </a:t>
            </a:r>
            <a:r>
              <a:rPr lang="en-US" dirty="0" smtClean="0"/>
              <a:t>– however I believe</a:t>
            </a:r>
            <a:r>
              <a:rPr lang="en-US" baseline="0" dirty="0" smtClean="0"/>
              <a:t> some are not being awarded at this time </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13</a:t>
            </a:fld>
            <a:endParaRPr lang="en-US"/>
          </a:p>
        </p:txBody>
      </p:sp>
    </p:spTree>
    <p:extLst>
      <p:ext uri="{BB962C8B-B14F-4D97-AF65-F5344CB8AC3E}">
        <p14:creationId xmlns:p14="http://schemas.microsoft.com/office/powerpoint/2010/main" val="940876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ensure that the Federal investment has an impact on at-risk students the program is designed to serve</a:t>
            </a:r>
          </a:p>
          <a:p>
            <a:r>
              <a:rPr lang="en-US" dirty="0"/>
              <a:t>something that would not occur if Federal dollars replaced State and local resources that would otherwise be made available to these at-risk students.</a:t>
            </a:r>
          </a:p>
          <a:p>
            <a:r>
              <a:rPr lang="en-US" dirty="0"/>
              <a:t>LEA cannot reduce its own spending for public education and replace those funds with Federal funds.</a:t>
            </a:r>
          </a:p>
          <a:p>
            <a:r>
              <a:rPr lang="en-US" dirty="0"/>
              <a:t>LEA may not “discriminate” (either intentionally or unintentionally) against its Title I schools when distributing resources funded from State and local sources simply because these schools receive Federal funds</a:t>
            </a:r>
          </a:p>
          <a:p>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14</a:t>
            </a:fld>
            <a:endParaRPr lang="en-US"/>
          </a:p>
        </p:txBody>
      </p:sp>
    </p:spTree>
    <p:extLst>
      <p:ext uri="{BB962C8B-B14F-4D97-AF65-F5344CB8AC3E}">
        <p14:creationId xmlns:p14="http://schemas.microsoft.com/office/powerpoint/2010/main" val="871331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total award would have</a:t>
            </a:r>
            <a:r>
              <a:rPr lang="en-US" baseline="0" dirty="0" smtClean="0"/>
              <a:t> been $500,000 and the MOE was off by 2% the final award would be $490,000  ($10,000 = 2%)</a:t>
            </a:r>
          </a:p>
          <a:p>
            <a:r>
              <a:rPr lang="en-US" baseline="0" dirty="0" smtClean="0"/>
              <a:t>Any of this funds is reallocated usually to smaller districts in a rank order.</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15</a:t>
            </a:fld>
            <a:endParaRPr lang="en-US"/>
          </a:p>
        </p:txBody>
      </p:sp>
    </p:spTree>
    <p:extLst>
      <p:ext uri="{BB962C8B-B14F-4D97-AF65-F5344CB8AC3E}">
        <p14:creationId xmlns:p14="http://schemas.microsoft.com/office/powerpoint/2010/main" val="2695317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money</a:t>
            </a:r>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16</a:t>
            </a:fld>
            <a:endParaRPr lang="en-US"/>
          </a:p>
        </p:txBody>
      </p:sp>
    </p:spTree>
    <p:extLst>
      <p:ext uri="{BB962C8B-B14F-4D97-AF65-F5344CB8AC3E}">
        <p14:creationId xmlns:p14="http://schemas.microsoft.com/office/powerpoint/2010/main" val="3125656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money</a:t>
            </a:r>
          </a:p>
          <a:p>
            <a:endParaRPr lang="en-US" dirty="0"/>
          </a:p>
        </p:txBody>
      </p:sp>
      <p:sp>
        <p:nvSpPr>
          <p:cNvPr id="4" name="Slide Number Placeholder 3"/>
          <p:cNvSpPr>
            <a:spLocks noGrp="1"/>
          </p:cNvSpPr>
          <p:nvPr>
            <p:ph type="sldNum" sz="quarter" idx="10"/>
          </p:nvPr>
        </p:nvSpPr>
        <p:spPr/>
        <p:txBody>
          <a:bodyPr/>
          <a:lstStyle/>
          <a:p>
            <a:fld id="{3719C671-90CE-44EF-B5A8-84DC0E2F0140}" type="slidenum">
              <a:rPr lang="en-US" smtClean="0"/>
              <a:t>17</a:t>
            </a:fld>
            <a:endParaRPr lang="en-US"/>
          </a:p>
        </p:txBody>
      </p:sp>
    </p:spTree>
    <p:extLst>
      <p:ext uri="{BB962C8B-B14F-4D97-AF65-F5344CB8AC3E}">
        <p14:creationId xmlns:p14="http://schemas.microsoft.com/office/powerpoint/2010/main" val="1018792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BFDEDFC-3DD5-43B7-8A31-17FAE4F2ABAB}" type="datetimeFigureOut">
              <a:rPr lang="en-US" smtClean="0"/>
              <a:t>1/31/2012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7625358-5F99-4307-961F-118C5AA7EBC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FDEDFC-3DD5-43B7-8A31-17FAE4F2ABAB}" type="datetimeFigureOut">
              <a:rPr lang="en-US" smtClean="0"/>
              <a:t>1/31/2012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25358-5F99-4307-961F-118C5AA7EBC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FDEDFC-3DD5-43B7-8A31-17FAE4F2ABAB}" type="datetimeFigureOut">
              <a:rPr lang="en-US" smtClean="0"/>
              <a:t>1/31/2012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25358-5F99-4307-961F-118C5AA7EBC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BFDEDFC-3DD5-43B7-8A31-17FAE4F2ABAB}" type="datetimeFigureOut">
              <a:rPr lang="en-US" smtClean="0"/>
              <a:t>1/31/2012</a:t>
            </a:fld>
            <a:endParaRPr lang="en-US"/>
          </a:p>
        </p:txBody>
      </p:sp>
      <p:sp>
        <p:nvSpPr>
          <p:cNvPr id="9" name="Slide Number Placeholder 8"/>
          <p:cNvSpPr>
            <a:spLocks noGrp="1"/>
          </p:cNvSpPr>
          <p:nvPr>
            <p:ph type="sldNum" sz="quarter" idx="15"/>
          </p:nvPr>
        </p:nvSpPr>
        <p:spPr/>
        <p:txBody>
          <a:bodyPr rtlCol="0"/>
          <a:lstStyle/>
          <a:p>
            <a:fld id="{07625358-5F99-4307-961F-118C5AA7EBCC}"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BFDEDFC-3DD5-43B7-8A31-17FAE4F2ABAB}" type="datetimeFigureOut">
              <a:rPr lang="en-US" smtClean="0"/>
              <a:t>1/31/2012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7625358-5F99-4307-961F-118C5AA7EBCC}"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BFDEDFC-3DD5-43B7-8A31-17FAE4F2ABAB}" type="datetimeFigureOut">
              <a:rPr lang="en-US" smtClean="0"/>
              <a:t>1/31/2012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25358-5F99-4307-961F-118C5AA7EBCC}"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BFDEDFC-3DD5-43B7-8A31-17FAE4F2ABAB}" type="datetimeFigureOut">
              <a:rPr lang="en-US" smtClean="0"/>
              <a:t>1/31/2012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625358-5F99-4307-961F-118C5AA7EBCC}"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BFDEDFC-3DD5-43B7-8A31-17FAE4F2ABAB}" type="datetimeFigureOut">
              <a:rPr lang="en-US" smtClean="0"/>
              <a:t>1/31/2012</a:t>
            </a:fld>
            <a:endParaRPr lang="en-US"/>
          </a:p>
        </p:txBody>
      </p:sp>
      <p:sp>
        <p:nvSpPr>
          <p:cNvPr id="7" name="Slide Number Placeholder 6"/>
          <p:cNvSpPr>
            <a:spLocks noGrp="1"/>
          </p:cNvSpPr>
          <p:nvPr>
            <p:ph type="sldNum" sz="quarter" idx="11"/>
          </p:nvPr>
        </p:nvSpPr>
        <p:spPr/>
        <p:txBody>
          <a:bodyPr rtlCol="0"/>
          <a:lstStyle/>
          <a:p>
            <a:fld id="{07625358-5F99-4307-961F-118C5AA7EBCC}"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DEDFC-3DD5-43B7-8A31-17FAE4F2ABAB}" type="datetimeFigureOut">
              <a:rPr lang="en-US" smtClean="0"/>
              <a:t>1/31/2012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625358-5F99-4307-961F-118C5AA7EBC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BFDEDFC-3DD5-43B7-8A31-17FAE4F2ABAB}" type="datetimeFigureOut">
              <a:rPr lang="en-US" smtClean="0"/>
              <a:t>1/31/2012</a:t>
            </a:fld>
            <a:endParaRPr lang="en-US"/>
          </a:p>
        </p:txBody>
      </p:sp>
      <p:sp>
        <p:nvSpPr>
          <p:cNvPr id="22" name="Slide Number Placeholder 21"/>
          <p:cNvSpPr>
            <a:spLocks noGrp="1"/>
          </p:cNvSpPr>
          <p:nvPr>
            <p:ph type="sldNum" sz="quarter" idx="15"/>
          </p:nvPr>
        </p:nvSpPr>
        <p:spPr/>
        <p:txBody>
          <a:bodyPr rtlCol="0"/>
          <a:lstStyle/>
          <a:p>
            <a:fld id="{07625358-5F99-4307-961F-118C5AA7EBCC}"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BFDEDFC-3DD5-43B7-8A31-17FAE4F2ABAB}" type="datetimeFigureOut">
              <a:rPr lang="en-US" smtClean="0"/>
              <a:t>1/31/2012</a:t>
            </a:fld>
            <a:endParaRPr lang="en-US"/>
          </a:p>
        </p:txBody>
      </p:sp>
      <p:sp>
        <p:nvSpPr>
          <p:cNvPr id="18" name="Slide Number Placeholder 17"/>
          <p:cNvSpPr>
            <a:spLocks noGrp="1"/>
          </p:cNvSpPr>
          <p:nvPr>
            <p:ph type="sldNum" sz="quarter" idx="11"/>
          </p:nvPr>
        </p:nvSpPr>
        <p:spPr/>
        <p:txBody>
          <a:bodyPr rtlCol="0"/>
          <a:lstStyle/>
          <a:p>
            <a:fld id="{07625358-5F99-4307-961F-118C5AA7EBCC}"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BFDEDFC-3DD5-43B7-8A31-17FAE4F2ABAB}" type="datetimeFigureOut">
              <a:rPr lang="en-US" smtClean="0"/>
              <a:t>1/31/2012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7625358-5F99-4307-961F-118C5AA7EBC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2.ed.gov/policy/elsec/leg/esea02/pg112.html" TargetMode="External"/><Relationship Id="rId2" Type="http://schemas.openxmlformats.org/officeDocument/2006/relationships/hyperlink" Target="http://cfr.vlex.com/source/code-federal-regulations-34-education-1083" TargetMode="External"/><Relationship Id="rId1" Type="http://schemas.openxmlformats.org/officeDocument/2006/relationships/slideLayout" Target="../slideLayouts/slideLayout2.xml"/><Relationship Id="rId6" Type="http://schemas.openxmlformats.org/officeDocument/2006/relationships/hyperlink" Target="http://www2.ed.gov/programs/titleiparta/fiscalguid.pdf" TargetMode="External"/><Relationship Id="rId5" Type="http://schemas.openxmlformats.org/officeDocument/2006/relationships/hyperlink" Target="http://www2.ed.gov/policy/elsec/leg/esea02/pg61.html" TargetMode="External"/><Relationship Id="rId4" Type="http://schemas.openxmlformats.org/officeDocument/2006/relationships/hyperlink" Target="http://www2.ed.gov/programs/educationjobsfund/submissions.html"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idea.ed.gov/explore/view/p/,root,regs,300,C,300.204,c,3," TargetMode="External"/><Relationship Id="rId3" Type="http://schemas.openxmlformats.org/officeDocument/2006/relationships/hyperlink" Target="http://idea.ed.gov/explore/view/p/,root,regs,300,C,300.204,a," TargetMode="External"/><Relationship Id="rId7" Type="http://schemas.openxmlformats.org/officeDocument/2006/relationships/hyperlink" Target="http://idea.ed.gov/explore/view/p/,root,regs,300,C,300.204,c,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idea.ed.gov/explore/view/p/,root,regs,300,C,300.204,c,1," TargetMode="External"/><Relationship Id="rId5" Type="http://schemas.openxmlformats.org/officeDocument/2006/relationships/hyperlink" Target="http://idea.ed.gov/explore/view/p/,root,regs,300,C,300.204,c," TargetMode="External"/><Relationship Id="rId4" Type="http://schemas.openxmlformats.org/officeDocument/2006/relationships/hyperlink" Target="http://idea.ed.gov/explore/view/p/,root,regs,300,C,300.204,b," TargetMode="External"/><Relationship Id="rId9" Type="http://schemas.openxmlformats.org/officeDocument/2006/relationships/hyperlink" Target="http://idea.ed.gov/explore/view/p/,root,regs,300,C,300.204,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457200"/>
            <a:ext cx="6172200" cy="2286000"/>
          </a:xfrm>
        </p:spPr>
        <p:txBody>
          <a:bodyPr>
            <a:normAutofit/>
          </a:bodyPr>
          <a:lstStyle/>
          <a:p>
            <a:pPr algn="ctr"/>
            <a:r>
              <a:rPr lang="en-US" sz="3600" dirty="0">
                <a:solidFill>
                  <a:srgbClr val="7030A0"/>
                </a:solidFill>
              </a:rPr>
              <a:t>Maintenance of Effort &amp; Comparability Report</a:t>
            </a:r>
            <a:r>
              <a:rPr lang="en-US" sz="3600" dirty="0"/>
              <a:t/>
            </a:r>
            <a:br>
              <a:rPr lang="en-US" sz="3600" dirty="0"/>
            </a:br>
            <a:r>
              <a:rPr lang="en-US" sz="1600" dirty="0" smtClean="0"/>
              <a:t/>
            </a:r>
            <a:br>
              <a:rPr lang="en-US" sz="1600" dirty="0" smtClean="0"/>
            </a:br>
            <a:endParaRPr lang="en-US" sz="1600" dirty="0"/>
          </a:p>
        </p:txBody>
      </p:sp>
      <p:sp>
        <p:nvSpPr>
          <p:cNvPr id="3" name="Subtitle 2"/>
          <p:cNvSpPr>
            <a:spLocks noGrp="1"/>
          </p:cNvSpPr>
          <p:nvPr>
            <p:ph type="subTitle" idx="1"/>
          </p:nvPr>
        </p:nvSpPr>
        <p:spPr>
          <a:xfrm>
            <a:off x="1752600" y="2514600"/>
            <a:ext cx="7010400" cy="3500437"/>
          </a:xfrm>
        </p:spPr>
        <p:txBody>
          <a:bodyPr>
            <a:normAutofit/>
          </a:bodyPr>
          <a:lstStyle/>
          <a:p>
            <a:pPr algn="ctr"/>
            <a:r>
              <a:rPr lang="en-US" dirty="0"/>
              <a:t>Teresa Scott</a:t>
            </a:r>
          </a:p>
          <a:p>
            <a:pPr algn="ctr"/>
            <a:r>
              <a:rPr lang="en-US" dirty="0" smtClean="0"/>
              <a:t>Accounting Manager-Grant Management</a:t>
            </a:r>
          </a:p>
          <a:p>
            <a:pPr algn="ctr"/>
            <a:r>
              <a:rPr lang="en-US" dirty="0" smtClean="0"/>
              <a:t>Albuquerque Public Schools</a:t>
            </a:r>
            <a:endParaRPr lang="en-US" dirty="0"/>
          </a:p>
          <a:p>
            <a:pPr algn="ctr"/>
            <a:r>
              <a:rPr lang="en-US" dirty="0"/>
              <a:t>scott_teresa@aps.edu</a:t>
            </a:r>
          </a:p>
          <a:p>
            <a:pPr algn="ctr"/>
            <a:endParaRPr lang="en-US" dirty="0" smtClean="0"/>
          </a:p>
          <a:p>
            <a:pPr algn="ctr"/>
            <a:r>
              <a:rPr lang="en-US" dirty="0" smtClean="0"/>
              <a:t>NM ASBO</a:t>
            </a:r>
          </a:p>
          <a:p>
            <a:pPr algn="ctr"/>
            <a:r>
              <a:rPr lang="en-US" dirty="0" smtClean="0"/>
              <a:t>Winter Conference</a:t>
            </a:r>
            <a:r>
              <a:rPr lang="en-US" dirty="0"/>
              <a:t/>
            </a:r>
            <a:br>
              <a:rPr lang="en-US" dirty="0"/>
            </a:br>
            <a:r>
              <a:rPr lang="en-US" sz="1600" dirty="0"/>
              <a:t>Track 2 – NEVADA</a:t>
            </a:r>
            <a:r>
              <a:rPr lang="en-US" dirty="0"/>
              <a:t/>
            </a:r>
            <a:br>
              <a:rPr lang="en-US" dirty="0"/>
            </a:br>
            <a:r>
              <a:rPr lang="en-US" dirty="0"/>
              <a:t>February 16, 2012</a:t>
            </a:r>
            <a:br>
              <a:rPr lang="en-US" dirty="0"/>
            </a:br>
            <a:r>
              <a:rPr lang="en-US" dirty="0"/>
              <a:t>3:30pm – 5:00pm</a:t>
            </a:r>
            <a:endParaRPr lang="en-US" dirty="0" smtClean="0"/>
          </a:p>
          <a:p>
            <a:pPr algn="ctr"/>
            <a:endParaRPr lang="en-US" sz="1400" dirty="0" smtClean="0"/>
          </a:p>
        </p:txBody>
      </p:sp>
      <p:pic>
        <p:nvPicPr>
          <p:cNvPr id="5" name="Picture 4"/>
          <p:cNvPicPr>
            <a:picLocks noChangeAspect="1"/>
          </p:cNvPicPr>
          <p:nvPr/>
        </p:nvPicPr>
        <p:blipFill>
          <a:blip r:embed="rId2"/>
          <a:stretch>
            <a:fillRect/>
          </a:stretch>
        </p:blipFill>
        <p:spPr>
          <a:xfrm>
            <a:off x="4567237" y="3424237"/>
            <a:ext cx="9525" cy="9525"/>
          </a:xfrm>
          <a:prstGeom prst="rect">
            <a:avLst/>
          </a:prstGeom>
        </p:spPr>
      </p:pic>
      <p:sp>
        <p:nvSpPr>
          <p:cNvPr id="4" name="TextBox 3"/>
          <p:cNvSpPr txBox="1"/>
          <p:nvPr/>
        </p:nvSpPr>
        <p:spPr>
          <a:xfrm>
            <a:off x="2209800" y="5867400"/>
            <a:ext cx="5867400" cy="381000"/>
          </a:xfrm>
          <a:prstGeom prst="rect">
            <a:avLst/>
          </a:prstGeom>
          <a:noFill/>
        </p:spPr>
        <p:txBody>
          <a:bodyPr wrap="square" rtlCol="0">
            <a:spAutoFit/>
          </a:bodyPr>
          <a:lstStyle/>
          <a:p>
            <a:pPr algn="ctr"/>
            <a:r>
              <a:rPr lang="en-US" dirty="0" smtClean="0">
                <a:solidFill>
                  <a:srgbClr val="FF0000"/>
                </a:solidFill>
              </a:rPr>
              <a:t>Please silence electronic devices</a:t>
            </a:r>
            <a:endParaRPr lang="en-US" dirty="0">
              <a:solidFill>
                <a:srgbClr val="FF0000"/>
              </a:solidFill>
            </a:endParaRPr>
          </a:p>
        </p:txBody>
      </p:sp>
    </p:spTree>
    <p:extLst>
      <p:ext uri="{BB962C8B-B14F-4D97-AF65-F5344CB8AC3E}">
        <p14:creationId xmlns:p14="http://schemas.microsoft.com/office/powerpoint/2010/main" val="239954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90"/>
                                          </p:val>
                                        </p:tav>
                                        <p:tav tm="100000">
                                          <p:val>
                                            <p:fltVal val="0"/>
                                          </p:val>
                                        </p:tav>
                                      </p:tavLst>
                                    </p:anim>
                                    <p:animEffect transition="in" filter="fade">
                                      <p:cBhvr>
                                        <p:cTn id="10" dur="500"/>
                                        <p:tgtEl>
                                          <p:spTgt spid="4"/>
                                        </p:tgtEl>
                                      </p:cBhvr>
                                    </p:animEffect>
                                  </p:childTnLst>
                                </p:cTn>
                              </p:par>
                              <p:par>
                                <p:cTn id="11" presetID="31" presetClass="entr" presetSubtype="0" fill="hold" grpId="1" nodeType="withEffect">
                                  <p:stCondLst>
                                    <p:cond delay="25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style.rotation</p:attrName>
                                        </p:attrNameLst>
                                      </p:cBhvr>
                                      <p:tavLst>
                                        <p:tav tm="0">
                                          <p:val>
                                            <p:fltVal val="90"/>
                                          </p:val>
                                        </p:tav>
                                        <p:tav tm="100000">
                                          <p:val>
                                            <p:fltVal val="0"/>
                                          </p:val>
                                        </p:tav>
                                      </p:tavLst>
                                    </p:anim>
                                    <p:animEffect transition="in" filter="fade">
                                      <p:cBhvr>
                                        <p:cTn id="16" dur="1000"/>
                                        <p:tgtEl>
                                          <p:spTgt spid="4"/>
                                        </p:tgtEl>
                                      </p:cBhvr>
                                    </p:animEffect>
                                  </p:childTnLst>
                                </p:cTn>
                              </p:par>
                              <p:par>
                                <p:cTn id="17" presetID="31" presetClass="entr" presetSubtype="0" fill="hold" grpId="2" nodeType="withEffect">
                                  <p:stCondLst>
                                    <p:cond delay="25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 calcmode="lin" valueType="num">
                                      <p:cBhvr>
                                        <p:cTn id="21" dur="1000" fill="hold"/>
                                        <p:tgtEl>
                                          <p:spTgt spid="4"/>
                                        </p:tgtEl>
                                        <p:attrNameLst>
                                          <p:attrName>style.rotation</p:attrName>
                                        </p:attrNameLst>
                                      </p:cBhvr>
                                      <p:tavLst>
                                        <p:tav tm="0">
                                          <p:val>
                                            <p:fltVal val="90"/>
                                          </p:val>
                                        </p:tav>
                                        <p:tav tm="100000">
                                          <p:val>
                                            <p:fltVal val="0"/>
                                          </p:val>
                                        </p:tav>
                                      </p:tavLst>
                                    </p:anim>
                                    <p:animEffect transition="in" filter="fade">
                                      <p:cBhvr>
                                        <p:cTn id="22" dur="1000"/>
                                        <p:tgtEl>
                                          <p:spTgt spid="4"/>
                                        </p:tgtEl>
                                      </p:cBhvr>
                                    </p:animEffect>
                                  </p:childTnLst>
                                </p:cTn>
                              </p:par>
                              <p:par>
                                <p:cTn id="23" presetID="31" presetClass="entr" presetSubtype="0" fill="hold" grpId="3" nodeType="withEffect">
                                  <p:stCondLst>
                                    <p:cond delay="250"/>
                                  </p:stCondLst>
                                  <p:childTnLst>
                                    <p:set>
                                      <p:cBhvr>
                                        <p:cTn id="24" dur="1" fill="hold">
                                          <p:stCondLst>
                                            <p:cond delay="0"/>
                                          </p:stCondLst>
                                        </p:cTn>
                                        <p:tgtEl>
                                          <p:spTgt spid="4"/>
                                        </p:tgtEl>
                                        <p:attrNameLst>
                                          <p:attrName>style.visibility</p:attrName>
                                        </p:attrNameLst>
                                      </p:cBhvr>
                                      <p:to>
                                        <p:strVal val="visible"/>
                                      </p:to>
                                    </p:set>
                                    <p:anim calcmode="lin" valueType="num">
                                      <p:cBhvr>
                                        <p:cTn id="25" dur="1000" fill="hold"/>
                                        <p:tgtEl>
                                          <p:spTgt spid="4"/>
                                        </p:tgtEl>
                                        <p:attrNameLst>
                                          <p:attrName>ppt_w</p:attrName>
                                        </p:attrNameLst>
                                      </p:cBhvr>
                                      <p:tavLst>
                                        <p:tav tm="0">
                                          <p:val>
                                            <p:fltVal val="0"/>
                                          </p:val>
                                        </p:tav>
                                        <p:tav tm="100000">
                                          <p:val>
                                            <p:strVal val="#ppt_w"/>
                                          </p:val>
                                        </p:tav>
                                      </p:tavLst>
                                    </p:anim>
                                    <p:anim calcmode="lin" valueType="num">
                                      <p:cBhvr>
                                        <p:cTn id="26" dur="1000" fill="hold"/>
                                        <p:tgtEl>
                                          <p:spTgt spid="4"/>
                                        </p:tgtEl>
                                        <p:attrNameLst>
                                          <p:attrName>ppt_h</p:attrName>
                                        </p:attrNameLst>
                                      </p:cBhvr>
                                      <p:tavLst>
                                        <p:tav tm="0">
                                          <p:val>
                                            <p:fltVal val="0"/>
                                          </p:val>
                                        </p:tav>
                                        <p:tav tm="100000">
                                          <p:val>
                                            <p:strVal val="#ppt_h"/>
                                          </p:val>
                                        </p:tav>
                                      </p:tavLst>
                                    </p:anim>
                                    <p:anim calcmode="lin" valueType="num">
                                      <p:cBhvr>
                                        <p:cTn id="27" dur="1000" fill="hold"/>
                                        <p:tgtEl>
                                          <p:spTgt spid="4"/>
                                        </p:tgtEl>
                                        <p:attrNameLst>
                                          <p:attrName>style.rotation</p:attrName>
                                        </p:attrNameLst>
                                      </p:cBhvr>
                                      <p:tavLst>
                                        <p:tav tm="0">
                                          <p:val>
                                            <p:fltVal val="90"/>
                                          </p:val>
                                        </p:tav>
                                        <p:tav tm="100000">
                                          <p:val>
                                            <p:fltVal val="0"/>
                                          </p:val>
                                        </p:tav>
                                      </p:tavLst>
                                    </p:anim>
                                    <p:animEffect transition="in" filter="fade">
                                      <p:cBhvr>
                                        <p:cTn id="2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8"/>
            <a:r>
              <a:rPr lang="en-US" dirty="0"/>
              <a:t> </a:t>
            </a:r>
            <a:r>
              <a:rPr lang="en-US" dirty="0" smtClean="0"/>
              <a:t>	School </a:t>
            </a:r>
            <a:r>
              <a:rPr lang="en-US" dirty="0"/>
              <a:t>A		</a:t>
            </a:r>
            <a:r>
              <a:rPr lang="en-US" dirty="0" smtClean="0"/>
              <a:t>	School </a:t>
            </a:r>
            <a:r>
              <a:rPr lang="en-US" dirty="0"/>
              <a:t>B</a:t>
            </a:r>
          </a:p>
          <a:p>
            <a:r>
              <a:rPr lang="en-US" dirty="0"/>
              <a:t>FY09 </a:t>
            </a:r>
            <a:r>
              <a:rPr lang="en-US" dirty="0" smtClean="0"/>
              <a:t>Stud Pop	9,584=$201</a:t>
            </a:r>
            <a:r>
              <a:rPr lang="en-US" dirty="0"/>
              <a:t>	</a:t>
            </a:r>
            <a:r>
              <a:rPr lang="en-US" dirty="0" smtClean="0"/>
              <a:t>	904=$564</a:t>
            </a:r>
            <a:endParaRPr lang="en-US" dirty="0"/>
          </a:p>
          <a:p>
            <a:r>
              <a:rPr lang="en-US" dirty="0" smtClean="0"/>
              <a:t>FY10 Stud Pop	9,615=$202</a:t>
            </a:r>
            <a:r>
              <a:rPr lang="en-US" dirty="0"/>
              <a:t>		</a:t>
            </a:r>
            <a:r>
              <a:rPr lang="en-US" dirty="0" smtClean="0"/>
              <a:t>899=$557</a:t>
            </a:r>
            <a:endParaRPr lang="en-US" dirty="0"/>
          </a:p>
          <a:p>
            <a:r>
              <a:rPr lang="en-US" dirty="0"/>
              <a:t>FY11 </a:t>
            </a:r>
            <a:r>
              <a:rPr lang="en-US" dirty="0" smtClean="0"/>
              <a:t>Stud Pop</a:t>
            </a:r>
            <a:r>
              <a:rPr lang="en-US" dirty="0"/>
              <a:t>	</a:t>
            </a:r>
            <a:r>
              <a:rPr lang="en-US" dirty="0" smtClean="0"/>
              <a:t>9,505=$205</a:t>
            </a:r>
            <a:r>
              <a:rPr lang="en-US" dirty="0"/>
              <a:t>		</a:t>
            </a:r>
            <a:r>
              <a:rPr lang="en-US" dirty="0" smtClean="0"/>
              <a:t>875=$583</a:t>
            </a:r>
            <a:endParaRPr lang="en-US" dirty="0"/>
          </a:p>
          <a:p>
            <a:pPr marL="0" indent="0">
              <a:buNone/>
            </a:pPr>
            <a:endParaRPr lang="en-US" dirty="0"/>
          </a:p>
          <a:p>
            <a:r>
              <a:rPr lang="en-US" dirty="0"/>
              <a:t>School A Maintained effort in both year FY10 and </a:t>
            </a:r>
            <a:r>
              <a:rPr lang="en-US" dirty="0" smtClean="0"/>
              <a:t>FY11</a:t>
            </a:r>
            <a:endParaRPr lang="en-US" dirty="0"/>
          </a:p>
          <a:p>
            <a:r>
              <a:rPr lang="en-US" dirty="0"/>
              <a:t>School B did not maintain effort in year FY10 and thus had to make adjustments in that year to maintain </a:t>
            </a:r>
            <a:r>
              <a:rPr lang="en-US" dirty="0" smtClean="0"/>
              <a:t>effort, and did Maintain in FY11</a:t>
            </a:r>
            <a:endParaRPr lang="en-US" dirty="0"/>
          </a:p>
          <a:p>
            <a:endParaRPr lang="en-US" dirty="0"/>
          </a:p>
        </p:txBody>
      </p:sp>
      <p:sp>
        <p:nvSpPr>
          <p:cNvPr id="4" name="Title 1"/>
          <p:cNvSpPr>
            <a:spLocks noGrp="1"/>
          </p:cNvSpPr>
          <p:nvPr>
            <p:ph type="title"/>
          </p:nvPr>
        </p:nvSpPr>
        <p:spPr/>
        <p:txBody>
          <a:bodyPr>
            <a:normAutofit/>
          </a:bodyPr>
          <a:lstStyle/>
          <a:p>
            <a:pPr algn="ctr"/>
            <a:r>
              <a:rPr lang="en-US" dirty="0" smtClean="0"/>
              <a:t>Example:</a:t>
            </a:r>
            <a:br>
              <a:rPr lang="en-US" dirty="0" smtClean="0"/>
            </a:br>
            <a:r>
              <a:rPr lang="en-US" dirty="0" smtClean="0"/>
              <a:t>              Maintained…Not Maintained</a:t>
            </a:r>
            <a:endParaRPr lang="en-US" dirty="0"/>
          </a:p>
        </p:txBody>
      </p:sp>
    </p:spTree>
    <p:extLst>
      <p:ext uri="{BB962C8B-B14F-4D97-AF65-F5344CB8AC3E}">
        <p14:creationId xmlns:p14="http://schemas.microsoft.com/office/powerpoint/2010/main" val="151509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Consequences</a:t>
            </a:r>
            <a:endParaRPr lang="en-US" dirty="0"/>
          </a:p>
        </p:txBody>
      </p:sp>
      <p:sp>
        <p:nvSpPr>
          <p:cNvPr id="3" name="Content Placeholder 2"/>
          <p:cNvSpPr>
            <a:spLocks noGrp="1"/>
          </p:cNvSpPr>
          <p:nvPr>
            <p:ph sz="quarter" idx="1"/>
          </p:nvPr>
        </p:nvSpPr>
        <p:spPr/>
        <p:txBody>
          <a:bodyPr/>
          <a:lstStyle/>
          <a:p>
            <a:r>
              <a:rPr lang="en-US" dirty="0" smtClean="0"/>
              <a:t>If Maintenance of Effort is not maintained, the LEA must make adjustments before the fiscal year end of the discrepancy to come into compliance</a:t>
            </a:r>
          </a:p>
          <a:p>
            <a:r>
              <a:rPr lang="en-US" dirty="0" smtClean="0"/>
              <a:t>If the LEA does not make the adjustments, it may have to pay back the excess from non-federal funds</a:t>
            </a:r>
          </a:p>
          <a:p>
            <a:r>
              <a:rPr lang="en-US" dirty="0" smtClean="0"/>
              <a:t>LEA may lose future Federal Funding</a:t>
            </a:r>
          </a:p>
          <a:p>
            <a:r>
              <a:rPr lang="en-US" dirty="0" smtClean="0"/>
              <a:t>LEA does have the right to request a hearing</a:t>
            </a:r>
            <a:endParaRPr lang="en-US" dirty="0"/>
          </a:p>
        </p:txBody>
      </p:sp>
    </p:spTree>
    <p:extLst>
      <p:ext uri="{BB962C8B-B14F-4D97-AF65-F5344CB8AC3E}">
        <p14:creationId xmlns:p14="http://schemas.microsoft.com/office/powerpoint/2010/main" val="3747682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2400" dirty="0" smtClean="0"/>
              <a:t>ESEA (NCLB) Federal Maintenance of Effort</a:t>
            </a:r>
            <a:endParaRPr lang="en-US" sz="2400" dirty="0"/>
          </a:p>
        </p:txBody>
      </p:sp>
      <p:sp>
        <p:nvSpPr>
          <p:cNvPr id="3" name="Content Placeholder 2"/>
          <p:cNvSpPr>
            <a:spLocks noGrp="1"/>
          </p:cNvSpPr>
          <p:nvPr>
            <p:ph sz="quarter" idx="1"/>
          </p:nvPr>
        </p:nvSpPr>
        <p:spPr/>
        <p:txBody>
          <a:bodyPr/>
          <a:lstStyle/>
          <a:p>
            <a:r>
              <a:rPr lang="en-US" dirty="0" smtClean="0"/>
              <a:t>Section 9521 of ESEA provides that an LEA may receive its full allocation of funds under Title I, Part A for any fiscal year only if the SEA finds that either the combined fiscal effort per student or the aggregate expenditures of the LEA and the State with respect to the provision of free public education by the LEA for the preceding fiscal year was not less that </a:t>
            </a:r>
            <a:r>
              <a:rPr lang="en-US" u="sng" dirty="0" smtClean="0"/>
              <a:t>90 percent </a:t>
            </a:r>
            <a:r>
              <a:rPr lang="en-US" dirty="0" smtClean="0"/>
              <a:t>of the combined fiscal effort or aggregate expenditures for the second preceding fiscal year.</a:t>
            </a:r>
            <a:endParaRPr lang="en-US" dirty="0"/>
          </a:p>
        </p:txBody>
      </p:sp>
    </p:spTree>
    <p:extLst>
      <p:ext uri="{BB962C8B-B14F-4D97-AF65-F5344CB8AC3E}">
        <p14:creationId xmlns:p14="http://schemas.microsoft.com/office/powerpoint/2010/main" val="3530181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2400" dirty="0" smtClean="0"/>
              <a:t>ESEA (NCLB) </a:t>
            </a:r>
            <a:r>
              <a:rPr lang="en-US" sz="2400" dirty="0"/>
              <a:t>Federal Maintenance of </a:t>
            </a:r>
            <a:r>
              <a:rPr lang="en-US" sz="2400" dirty="0" smtClean="0"/>
              <a:t>Effort</a:t>
            </a:r>
            <a:endParaRPr lang="en-US" sz="2400" dirty="0"/>
          </a:p>
        </p:txBody>
      </p:sp>
      <p:sp>
        <p:nvSpPr>
          <p:cNvPr id="3" name="Content Placeholder 2"/>
          <p:cNvSpPr>
            <a:spLocks noGrp="1"/>
          </p:cNvSpPr>
          <p:nvPr>
            <p:ph sz="quarter" idx="1"/>
          </p:nvPr>
        </p:nvSpPr>
        <p:spPr/>
        <p:txBody>
          <a:bodyPr/>
          <a:lstStyle/>
          <a:p>
            <a:pPr lvl="1"/>
            <a:r>
              <a:rPr lang="en-US" dirty="0" smtClean="0"/>
              <a:t>Title </a:t>
            </a:r>
            <a:r>
              <a:rPr lang="en-US" dirty="0"/>
              <a:t>I, Part B, Subpart 3, Even Start</a:t>
            </a:r>
          </a:p>
          <a:p>
            <a:pPr lvl="1"/>
            <a:r>
              <a:rPr lang="en-US" dirty="0"/>
              <a:t>Title I, Part D, Prevention and Intervention Programs for Children and Youth who are Neglected, Delinquent, or At-Risk</a:t>
            </a:r>
          </a:p>
          <a:p>
            <a:pPr lvl="1"/>
            <a:r>
              <a:rPr lang="en-US" dirty="0"/>
              <a:t>Title I, Part F, Comprehensive School Reform</a:t>
            </a:r>
          </a:p>
          <a:p>
            <a:pPr lvl="1"/>
            <a:r>
              <a:rPr lang="en-US" dirty="0"/>
              <a:t>Title II, Part A, Improving Teacher Quality </a:t>
            </a:r>
          </a:p>
          <a:p>
            <a:pPr lvl="1"/>
            <a:r>
              <a:rPr lang="en-US" dirty="0"/>
              <a:t>Title II, Part D, Educational Technology</a:t>
            </a:r>
          </a:p>
          <a:p>
            <a:pPr lvl="1"/>
            <a:r>
              <a:rPr lang="en-US" dirty="0"/>
              <a:t>Title III, part A, English Acquisition</a:t>
            </a:r>
          </a:p>
          <a:p>
            <a:pPr lvl="1"/>
            <a:r>
              <a:rPr lang="en-US" dirty="0"/>
              <a:t>Title IV, Part A, Safe and Drug-Free Schools and Communities</a:t>
            </a:r>
          </a:p>
          <a:p>
            <a:pPr lvl="1"/>
            <a:r>
              <a:rPr lang="en-US" dirty="0"/>
              <a:t>Title IV, Part B, 21</a:t>
            </a:r>
            <a:r>
              <a:rPr lang="en-US" baseline="30000" dirty="0"/>
              <a:t>st</a:t>
            </a:r>
            <a:r>
              <a:rPr lang="en-US" dirty="0"/>
              <a:t> Century Learning Centers</a:t>
            </a:r>
          </a:p>
          <a:p>
            <a:pPr lvl="1"/>
            <a:r>
              <a:rPr lang="en-US" dirty="0"/>
              <a:t>Title VI, Part B Subpart 2, Rural Education</a:t>
            </a:r>
          </a:p>
          <a:p>
            <a:endParaRPr lang="en-US" dirty="0"/>
          </a:p>
        </p:txBody>
      </p:sp>
    </p:spTree>
    <p:extLst>
      <p:ext uri="{BB962C8B-B14F-4D97-AF65-F5344CB8AC3E}">
        <p14:creationId xmlns:p14="http://schemas.microsoft.com/office/powerpoint/2010/main" val="4212882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PURPOSE OF FEDERAL FUNDS</a:t>
            </a:r>
            <a:endParaRPr lang="en-US" dirty="0"/>
          </a:p>
        </p:txBody>
      </p:sp>
      <p:sp>
        <p:nvSpPr>
          <p:cNvPr id="3" name="Content Placeholder 2"/>
          <p:cNvSpPr>
            <a:spLocks noGrp="1"/>
          </p:cNvSpPr>
          <p:nvPr>
            <p:ph sz="quarter" idx="1"/>
          </p:nvPr>
        </p:nvSpPr>
        <p:spPr/>
        <p:txBody>
          <a:bodyPr>
            <a:normAutofit/>
          </a:bodyPr>
          <a:lstStyle/>
          <a:p>
            <a:r>
              <a:rPr lang="en-US" dirty="0"/>
              <a:t>to provide services that are in addition to the regular services normally provided by a local educational agency (LEA) for participating children, three fiscal requirements related to the expenditure of regular State and local funds must be met by the LEA.  The LEA must</a:t>
            </a:r>
            <a:r>
              <a:rPr lang="en-US" dirty="0" smtClean="0"/>
              <a:t>—</a:t>
            </a:r>
            <a:r>
              <a:rPr lang="en-US" dirty="0"/>
              <a:t> </a:t>
            </a:r>
          </a:p>
          <a:p>
            <a:pPr lvl="1"/>
            <a:r>
              <a:rPr lang="en-US" dirty="0"/>
              <a:t>Maintain fiscal effort with State and local </a:t>
            </a:r>
            <a:r>
              <a:rPr lang="en-US" dirty="0" smtClean="0"/>
              <a:t>funds;</a:t>
            </a:r>
          </a:p>
          <a:p>
            <a:pPr lvl="1"/>
            <a:r>
              <a:rPr lang="en-US" dirty="0" smtClean="0"/>
              <a:t>Provide </a:t>
            </a:r>
            <a:r>
              <a:rPr lang="en-US" dirty="0"/>
              <a:t>services in its Title I schools with State and local funds that are at least comparable to services provided in its non-Title I schools; and </a:t>
            </a:r>
            <a:endParaRPr lang="en-US" dirty="0" smtClean="0"/>
          </a:p>
          <a:p>
            <a:pPr lvl="1"/>
            <a:r>
              <a:rPr lang="en-US" dirty="0" smtClean="0"/>
              <a:t>Use </a:t>
            </a:r>
            <a:r>
              <a:rPr lang="en-US" dirty="0"/>
              <a:t>Part A funds to supplement, not supplant regular non-Federal funds.</a:t>
            </a:r>
          </a:p>
          <a:p>
            <a:endParaRPr lang="en-US" dirty="0"/>
          </a:p>
        </p:txBody>
      </p:sp>
    </p:spTree>
    <p:extLst>
      <p:ext uri="{BB962C8B-B14F-4D97-AF65-F5344CB8AC3E}">
        <p14:creationId xmlns:p14="http://schemas.microsoft.com/office/powerpoint/2010/main" val="1220287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Failure to Meet the Requirement</a:t>
            </a:r>
            <a:br>
              <a:rPr lang="en-US" b="1" dirty="0"/>
            </a:b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a:t>If an LEA fails to meet the MOE requirement, the SEA must reduce the amount of funds allocated under the programs covered by the MOE requirement in any fiscal year in the exact proportion by which the LEA fails to maintain effort by falling below 90 percent of either the combined fiscal effort per student or aggregate expenditures.  In reducing an LEA’s allocation because it failed to meet the MOE requirement, the SEA uses the measure most favorable to the LEA. </a:t>
            </a:r>
            <a:r>
              <a:rPr lang="en-US" i="1" dirty="0"/>
              <a:t>[Section 9521(b)(1)]</a:t>
            </a:r>
            <a:r>
              <a:rPr lang="en-US" i="1" baseline="30000" dirty="0"/>
              <a:t> </a:t>
            </a:r>
            <a:endParaRPr lang="en-US" dirty="0"/>
          </a:p>
          <a:p>
            <a:pPr marL="0" indent="0">
              <a:buNone/>
            </a:pPr>
            <a:endParaRPr lang="en-US" dirty="0"/>
          </a:p>
          <a:p>
            <a:r>
              <a:rPr lang="en-US" dirty="0"/>
              <a:t>For a year in which an LEA failed to maintain effort, the expenditure amount an SEA uses for computing maintenance of effort in subsequent years will be 90 percent of the prior year amount rather than the actual expenditure amount. </a:t>
            </a:r>
            <a:r>
              <a:rPr lang="en-US" dirty="0" smtClean="0"/>
              <a:t> </a:t>
            </a:r>
            <a:r>
              <a:rPr lang="en-US" dirty="0"/>
              <a:t>Unless otherwise noted citations with four digits reference the Elementary and Secondary Education Act of 1965, as reauthorized by the No Child Left Behind Act of 2001 (NCLB). Three-digits citations (beginning with 34 CFR) reference applicable regulations located in Title 34, Part 200 of the Code of Federal Regulations (CFR</a:t>
            </a:r>
            <a:r>
              <a:rPr lang="en-US" dirty="0" smtClean="0"/>
              <a:t>).</a:t>
            </a:r>
            <a:r>
              <a:rPr lang="en-US" i="1" dirty="0"/>
              <a:t> [Section 9521(b)(2)]</a:t>
            </a:r>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2405067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554162"/>
          </a:xfrm>
        </p:spPr>
        <p:txBody>
          <a:bodyPr>
            <a:normAutofit fontScale="90000"/>
          </a:bodyPr>
          <a:lstStyle/>
          <a:p>
            <a:pPr algn="ctr"/>
            <a:r>
              <a:rPr lang="en-US" sz="3200" dirty="0" smtClean="0"/>
              <a:t>Expenditures to include when determining maintenance of effort for title I</a:t>
            </a:r>
            <a:endParaRPr lang="en-US" sz="3200" dirty="0"/>
          </a:p>
        </p:txBody>
      </p:sp>
      <p:sp>
        <p:nvSpPr>
          <p:cNvPr id="3" name="Content Placeholder 2"/>
          <p:cNvSpPr>
            <a:spLocks noGrp="1"/>
          </p:cNvSpPr>
          <p:nvPr>
            <p:ph sz="quarter" idx="1"/>
          </p:nvPr>
        </p:nvSpPr>
        <p:spPr>
          <a:xfrm>
            <a:off x="457200" y="1981200"/>
            <a:ext cx="7467600" cy="4492752"/>
          </a:xfrm>
        </p:spPr>
        <p:txBody>
          <a:bodyPr/>
          <a:lstStyle/>
          <a:p>
            <a:pPr marL="0" indent="0">
              <a:buNone/>
            </a:pPr>
            <a:r>
              <a:rPr lang="en-US" dirty="0"/>
              <a:t>In determining whether an LEA has maintained fiscal effort, an SEA must consider the LEA's expenditures from State and local funds for free public education. These include expenditures for administration, instruction, attendance and health services, pupil transportation services, operation and maintenance of plant, fixed charges, and net expenditures to cover deficits for food services and student body activities.  </a:t>
            </a:r>
            <a:r>
              <a:rPr lang="en-US" i="1" dirty="0"/>
              <a:t>[34 CFR 299.5(d)(1)]</a:t>
            </a:r>
            <a:endParaRPr lang="en-US" dirty="0"/>
          </a:p>
          <a:p>
            <a:pPr marL="0" indent="0">
              <a:buNone/>
            </a:pPr>
            <a:r>
              <a:rPr lang="en-US" smtClean="0"/>
              <a:t>Functions 1000, 2xxx, 3xxx</a:t>
            </a:r>
            <a:endParaRPr lang="en-US" dirty="0"/>
          </a:p>
        </p:txBody>
      </p:sp>
    </p:spTree>
    <p:extLst>
      <p:ext uri="{BB962C8B-B14F-4D97-AF65-F5344CB8AC3E}">
        <p14:creationId xmlns:p14="http://schemas.microsoft.com/office/powerpoint/2010/main" val="1732294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554162"/>
          </a:xfrm>
        </p:spPr>
        <p:txBody>
          <a:bodyPr>
            <a:normAutofit fontScale="90000"/>
          </a:bodyPr>
          <a:lstStyle/>
          <a:p>
            <a:pPr algn="ctr"/>
            <a:r>
              <a:rPr lang="en-US" sz="3200" dirty="0" smtClean="0"/>
              <a:t>Expenditures to exclude when determining maintenance of effort for title I</a:t>
            </a:r>
            <a:endParaRPr lang="en-US" sz="3200" dirty="0"/>
          </a:p>
        </p:txBody>
      </p:sp>
      <p:sp>
        <p:nvSpPr>
          <p:cNvPr id="3" name="Content Placeholder 2"/>
          <p:cNvSpPr>
            <a:spLocks noGrp="1"/>
          </p:cNvSpPr>
          <p:nvPr>
            <p:ph sz="quarter" idx="1"/>
          </p:nvPr>
        </p:nvSpPr>
        <p:spPr>
          <a:xfrm>
            <a:off x="457200" y="1981200"/>
            <a:ext cx="7467600" cy="4492752"/>
          </a:xfrm>
        </p:spPr>
        <p:txBody>
          <a:bodyPr/>
          <a:lstStyle/>
          <a:p>
            <a:pPr marL="0" indent="0">
              <a:buNone/>
            </a:pPr>
            <a:r>
              <a:rPr lang="en-US" dirty="0"/>
              <a:t>Expenditures for community services, capital outlay, debt service, or supplemental expenses made as a result of a Presidentially declared disaster are not to be included in the determination. In addition, any expenditures made from funds provided by the Federal government are excluded from the determination.  </a:t>
            </a:r>
            <a:r>
              <a:rPr lang="en-US" i="1" dirty="0"/>
              <a:t>[34 CFR 299.5(d)(2</a:t>
            </a:r>
            <a:r>
              <a:rPr lang="en-US" i="1" dirty="0" smtClean="0"/>
              <a:t>)]</a:t>
            </a:r>
          </a:p>
          <a:p>
            <a:pPr marL="0" indent="0">
              <a:buNone/>
            </a:pPr>
            <a:r>
              <a:rPr lang="en-US" i="1" dirty="0" smtClean="0"/>
              <a:t>Functions:</a:t>
            </a:r>
            <a:endParaRPr lang="en-US" dirty="0"/>
          </a:p>
          <a:p>
            <a:pPr marL="0" indent="0">
              <a:buNone/>
            </a:pPr>
            <a:r>
              <a:rPr lang="en-US" dirty="0" smtClean="0"/>
              <a:t>4000 = Capital Outlay</a:t>
            </a:r>
          </a:p>
          <a:p>
            <a:pPr marL="0" indent="0">
              <a:buNone/>
            </a:pPr>
            <a:r>
              <a:rPr lang="en-US" dirty="0" smtClean="0"/>
              <a:t>5000 = Debt Service</a:t>
            </a:r>
            <a:endParaRPr lang="en-US" dirty="0"/>
          </a:p>
        </p:txBody>
      </p:sp>
    </p:spTree>
    <p:extLst>
      <p:ext uri="{BB962C8B-B14F-4D97-AF65-F5344CB8AC3E}">
        <p14:creationId xmlns:p14="http://schemas.microsoft.com/office/powerpoint/2010/main" val="97868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609600"/>
            <a:ext cx="7467600" cy="4873752"/>
          </a:xfrm>
        </p:spPr>
        <p:txBody>
          <a:bodyPr>
            <a:normAutofit fontScale="85000" lnSpcReduction="10000"/>
          </a:bodyPr>
          <a:lstStyle/>
          <a:p>
            <a:pPr marL="0" indent="0">
              <a:buNone/>
            </a:pPr>
            <a:r>
              <a:rPr lang="en-US" dirty="0"/>
              <a:t>In </a:t>
            </a:r>
            <a:r>
              <a:rPr lang="en-US" dirty="0" smtClean="0"/>
              <a:t>the following </a:t>
            </a:r>
            <a:r>
              <a:rPr lang="en-US" dirty="0"/>
              <a:t>example, which uses State fiscal year (FY) 2002 and FY 2003 as the comparison years</a:t>
            </a:r>
            <a:r>
              <a:rPr lang="en-US" dirty="0" smtClean="0"/>
              <a:t>, the </a:t>
            </a:r>
            <a:r>
              <a:rPr lang="en-US" dirty="0"/>
              <a:t>LEA needed to spend $900,000 in the aggregate during the preceding fiscal year (FY </a:t>
            </a:r>
            <a:r>
              <a:rPr lang="en-US" dirty="0" smtClean="0"/>
              <a:t>2003) to </a:t>
            </a:r>
            <a:r>
              <a:rPr lang="en-US" dirty="0"/>
              <a:t>meet the 90 percent level, but spent </a:t>
            </a:r>
            <a:r>
              <a:rPr lang="en-US" dirty="0" smtClean="0"/>
              <a:t>only $</a:t>
            </a:r>
            <a:r>
              <a:rPr lang="en-US" dirty="0"/>
              <a:t>850,000. As a result, the LEA failed to meet the </a:t>
            </a:r>
            <a:r>
              <a:rPr lang="en-US" dirty="0" smtClean="0"/>
              <a:t>90 percent </a:t>
            </a:r>
            <a:r>
              <a:rPr lang="en-US" dirty="0"/>
              <a:t>level by $50,000 or 5.6 percent ($50,000 ÷ $900,000). </a:t>
            </a:r>
            <a:endParaRPr lang="en-US" dirty="0" smtClean="0"/>
          </a:p>
          <a:p>
            <a:pPr marL="0" indent="0">
              <a:buNone/>
            </a:pPr>
            <a:endParaRPr lang="en-US" dirty="0"/>
          </a:p>
          <a:p>
            <a:pPr marL="0" indent="0">
              <a:buNone/>
            </a:pPr>
            <a:r>
              <a:rPr lang="en-US" dirty="0" smtClean="0"/>
              <a:t>Similarly</a:t>
            </a:r>
            <a:r>
              <a:rPr lang="en-US" dirty="0"/>
              <a:t>, on a per student basis</a:t>
            </a:r>
            <a:r>
              <a:rPr lang="en-US" dirty="0" smtClean="0"/>
              <a:t>, the </a:t>
            </a:r>
            <a:r>
              <a:rPr lang="en-US" dirty="0"/>
              <a:t>LEA needed to spend $5,490 per student during the preceding fiscal year, but spent </a:t>
            </a:r>
            <a:r>
              <a:rPr lang="en-US" dirty="0" smtClean="0"/>
              <a:t>only $</a:t>
            </a:r>
            <a:r>
              <a:rPr lang="en-US" dirty="0"/>
              <a:t>5,200 per student. The LEA failed to maintain effort on a per student basis by $290 or </a:t>
            </a:r>
            <a:r>
              <a:rPr lang="en-US" dirty="0" smtClean="0"/>
              <a:t>5.3 percent </a:t>
            </a:r>
            <a:r>
              <a:rPr lang="en-US" dirty="0"/>
              <a:t>($290 ÷ $5,490). </a:t>
            </a:r>
            <a:endParaRPr lang="en-US" dirty="0" smtClean="0"/>
          </a:p>
          <a:p>
            <a:pPr marL="0" indent="0">
              <a:buNone/>
            </a:pPr>
            <a:endParaRPr lang="en-US" dirty="0"/>
          </a:p>
          <a:p>
            <a:pPr marL="0" indent="0">
              <a:buNone/>
            </a:pPr>
            <a:r>
              <a:rPr lang="en-US" dirty="0" smtClean="0">
                <a:solidFill>
                  <a:srgbClr val="FF0000"/>
                </a:solidFill>
              </a:rPr>
              <a:t>Therefore</a:t>
            </a:r>
            <a:r>
              <a:rPr lang="en-US" dirty="0">
                <a:solidFill>
                  <a:srgbClr val="FF0000"/>
                </a:solidFill>
              </a:rPr>
              <a:t>, unless the Secretary grants a waiver, the SEA must </a:t>
            </a:r>
            <a:r>
              <a:rPr lang="en-US" dirty="0" smtClean="0">
                <a:solidFill>
                  <a:srgbClr val="FF0000"/>
                </a:solidFill>
              </a:rPr>
              <a:t>reduce the </a:t>
            </a:r>
            <a:r>
              <a:rPr lang="en-US" dirty="0">
                <a:solidFill>
                  <a:srgbClr val="FF0000"/>
                </a:solidFill>
              </a:rPr>
              <a:t>LEA's school year (SY) 2004-05 allocation by 5.3 percent (the reduction most favorable </a:t>
            </a:r>
            <a:r>
              <a:rPr lang="en-US" dirty="0" smtClean="0">
                <a:solidFill>
                  <a:srgbClr val="FF0000"/>
                </a:solidFill>
              </a:rPr>
              <a:t>to the </a:t>
            </a:r>
            <a:r>
              <a:rPr lang="en-US" dirty="0">
                <a:solidFill>
                  <a:srgbClr val="FF0000"/>
                </a:solidFill>
              </a:rPr>
              <a:t>LEA).</a:t>
            </a:r>
          </a:p>
        </p:txBody>
      </p:sp>
    </p:spTree>
    <p:extLst>
      <p:ext uri="{BB962C8B-B14F-4D97-AF65-F5344CB8AC3E}">
        <p14:creationId xmlns:p14="http://schemas.microsoft.com/office/powerpoint/2010/main" val="462271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one</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96950873"/>
              </p:ext>
            </p:extLst>
          </p:nvPr>
        </p:nvGraphicFramePr>
        <p:xfrm>
          <a:off x="457200" y="1600200"/>
          <a:ext cx="7772400" cy="4114798"/>
        </p:xfrm>
        <a:graphic>
          <a:graphicData uri="http://schemas.openxmlformats.org/drawingml/2006/table">
            <a:tbl>
              <a:tblPr firstRow="1" bandRow="1">
                <a:tableStyleId>{5C22544A-7EE6-4342-B048-85BDC9FD1C3A}</a:tableStyleId>
              </a:tblPr>
              <a:tblGrid>
                <a:gridCol w="457200"/>
                <a:gridCol w="4495800"/>
                <a:gridCol w="1371600"/>
                <a:gridCol w="1447800"/>
              </a:tblGrid>
              <a:tr h="557421">
                <a:tc gridSpan="2">
                  <a:txBody>
                    <a:bodyPr/>
                    <a:lstStyle/>
                    <a:p>
                      <a:pPr algn="ctr" fontAlgn="b"/>
                      <a:r>
                        <a:rPr lang="en-US" sz="1400" b="0" i="0" u="none" strike="noStrike" dirty="0">
                          <a:solidFill>
                            <a:srgbClr val="000000"/>
                          </a:solidFill>
                          <a:effectLst/>
                          <a:latin typeface="Calibri"/>
                        </a:rPr>
                        <a:t> </a:t>
                      </a:r>
                    </a:p>
                  </a:txBody>
                  <a:tcPr marL="9525" marR="9525" marT="9525" marB="0" anchor="b"/>
                </a:tc>
                <a:tc hMerge="1">
                  <a:txBody>
                    <a:bodyPr/>
                    <a:lstStyle/>
                    <a:p>
                      <a:endParaRPr lang="en-US"/>
                    </a:p>
                  </a:txBody>
                  <a:tcPr/>
                </a:tc>
                <a:tc>
                  <a:txBody>
                    <a:bodyPr/>
                    <a:lstStyle/>
                    <a:p>
                      <a:pPr algn="l" fontAlgn="b"/>
                      <a:r>
                        <a:rPr lang="en-US" sz="1400" b="0" i="0" u="none" strike="noStrike" dirty="0">
                          <a:solidFill>
                            <a:schemeClr val="bg1"/>
                          </a:solidFill>
                          <a:effectLst/>
                          <a:latin typeface="Calibri"/>
                        </a:rPr>
                        <a:t>Aggregate Expenditures</a:t>
                      </a:r>
                    </a:p>
                  </a:txBody>
                  <a:tcPr marL="9525" marR="9525" marT="9525" marB="0" anchor="b"/>
                </a:tc>
                <a:tc>
                  <a:txBody>
                    <a:bodyPr/>
                    <a:lstStyle/>
                    <a:p>
                      <a:pPr algn="l" fontAlgn="b"/>
                      <a:r>
                        <a:rPr lang="en-US" sz="1400" b="0" i="0" u="none" strike="noStrike" dirty="0">
                          <a:solidFill>
                            <a:schemeClr val="bg1"/>
                          </a:solidFill>
                          <a:effectLst/>
                          <a:latin typeface="Calibri"/>
                        </a:rPr>
                        <a:t>Amount Per Student</a:t>
                      </a:r>
                    </a:p>
                  </a:txBody>
                  <a:tcPr marL="9525" marR="9525" marT="9525" marB="0" anchor="b"/>
                </a:tc>
              </a:tr>
              <a:tr h="557421">
                <a:tc>
                  <a:txBody>
                    <a:bodyPr/>
                    <a:lstStyle/>
                    <a:p>
                      <a:pPr algn="ctr" fontAlgn="b"/>
                      <a:r>
                        <a:rPr lang="en-US" sz="1400" b="0" i="0" u="none" strike="noStrike" dirty="0">
                          <a:solidFill>
                            <a:srgbClr val="000000"/>
                          </a:solidFill>
                          <a:effectLst/>
                          <a:latin typeface="Calibri"/>
                        </a:rPr>
                        <a:t>1</a:t>
                      </a:r>
                    </a:p>
                  </a:txBody>
                  <a:tcPr marL="9525" marR="9525" marT="9525" marB="0" anchor="b"/>
                </a:tc>
                <a:tc>
                  <a:txBody>
                    <a:bodyPr/>
                    <a:lstStyle/>
                    <a:p>
                      <a:pPr algn="l" fontAlgn="b"/>
                      <a:r>
                        <a:rPr lang="en-US" sz="1400" b="0" i="0" u="none" strike="noStrike" dirty="0">
                          <a:solidFill>
                            <a:srgbClr val="000000"/>
                          </a:solidFill>
                          <a:effectLst/>
                          <a:latin typeface="Calibri"/>
                        </a:rPr>
                        <a:t>Amount LEA spent in 2nd preceding fiscal year (State FY 2003, which began July 1, 2002)</a:t>
                      </a:r>
                    </a:p>
                  </a:txBody>
                  <a:tcPr marL="9525" marR="9525" marT="9525" marB="0" anchor="b"/>
                </a:tc>
                <a:tc>
                  <a:txBody>
                    <a:bodyPr/>
                    <a:lstStyle/>
                    <a:p>
                      <a:pPr algn="l" fontAlgn="b"/>
                      <a:r>
                        <a:rPr lang="en-US" sz="1400" b="0" i="0" u="none" strike="noStrike" dirty="0">
                          <a:solidFill>
                            <a:srgbClr val="000000"/>
                          </a:solidFill>
                          <a:effectLst/>
                          <a:latin typeface="Calibri"/>
                        </a:rPr>
                        <a:t> $     </a:t>
                      </a:r>
                      <a:r>
                        <a:rPr lang="en-US" sz="1400" b="0" i="0" u="none" strike="noStrike" dirty="0" smtClean="0">
                          <a:solidFill>
                            <a:srgbClr val="000000"/>
                          </a:solidFill>
                          <a:effectLst/>
                          <a:latin typeface="Calibri"/>
                        </a:rPr>
                        <a:t>1,000,000.00 </a:t>
                      </a:r>
                      <a:endParaRPr lang="en-US" sz="1400" b="0" i="0" u="none" strike="noStrike" dirty="0">
                        <a:solidFill>
                          <a:srgbClr val="000000"/>
                        </a:solidFill>
                        <a:effectLst/>
                        <a:latin typeface="Calibri"/>
                      </a:endParaRPr>
                    </a:p>
                  </a:txBody>
                  <a:tcPr marL="9525" marR="9525" marT="9525" marB="0" anchor="b"/>
                </a:tc>
                <a:tc>
                  <a:txBody>
                    <a:bodyPr/>
                    <a:lstStyle/>
                    <a:p>
                      <a:pPr algn="l" fontAlgn="b"/>
                      <a:r>
                        <a:rPr lang="en-US" sz="1400" b="0" i="0" u="none" strike="noStrike">
                          <a:solidFill>
                            <a:srgbClr val="000000"/>
                          </a:solidFill>
                          <a:effectLst/>
                          <a:latin typeface="Calibri"/>
                        </a:rPr>
                        <a:t> $         6,100.00 </a:t>
                      </a:r>
                    </a:p>
                  </a:txBody>
                  <a:tcPr marL="9525" marR="9525" marT="9525" marB="0" anchor="b"/>
                </a:tc>
              </a:tr>
              <a:tr h="770272">
                <a:tc>
                  <a:txBody>
                    <a:bodyPr/>
                    <a:lstStyle/>
                    <a:p>
                      <a:pPr algn="ctr" fontAlgn="b"/>
                      <a:r>
                        <a:rPr lang="en-US" sz="1400" b="0" i="0" u="none" strike="noStrike">
                          <a:solidFill>
                            <a:srgbClr val="000000"/>
                          </a:solidFill>
                          <a:effectLst/>
                          <a:latin typeface="Calibri"/>
                        </a:rPr>
                        <a:t>2</a:t>
                      </a:r>
                    </a:p>
                  </a:txBody>
                  <a:tcPr marL="9525" marR="9525" marT="9525" marB="0" anchor="b"/>
                </a:tc>
                <a:tc>
                  <a:txBody>
                    <a:bodyPr/>
                    <a:lstStyle/>
                    <a:p>
                      <a:pPr algn="l" fontAlgn="b"/>
                      <a:r>
                        <a:rPr lang="en-US" sz="1400" b="0" i="0" u="none" strike="noStrike" dirty="0">
                          <a:solidFill>
                            <a:srgbClr val="000000"/>
                          </a:solidFill>
                          <a:effectLst/>
                          <a:latin typeface="Calibri"/>
                        </a:rPr>
                        <a:t>Amount LEA had to spend in the preceding fiscal year (State FY 2004, which began July 1, 2003) in order to maintain effort (90% of 2nd preceding year's expenditure)</a:t>
                      </a:r>
                    </a:p>
                  </a:txBody>
                  <a:tcPr marL="9525" marR="9525" marT="9525" marB="0" anchor="b"/>
                </a:tc>
                <a:tc>
                  <a:txBody>
                    <a:bodyPr/>
                    <a:lstStyle/>
                    <a:p>
                      <a:pPr algn="l" fontAlgn="b"/>
                      <a:r>
                        <a:rPr lang="en-US" sz="1400" b="0" i="0" u="none" strike="noStrike">
                          <a:solidFill>
                            <a:srgbClr val="000000"/>
                          </a:solidFill>
                          <a:effectLst/>
                          <a:latin typeface="Calibri"/>
                        </a:rPr>
                        <a:t> $         900,000.00 </a:t>
                      </a:r>
                    </a:p>
                  </a:txBody>
                  <a:tcPr marL="9525" marR="9525" marT="9525" marB="0" anchor="b"/>
                </a:tc>
                <a:tc>
                  <a:txBody>
                    <a:bodyPr/>
                    <a:lstStyle/>
                    <a:p>
                      <a:pPr algn="l" fontAlgn="b"/>
                      <a:r>
                        <a:rPr lang="en-US" sz="1400" b="0" i="0" u="none" strike="noStrike">
                          <a:solidFill>
                            <a:srgbClr val="000000"/>
                          </a:solidFill>
                          <a:effectLst/>
                          <a:latin typeface="Calibri"/>
                        </a:rPr>
                        <a:t> $         5,490.00 </a:t>
                      </a:r>
                    </a:p>
                  </a:txBody>
                  <a:tcPr marL="9525" marR="9525" marT="9525" marB="0" anchor="b"/>
                </a:tc>
              </a:tr>
              <a:tr h="557421">
                <a:tc>
                  <a:txBody>
                    <a:bodyPr/>
                    <a:lstStyle/>
                    <a:p>
                      <a:pPr algn="ctr" fontAlgn="b"/>
                      <a:r>
                        <a:rPr lang="en-US" sz="1400" b="0" i="0" u="none" strike="noStrike">
                          <a:solidFill>
                            <a:srgbClr val="000000"/>
                          </a:solidFill>
                          <a:effectLst/>
                          <a:latin typeface="Calibri"/>
                        </a:rPr>
                        <a:t>3</a:t>
                      </a:r>
                    </a:p>
                  </a:txBody>
                  <a:tcPr marL="9525" marR="9525" marT="9525" marB="0" anchor="b"/>
                </a:tc>
                <a:tc>
                  <a:txBody>
                    <a:bodyPr/>
                    <a:lstStyle/>
                    <a:p>
                      <a:pPr algn="l" fontAlgn="b"/>
                      <a:r>
                        <a:rPr lang="en-US" sz="1400" b="0" i="0" u="none" strike="noStrike" dirty="0">
                          <a:solidFill>
                            <a:srgbClr val="000000"/>
                          </a:solidFill>
                          <a:effectLst/>
                          <a:latin typeface="Calibri"/>
                        </a:rPr>
                        <a:t>Actual amount LEA spent in the preceding fiscal year (State FY 2004)</a:t>
                      </a:r>
                    </a:p>
                  </a:txBody>
                  <a:tcPr marL="9525" marR="9525" marT="9525" marB="0" anchor="b"/>
                </a:tc>
                <a:tc>
                  <a:txBody>
                    <a:bodyPr/>
                    <a:lstStyle/>
                    <a:p>
                      <a:pPr algn="l" fontAlgn="b"/>
                      <a:r>
                        <a:rPr lang="en-US" sz="1400" b="0" i="0" u="none" strike="noStrike" dirty="0">
                          <a:solidFill>
                            <a:srgbClr val="000000"/>
                          </a:solidFill>
                          <a:effectLst/>
                          <a:latin typeface="Calibri"/>
                        </a:rPr>
                        <a:t> $         850,000.00 </a:t>
                      </a:r>
                    </a:p>
                  </a:txBody>
                  <a:tcPr marL="9525" marR="9525" marT="9525" marB="0" anchor="b"/>
                </a:tc>
                <a:tc>
                  <a:txBody>
                    <a:bodyPr/>
                    <a:lstStyle/>
                    <a:p>
                      <a:pPr algn="l" fontAlgn="b"/>
                      <a:r>
                        <a:rPr lang="en-US" sz="1400" b="0" i="0" u="none" strike="noStrike">
                          <a:solidFill>
                            <a:srgbClr val="000000"/>
                          </a:solidFill>
                          <a:effectLst/>
                          <a:latin typeface="Calibri"/>
                        </a:rPr>
                        <a:t> $         5,200.00 </a:t>
                      </a:r>
                    </a:p>
                  </a:txBody>
                  <a:tcPr marL="9525" marR="9525" marT="9525" marB="0" anchor="b"/>
                </a:tc>
              </a:tr>
              <a:tr h="557421">
                <a:tc>
                  <a:txBody>
                    <a:bodyPr/>
                    <a:lstStyle/>
                    <a:p>
                      <a:pPr algn="ctr" fontAlgn="b"/>
                      <a:r>
                        <a:rPr lang="en-US" sz="1400" b="0" i="0" u="none" strike="noStrike">
                          <a:solidFill>
                            <a:srgbClr val="000000"/>
                          </a:solidFill>
                          <a:effectLst/>
                          <a:latin typeface="Calibri"/>
                        </a:rPr>
                        <a:t>4</a:t>
                      </a:r>
                    </a:p>
                  </a:txBody>
                  <a:tcPr marL="9525" marR="9525" marT="9525" marB="0" anchor="b"/>
                </a:tc>
                <a:tc>
                  <a:txBody>
                    <a:bodyPr/>
                    <a:lstStyle/>
                    <a:p>
                      <a:pPr algn="l" fontAlgn="b"/>
                      <a:r>
                        <a:rPr lang="en-US" sz="1400" b="0" i="0" u="none" strike="noStrike">
                          <a:solidFill>
                            <a:srgbClr val="000000"/>
                          </a:solidFill>
                          <a:effectLst/>
                          <a:latin typeface="Calibri"/>
                        </a:rPr>
                        <a:t>Amount by which the LEA failed to maintain effort (Line 2-Line 3)</a:t>
                      </a:r>
                    </a:p>
                  </a:txBody>
                  <a:tcPr marL="9525" marR="9525" marT="9525" marB="0" anchor="b"/>
                </a:tc>
                <a:tc>
                  <a:txBody>
                    <a:bodyPr/>
                    <a:lstStyle/>
                    <a:p>
                      <a:pPr algn="l" fontAlgn="b"/>
                      <a:r>
                        <a:rPr lang="en-US" sz="1400" b="0" i="0" u="none" strike="noStrike" dirty="0">
                          <a:solidFill>
                            <a:srgbClr val="000000"/>
                          </a:solidFill>
                          <a:effectLst/>
                          <a:latin typeface="Calibri"/>
                        </a:rPr>
                        <a:t> $         (50,000.00)</a:t>
                      </a:r>
                    </a:p>
                  </a:txBody>
                  <a:tcPr marL="9525" marR="9525" marT="9525" marB="0" anchor="b"/>
                </a:tc>
                <a:tc>
                  <a:txBody>
                    <a:bodyPr/>
                    <a:lstStyle/>
                    <a:p>
                      <a:pPr algn="l" fontAlgn="b"/>
                      <a:r>
                        <a:rPr lang="en-US" sz="1400" b="0" i="0" u="none" strike="noStrike">
                          <a:solidFill>
                            <a:srgbClr val="000000"/>
                          </a:solidFill>
                          <a:effectLst/>
                          <a:latin typeface="Calibri"/>
                        </a:rPr>
                        <a:t> $          (290.00)</a:t>
                      </a:r>
                    </a:p>
                  </a:txBody>
                  <a:tcPr marL="9525" marR="9525" marT="9525" marB="0" anchor="b"/>
                </a:tc>
              </a:tr>
              <a:tr h="557421">
                <a:tc>
                  <a:txBody>
                    <a:bodyPr/>
                    <a:lstStyle/>
                    <a:p>
                      <a:pPr algn="ctr" fontAlgn="b"/>
                      <a:r>
                        <a:rPr lang="en-US" sz="1400" b="0" i="0" u="none" strike="noStrike">
                          <a:solidFill>
                            <a:srgbClr val="000000"/>
                          </a:solidFill>
                          <a:effectLst/>
                          <a:latin typeface="Calibri"/>
                        </a:rPr>
                        <a:t>5</a:t>
                      </a:r>
                    </a:p>
                  </a:txBody>
                  <a:tcPr marL="9525" marR="9525" marT="9525" marB="0" anchor="b"/>
                </a:tc>
                <a:tc>
                  <a:txBody>
                    <a:bodyPr/>
                    <a:lstStyle/>
                    <a:p>
                      <a:pPr algn="l" fontAlgn="b"/>
                      <a:r>
                        <a:rPr lang="en-US" sz="1400" b="0" i="0" u="none" strike="noStrike">
                          <a:solidFill>
                            <a:srgbClr val="000000"/>
                          </a:solidFill>
                          <a:effectLst/>
                          <a:latin typeface="Calibri"/>
                        </a:rPr>
                        <a:t>Percent the SEA must reduce the LEA's allocation (Line 4÷Line 2) **</a:t>
                      </a:r>
                    </a:p>
                  </a:txBody>
                  <a:tcPr marL="9525" marR="9525" marT="9525" marB="0" anchor="b"/>
                </a:tc>
                <a:tc>
                  <a:txBody>
                    <a:bodyPr/>
                    <a:lstStyle/>
                    <a:p>
                      <a:pPr algn="r" fontAlgn="b"/>
                      <a:r>
                        <a:rPr lang="en-US" sz="1400" b="0" i="0" u="none" strike="noStrike" dirty="0">
                          <a:solidFill>
                            <a:srgbClr val="000000"/>
                          </a:solidFill>
                          <a:effectLst/>
                          <a:latin typeface="Calibri"/>
                        </a:rPr>
                        <a:t>-5.6%</a:t>
                      </a:r>
                    </a:p>
                  </a:txBody>
                  <a:tcPr marL="9525" marR="9525" marT="9525" marB="0" anchor="b"/>
                </a:tc>
                <a:tc>
                  <a:txBody>
                    <a:bodyPr/>
                    <a:lstStyle/>
                    <a:p>
                      <a:pPr algn="r" fontAlgn="b"/>
                      <a:r>
                        <a:rPr lang="en-US" sz="1400" b="0" i="0" u="none" strike="noStrike" dirty="0">
                          <a:solidFill>
                            <a:srgbClr val="000000"/>
                          </a:solidFill>
                          <a:effectLst/>
                          <a:latin typeface="Calibri"/>
                        </a:rPr>
                        <a:t>-5.3%</a:t>
                      </a:r>
                    </a:p>
                  </a:txBody>
                  <a:tcPr marL="9525" marR="9525" marT="9525" marB="0" anchor="b"/>
                </a:tc>
              </a:tr>
              <a:tr h="557421">
                <a:tc gridSpan="4">
                  <a:txBody>
                    <a:bodyPr/>
                    <a:lstStyle/>
                    <a:p>
                      <a:pPr algn="l" fontAlgn="b"/>
                      <a:r>
                        <a:rPr lang="en-US" sz="1400" b="0" i="0" u="none" strike="noStrike" dirty="0">
                          <a:solidFill>
                            <a:srgbClr val="000000"/>
                          </a:solidFill>
                          <a:effectLst/>
                          <a:latin typeface="Calibri"/>
                        </a:rPr>
                        <a:t>** The SEA uses the percentage that is most advantageous to the LEA</a:t>
                      </a: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185631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Supplement not Supplant</a:t>
            </a:r>
            <a:endParaRPr lang="en-US" dirty="0"/>
          </a:p>
        </p:txBody>
      </p:sp>
      <p:sp>
        <p:nvSpPr>
          <p:cNvPr id="3" name="Content Placeholder 2"/>
          <p:cNvSpPr>
            <a:spLocks noGrp="1"/>
          </p:cNvSpPr>
          <p:nvPr>
            <p:ph sz="quarter" idx="1"/>
          </p:nvPr>
        </p:nvSpPr>
        <p:spPr>
          <a:xfrm>
            <a:off x="685800" y="1828800"/>
            <a:ext cx="7467600" cy="4111752"/>
          </a:xfrm>
        </p:spPr>
        <p:txBody>
          <a:bodyPr>
            <a:normAutofit/>
          </a:bodyPr>
          <a:lstStyle/>
          <a:p>
            <a:r>
              <a:rPr lang="en-US" dirty="0" smtClean="0"/>
              <a:t>Federal Funds are designed to give extra to those students in need.</a:t>
            </a:r>
          </a:p>
          <a:p>
            <a:endParaRPr lang="en-US" dirty="0"/>
          </a:p>
          <a:p>
            <a:r>
              <a:rPr lang="en-US" dirty="0" smtClean="0"/>
              <a:t>All students are to get equal treatment without the presence of Federal Funds</a:t>
            </a:r>
          </a:p>
          <a:p>
            <a:endParaRPr lang="en-US" dirty="0"/>
          </a:p>
          <a:p>
            <a:r>
              <a:rPr lang="en-US" dirty="0" smtClean="0"/>
              <a:t>MOE and Comparability are a couple of the tools used to ensure that this occurs</a:t>
            </a:r>
            <a:endParaRPr lang="en-US" dirty="0"/>
          </a:p>
        </p:txBody>
      </p:sp>
      <p:pic>
        <p:nvPicPr>
          <p:cNvPr id="2050" name="Picture 2" descr="C:\Users\e130389.APS\AppData\Local\Microsoft\Windows\Temporary Internet Files\Content.IE5\3OPE1WWN\MC90043801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9800" y="5105400"/>
            <a:ext cx="857191" cy="82460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e130389.APS\AppData\Local\Microsoft\Windows\Temporary Internet Files\Content.IE5\RBGN0D2Q\MC90038439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9911" y="547270"/>
            <a:ext cx="841375" cy="1204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4687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happens the next year?</a:t>
            </a:r>
            <a:endParaRPr lang="en-US" dirty="0"/>
          </a:p>
        </p:txBody>
      </p:sp>
      <p:sp>
        <p:nvSpPr>
          <p:cNvPr id="3" name="Content Placeholder 2"/>
          <p:cNvSpPr>
            <a:spLocks noGrp="1"/>
          </p:cNvSpPr>
          <p:nvPr>
            <p:ph sz="quarter" idx="1"/>
          </p:nvPr>
        </p:nvSpPr>
        <p:spPr/>
        <p:txBody>
          <a:bodyPr/>
          <a:lstStyle/>
          <a:p>
            <a:pPr marL="0" indent="0">
              <a:buNone/>
            </a:pPr>
            <a:r>
              <a:rPr lang="en-US" dirty="0"/>
              <a:t>In determining maintenance of effort for the fiscal year immediately following the fiscal year </a:t>
            </a:r>
            <a:r>
              <a:rPr lang="en-US" dirty="0" smtClean="0"/>
              <a:t>in which </a:t>
            </a:r>
            <a:r>
              <a:rPr lang="en-US" dirty="0"/>
              <a:t>an LEA failed to maintain effort, an SEA must consider an LEA's expenditures in the </a:t>
            </a:r>
            <a:r>
              <a:rPr lang="en-US" dirty="0" smtClean="0"/>
              <a:t>year the </a:t>
            </a:r>
            <a:r>
              <a:rPr lang="en-US" dirty="0"/>
              <a:t>failure occurred to be no less than 90 percent of the expenditures for the third preceding year.</a:t>
            </a:r>
          </a:p>
          <a:p>
            <a:endParaRPr lang="en-US" dirty="0" smtClean="0"/>
          </a:p>
          <a:p>
            <a:pPr marL="0" indent="0">
              <a:buNone/>
            </a:pPr>
            <a:r>
              <a:rPr lang="en-US" dirty="0" smtClean="0"/>
              <a:t>The </a:t>
            </a:r>
            <a:r>
              <a:rPr lang="en-US" dirty="0"/>
              <a:t>following table illustrates how an SEA determines the base for its MOE calculations in </a:t>
            </a:r>
            <a:r>
              <a:rPr lang="en-US" dirty="0" smtClean="0"/>
              <a:t>the year </a:t>
            </a:r>
            <a:r>
              <a:rPr lang="en-US" dirty="0"/>
              <a:t>after an LEA has failed to maintain effort.</a:t>
            </a:r>
          </a:p>
        </p:txBody>
      </p:sp>
    </p:spTree>
    <p:extLst>
      <p:ext uri="{BB962C8B-B14F-4D97-AF65-F5344CB8AC3E}">
        <p14:creationId xmlns:p14="http://schemas.microsoft.com/office/powerpoint/2010/main" val="4006740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pPr algn="ctr"/>
            <a:r>
              <a:rPr lang="en-US" dirty="0" smtClean="0"/>
              <a:t>Example two</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779170242"/>
              </p:ext>
            </p:extLst>
          </p:nvPr>
        </p:nvGraphicFramePr>
        <p:xfrm>
          <a:off x="545755" y="914400"/>
          <a:ext cx="7760044" cy="4727494"/>
        </p:xfrm>
        <a:graphic>
          <a:graphicData uri="http://schemas.openxmlformats.org/drawingml/2006/table">
            <a:tbl>
              <a:tblPr firstRow="1" bandRow="1">
                <a:tableStyleId>{5C22544A-7EE6-4342-B048-85BDC9FD1C3A}</a:tableStyleId>
              </a:tblPr>
              <a:tblGrid>
                <a:gridCol w="1293341"/>
                <a:gridCol w="1161367"/>
                <a:gridCol w="1346130"/>
                <a:gridCol w="1346130"/>
                <a:gridCol w="1319735"/>
                <a:gridCol w="1293341"/>
              </a:tblGrid>
              <a:tr h="267594">
                <a:tc>
                  <a:txBody>
                    <a:bodyPr/>
                    <a:lstStyle/>
                    <a:p>
                      <a:endParaRPr lang="en-US" sz="900" dirty="0"/>
                    </a:p>
                  </a:txBody>
                  <a:tcPr/>
                </a:tc>
                <a:tc>
                  <a:txBody>
                    <a:bodyPr/>
                    <a:lstStyle/>
                    <a:p>
                      <a:pPr algn="ctr"/>
                      <a:r>
                        <a:rPr lang="en-US" sz="900" dirty="0" smtClean="0"/>
                        <a:t>1</a:t>
                      </a:r>
                      <a:endParaRPr lang="en-US" sz="900" dirty="0"/>
                    </a:p>
                  </a:txBody>
                  <a:tcPr/>
                </a:tc>
                <a:tc>
                  <a:txBody>
                    <a:bodyPr/>
                    <a:lstStyle/>
                    <a:p>
                      <a:pPr algn="ctr"/>
                      <a:r>
                        <a:rPr lang="en-US" sz="900" dirty="0" smtClean="0"/>
                        <a:t>2</a:t>
                      </a:r>
                      <a:endParaRPr lang="en-US" sz="900" dirty="0"/>
                    </a:p>
                  </a:txBody>
                  <a:tcPr/>
                </a:tc>
                <a:tc>
                  <a:txBody>
                    <a:bodyPr/>
                    <a:lstStyle/>
                    <a:p>
                      <a:pPr algn="ctr"/>
                      <a:r>
                        <a:rPr lang="en-US" sz="900" dirty="0" smtClean="0"/>
                        <a:t>3</a:t>
                      </a:r>
                      <a:endParaRPr lang="en-US" sz="900" dirty="0"/>
                    </a:p>
                  </a:txBody>
                  <a:tcPr/>
                </a:tc>
                <a:tc>
                  <a:txBody>
                    <a:bodyPr/>
                    <a:lstStyle/>
                    <a:p>
                      <a:pPr algn="ctr"/>
                      <a:r>
                        <a:rPr lang="en-US" sz="900" dirty="0" smtClean="0"/>
                        <a:t>4</a:t>
                      </a:r>
                      <a:endParaRPr lang="en-US" sz="900" dirty="0"/>
                    </a:p>
                  </a:txBody>
                  <a:tcPr/>
                </a:tc>
                <a:tc>
                  <a:txBody>
                    <a:bodyPr/>
                    <a:lstStyle/>
                    <a:p>
                      <a:pPr algn="ctr"/>
                      <a:r>
                        <a:rPr lang="en-US" sz="900" dirty="0" smtClean="0"/>
                        <a:t>5</a:t>
                      </a:r>
                      <a:endParaRPr lang="en-US" sz="900" dirty="0"/>
                    </a:p>
                  </a:txBody>
                  <a:tcPr/>
                </a:tc>
              </a:tr>
              <a:tr h="891980">
                <a:tc>
                  <a:txBody>
                    <a:bodyPr/>
                    <a:lstStyle/>
                    <a:p>
                      <a:r>
                        <a:rPr lang="en-US" sz="1100" dirty="0" smtClean="0"/>
                        <a:t>Federal</a:t>
                      </a:r>
                      <a:r>
                        <a:rPr lang="en-US" sz="1100" baseline="0" dirty="0" smtClean="0"/>
                        <a:t> Fiscal Year Appropriation</a:t>
                      </a:r>
                      <a:endParaRPr lang="en-US" sz="1100" dirty="0"/>
                    </a:p>
                  </a:txBody>
                  <a:tcPr/>
                </a:tc>
                <a:tc>
                  <a:txBody>
                    <a:bodyPr/>
                    <a:lstStyle/>
                    <a:p>
                      <a:r>
                        <a:rPr lang="en-US" sz="1100" dirty="0" smtClean="0"/>
                        <a:t>State &amp; Local Expenditures 1</a:t>
                      </a:r>
                      <a:r>
                        <a:rPr lang="en-US" sz="1100" baseline="30000" dirty="0" smtClean="0"/>
                        <a:t>st</a:t>
                      </a:r>
                      <a:r>
                        <a:rPr lang="en-US" sz="1100" dirty="0" smtClean="0"/>
                        <a:t> preceding year</a:t>
                      </a:r>
                      <a:endParaRPr lang="en-US" sz="1100" dirty="0"/>
                    </a:p>
                  </a:txBody>
                  <a:tcPr/>
                </a:tc>
                <a:tc>
                  <a:txBody>
                    <a:bodyPr/>
                    <a:lstStyle/>
                    <a:p>
                      <a:r>
                        <a:rPr lang="en-US" sz="1100" dirty="0" smtClean="0"/>
                        <a:t>State &amp; Local Expenditure 2</a:t>
                      </a:r>
                      <a:r>
                        <a:rPr lang="en-US" sz="1100" baseline="30000" dirty="0" smtClean="0"/>
                        <a:t>nd</a:t>
                      </a:r>
                      <a:r>
                        <a:rPr lang="en-US" sz="1100" dirty="0" smtClean="0"/>
                        <a:t> preceding year</a:t>
                      </a:r>
                      <a:endParaRPr lang="en-US" sz="1100" dirty="0"/>
                    </a:p>
                  </a:txBody>
                  <a:tcPr/>
                </a:tc>
                <a:tc>
                  <a:txBody>
                    <a:bodyPr/>
                    <a:lstStyle/>
                    <a:p>
                      <a:r>
                        <a:rPr lang="en-US" sz="1100" dirty="0" smtClean="0"/>
                        <a:t>Level required to meet the requirement (90%</a:t>
                      </a:r>
                      <a:r>
                        <a:rPr lang="en-US" sz="1100" baseline="0" dirty="0" smtClean="0"/>
                        <a:t> of column 2</a:t>
                      </a:r>
                      <a:endParaRPr lang="en-US" sz="1100" dirty="0"/>
                    </a:p>
                  </a:txBody>
                  <a:tcPr/>
                </a:tc>
                <a:tc>
                  <a:txBody>
                    <a:bodyPr/>
                    <a:lstStyle/>
                    <a:p>
                      <a:r>
                        <a:rPr lang="en-US" sz="1100" dirty="0" smtClean="0"/>
                        <a:t>Amount by which LEA failed to maintain</a:t>
                      </a:r>
                      <a:r>
                        <a:rPr lang="en-US" sz="1100" baseline="0" dirty="0" smtClean="0"/>
                        <a:t> effort</a:t>
                      </a:r>
                      <a:endParaRPr lang="en-US" sz="1100" dirty="0"/>
                    </a:p>
                  </a:txBody>
                  <a:tcPr/>
                </a:tc>
                <a:tc>
                  <a:txBody>
                    <a:bodyPr/>
                    <a:lstStyle/>
                    <a:p>
                      <a:r>
                        <a:rPr lang="en-US" sz="1100" dirty="0" smtClean="0"/>
                        <a:t>Reduction in LEA allocation</a:t>
                      </a:r>
                    </a:p>
                    <a:p>
                      <a:r>
                        <a:rPr lang="en-US" sz="1100" dirty="0" smtClean="0"/>
                        <a:t>(Col. 4 ÷</a:t>
                      </a:r>
                      <a:r>
                        <a:rPr lang="en-US" sz="1100" baseline="0" dirty="0" smtClean="0"/>
                        <a:t> Col 3)</a:t>
                      </a:r>
                      <a:endParaRPr lang="en-US" sz="1100" dirty="0"/>
                    </a:p>
                  </a:txBody>
                  <a:tcPr/>
                </a:tc>
              </a:tr>
              <a:tr h="891980">
                <a:tc>
                  <a:txBody>
                    <a:bodyPr/>
                    <a:lstStyle/>
                    <a:p>
                      <a:r>
                        <a:rPr lang="en-US" sz="1100" dirty="0" smtClean="0"/>
                        <a:t>FY2003</a:t>
                      </a:r>
                      <a:r>
                        <a:rPr lang="en-US" sz="1100" baseline="0" dirty="0" smtClean="0"/>
                        <a:t> </a:t>
                      </a:r>
                    </a:p>
                    <a:p>
                      <a:r>
                        <a:rPr lang="en-US" sz="1100" baseline="0" dirty="0" smtClean="0"/>
                        <a:t>(available </a:t>
                      </a:r>
                    </a:p>
                    <a:p>
                      <a:r>
                        <a:rPr lang="en-US" sz="1100" baseline="0" dirty="0" smtClean="0"/>
                        <a:t>SY 2003-04)</a:t>
                      </a:r>
                      <a:endParaRPr lang="en-US" sz="1100" dirty="0"/>
                    </a:p>
                  </a:txBody>
                  <a:tcPr/>
                </a:tc>
                <a:tc>
                  <a:txBody>
                    <a:bodyPr/>
                    <a:lstStyle/>
                    <a:p>
                      <a:r>
                        <a:rPr lang="en-US" sz="1100" dirty="0" smtClean="0"/>
                        <a:t>FY 2002</a:t>
                      </a:r>
                    </a:p>
                    <a:p>
                      <a:r>
                        <a:rPr lang="en-US" sz="1100" dirty="0" smtClean="0"/>
                        <a:t>(SY 2001-02)</a:t>
                      </a:r>
                    </a:p>
                    <a:p>
                      <a:endParaRPr lang="en-US" sz="1100" dirty="0" smtClean="0"/>
                    </a:p>
                    <a:p>
                      <a:r>
                        <a:rPr lang="en-US" sz="1100" dirty="0" smtClean="0"/>
                        <a:t>$850,000</a:t>
                      </a:r>
                      <a:endParaRPr lang="en-US" sz="1100" dirty="0"/>
                    </a:p>
                  </a:txBody>
                  <a:tcPr/>
                </a:tc>
                <a:tc>
                  <a:txBody>
                    <a:bodyPr/>
                    <a:lstStyle/>
                    <a:p>
                      <a:r>
                        <a:rPr lang="en-US" sz="1100" dirty="0" smtClean="0"/>
                        <a:t>FY</a:t>
                      </a:r>
                      <a:r>
                        <a:rPr lang="en-US" sz="1100" baseline="0" dirty="0" smtClean="0"/>
                        <a:t> 2001</a:t>
                      </a:r>
                    </a:p>
                    <a:p>
                      <a:r>
                        <a:rPr lang="en-US" sz="1100" baseline="0" dirty="0" smtClean="0"/>
                        <a:t>(SY 2000-01)</a:t>
                      </a:r>
                    </a:p>
                    <a:p>
                      <a:endParaRPr lang="en-US" sz="1100" baseline="0" dirty="0" smtClean="0"/>
                    </a:p>
                    <a:p>
                      <a:r>
                        <a:rPr lang="en-US" sz="1100" dirty="0" smtClean="0"/>
                        <a:t>$1,000,000</a:t>
                      </a:r>
                      <a:endParaRPr lang="en-US" sz="1100" dirty="0"/>
                    </a:p>
                  </a:txBody>
                  <a:tcPr/>
                </a:tc>
                <a:tc>
                  <a:txBody>
                    <a:bodyPr/>
                    <a:lstStyle/>
                    <a:p>
                      <a:endParaRPr lang="en-US" sz="1100" dirty="0" smtClean="0"/>
                    </a:p>
                    <a:p>
                      <a:endParaRPr lang="en-US" sz="1100" dirty="0" smtClean="0"/>
                    </a:p>
                    <a:p>
                      <a:endParaRPr lang="en-US" sz="1100" dirty="0" smtClean="0"/>
                    </a:p>
                    <a:p>
                      <a:r>
                        <a:rPr lang="en-US" sz="1100" dirty="0" smtClean="0"/>
                        <a:t>$900,000</a:t>
                      </a:r>
                      <a:endParaRPr lang="en-US" sz="1100" dirty="0"/>
                    </a:p>
                  </a:txBody>
                  <a:tcPr/>
                </a:tc>
                <a:tc>
                  <a:txBody>
                    <a:bodyPr/>
                    <a:lstStyle/>
                    <a:p>
                      <a:endParaRPr lang="en-US" sz="1100" dirty="0" smtClean="0"/>
                    </a:p>
                    <a:p>
                      <a:endParaRPr lang="en-US" sz="1100" dirty="0" smtClean="0"/>
                    </a:p>
                    <a:p>
                      <a:endParaRPr lang="en-US" sz="1100" dirty="0" smtClean="0"/>
                    </a:p>
                    <a:p>
                      <a:r>
                        <a:rPr lang="en-US" sz="1100" dirty="0" smtClean="0"/>
                        <a:t>($50,000)</a:t>
                      </a:r>
                      <a:endParaRPr lang="en-US" sz="1100" dirty="0"/>
                    </a:p>
                  </a:txBody>
                  <a:tcPr/>
                </a:tc>
                <a:tc>
                  <a:txBody>
                    <a:bodyPr/>
                    <a:lstStyle/>
                    <a:p>
                      <a:r>
                        <a:rPr lang="en-US" sz="1100" dirty="0" smtClean="0"/>
                        <a:t>Reduce grant award for</a:t>
                      </a:r>
                      <a:r>
                        <a:rPr lang="en-US" sz="1100" baseline="0" dirty="0" smtClean="0"/>
                        <a:t>  SY03-04 by 5.6% </a:t>
                      </a:r>
                      <a:endParaRPr lang="en-US" sz="1100" dirty="0"/>
                    </a:p>
                  </a:txBody>
                  <a:tcPr/>
                </a:tc>
              </a:tr>
              <a:tr h="891980">
                <a:tc>
                  <a:txBody>
                    <a:bodyPr/>
                    <a:lstStyle/>
                    <a:p>
                      <a:r>
                        <a:rPr lang="en-US" sz="1100" dirty="0" smtClean="0"/>
                        <a:t>FY 2004 </a:t>
                      </a:r>
                    </a:p>
                    <a:p>
                      <a:r>
                        <a:rPr lang="en-US" sz="1100" dirty="0" smtClean="0"/>
                        <a:t>(available</a:t>
                      </a:r>
                      <a:r>
                        <a:rPr lang="en-US" sz="1100" baseline="0" dirty="0" smtClean="0"/>
                        <a:t> </a:t>
                      </a:r>
                    </a:p>
                    <a:p>
                      <a:r>
                        <a:rPr lang="en-US" sz="1100" baseline="0" dirty="0" smtClean="0"/>
                        <a:t>SY 2004-05)</a:t>
                      </a:r>
                      <a:endParaRPr lang="en-US" sz="1100" dirty="0"/>
                    </a:p>
                  </a:txBody>
                  <a:tcPr/>
                </a:tc>
                <a:tc>
                  <a:txBody>
                    <a:bodyPr/>
                    <a:lstStyle/>
                    <a:p>
                      <a:r>
                        <a:rPr lang="en-US" sz="1100" dirty="0" smtClean="0"/>
                        <a:t>FY 2003</a:t>
                      </a:r>
                    </a:p>
                    <a:p>
                      <a:r>
                        <a:rPr lang="en-US" sz="1100" dirty="0" smtClean="0"/>
                        <a:t>(SY 2002-03)</a:t>
                      </a:r>
                    </a:p>
                    <a:p>
                      <a:endParaRPr lang="en-US" sz="1100" dirty="0" smtClean="0"/>
                    </a:p>
                    <a:p>
                      <a:r>
                        <a:rPr lang="en-US" sz="1100" dirty="0" smtClean="0"/>
                        <a:t>$810,000</a:t>
                      </a:r>
                      <a:endParaRPr lang="en-US" sz="1100" dirty="0"/>
                    </a:p>
                  </a:txBody>
                  <a:tcPr/>
                </a:tc>
                <a:tc>
                  <a:txBody>
                    <a:bodyPr/>
                    <a:lstStyle/>
                    <a:p>
                      <a:r>
                        <a:rPr lang="en-US" sz="1100" dirty="0" smtClean="0"/>
                        <a:t>FY 2002</a:t>
                      </a:r>
                    </a:p>
                    <a:p>
                      <a:r>
                        <a:rPr lang="en-US" sz="1100" dirty="0" smtClean="0"/>
                        <a:t>(SY 2001-02)</a:t>
                      </a:r>
                    </a:p>
                    <a:p>
                      <a:endParaRPr lang="en-US" sz="1100" dirty="0" smtClean="0"/>
                    </a:p>
                    <a:p>
                      <a:r>
                        <a:rPr lang="en-US" sz="1100" dirty="0" smtClean="0">
                          <a:solidFill>
                            <a:srgbClr val="FF0000"/>
                          </a:solidFill>
                        </a:rPr>
                        <a:t>$900,000*</a:t>
                      </a:r>
                    </a:p>
                  </a:txBody>
                  <a:tcPr/>
                </a:tc>
                <a:tc>
                  <a:txBody>
                    <a:bodyPr/>
                    <a:lstStyle/>
                    <a:p>
                      <a:endParaRPr lang="en-US" sz="1100" dirty="0" smtClean="0"/>
                    </a:p>
                    <a:p>
                      <a:endParaRPr lang="en-US" sz="1100" dirty="0" smtClean="0"/>
                    </a:p>
                    <a:p>
                      <a:endParaRPr lang="en-US" sz="1100" dirty="0" smtClean="0"/>
                    </a:p>
                    <a:p>
                      <a:r>
                        <a:rPr lang="en-US" sz="1100" dirty="0" smtClean="0"/>
                        <a:t>$810,000</a:t>
                      </a:r>
                      <a:endParaRPr lang="en-US" sz="1100" dirty="0"/>
                    </a:p>
                  </a:txBody>
                  <a:tcPr/>
                </a:tc>
                <a:tc>
                  <a:txBody>
                    <a:bodyPr/>
                    <a:lstStyle/>
                    <a:p>
                      <a:endParaRPr lang="en-US" sz="1100" dirty="0"/>
                    </a:p>
                  </a:txBody>
                  <a:tcPr/>
                </a:tc>
                <a:tc>
                  <a:txBody>
                    <a:bodyPr/>
                    <a:lstStyle/>
                    <a:p>
                      <a:r>
                        <a:rPr lang="en-US" sz="1100" dirty="0" smtClean="0"/>
                        <a:t>No reduction for </a:t>
                      </a:r>
                    </a:p>
                    <a:p>
                      <a:r>
                        <a:rPr lang="en-US" sz="1100" baseline="0" dirty="0" smtClean="0"/>
                        <a:t>SY04-05 </a:t>
                      </a:r>
                    </a:p>
                    <a:p>
                      <a:r>
                        <a:rPr lang="en-US" sz="1100" baseline="0" dirty="0" smtClean="0"/>
                        <a:t>(‘03 </a:t>
                      </a:r>
                      <a:r>
                        <a:rPr lang="en-US" sz="1100" baseline="0" dirty="0" err="1" smtClean="0"/>
                        <a:t>exp</a:t>
                      </a:r>
                      <a:r>
                        <a:rPr lang="en-US" sz="1100" baseline="0" dirty="0" smtClean="0"/>
                        <a:t> meet 90% of ’02)</a:t>
                      </a:r>
                      <a:endParaRPr lang="en-US" sz="1100" dirty="0"/>
                    </a:p>
                  </a:txBody>
                  <a:tcPr/>
                </a:tc>
              </a:tr>
              <a:tr h="891980">
                <a:tc>
                  <a:txBody>
                    <a:bodyPr/>
                    <a:lstStyle/>
                    <a:p>
                      <a:r>
                        <a:rPr lang="en-US" sz="1100" dirty="0" smtClean="0"/>
                        <a:t>FY2005 </a:t>
                      </a:r>
                    </a:p>
                    <a:p>
                      <a:r>
                        <a:rPr lang="en-US" sz="1100" dirty="0" smtClean="0"/>
                        <a:t>(available</a:t>
                      </a:r>
                    </a:p>
                    <a:p>
                      <a:r>
                        <a:rPr lang="en-US" sz="1100" dirty="0" smtClean="0"/>
                        <a:t>S</a:t>
                      </a:r>
                      <a:r>
                        <a:rPr lang="en-US" sz="1100" baseline="0" dirty="0" smtClean="0"/>
                        <a:t>Y 2005-06)</a:t>
                      </a:r>
                      <a:endParaRPr lang="en-US" sz="1100" dirty="0"/>
                    </a:p>
                  </a:txBody>
                  <a:tcPr/>
                </a:tc>
                <a:tc>
                  <a:txBody>
                    <a:bodyPr/>
                    <a:lstStyle/>
                    <a:p>
                      <a:r>
                        <a:rPr lang="en-US" sz="1100" dirty="0" smtClean="0"/>
                        <a:t>FY 2004</a:t>
                      </a:r>
                    </a:p>
                    <a:p>
                      <a:r>
                        <a:rPr lang="en-US" sz="1100" dirty="0" smtClean="0"/>
                        <a:t>(SY</a:t>
                      </a:r>
                      <a:r>
                        <a:rPr lang="en-US" sz="1100" baseline="0" dirty="0" smtClean="0"/>
                        <a:t> 2003-04)</a:t>
                      </a:r>
                    </a:p>
                    <a:p>
                      <a:endParaRPr lang="en-US" sz="1100" baseline="0" dirty="0" smtClean="0"/>
                    </a:p>
                    <a:p>
                      <a:r>
                        <a:rPr lang="en-US" sz="1100" baseline="0" dirty="0" smtClean="0"/>
                        <a:t>$800,000</a:t>
                      </a:r>
                      <a:endParaRPr lang="en-US" sz="1100" dirty="0"/>
                    </a:p>
                  </a:txBody>
                  <a:tcPr/>
                </a:tc>
                <a:tc>
                  <a:txBody>
                    <a:bodyPr/>
                    <a:lstStyle/>
                    <a:p>
                      <a:r>
                        <a:rPr lang="en-US" sz="1100" dirty="0" smtClean="0"/>
                        <a:t>FY 2003</a:t>
                      </a:r>
                    </a:p>
                    <a:p>
                      <a:r>
                        <a:rPr lang="en-US" sz="1100" dirty="0" smtClean="0"/>
                        <a:t>(SY 2002-03</a:t>
                      </a:r>
                    </a:p>
                    <a:p>
                      <a:endParaRPr lang="en-US" sz="1100" dirty="0" smtClean="0"/>
                    </a:p>
                    <a:p>
                      <a:r>
                        <a:rPr lang="en-US" sz="1100" dirty="0" smtClean="0"/>
                        <a:t>$810,000</a:t>
                      </a:r>
                      <a:endParaRPr lang="en-US" sz="1100" dirty="0"/>
                    </a:p>
                  </a:txBody>
                  <a:tcPr/>
                </a:tc>
                <a:tc>
                  <a:txBody>
                    <a:bodyPr/>
                    <a:lstStyle/>
                    <a:p>
                      <a:endParaRPr lang="en-US" sz="1100" dirty="0" smtClean="0"/>
                    </a:p>
                    <a:p>
                      <a:endParaRPr lang="en-US" sz="1100" dirty="0" smtClean="0"/>
                    </a:p>
                    <a:p>
                      <a:endParaRPr lang="en-US" sz="1100" dirty="0" smtClean="0"/>
                    </a:p>
                    <a:p>
                      <a:r>
                        <a:rPr lang="en-US" sz="1100" dirty="0" smtClean="0"/>
                        <a:t>$729,000</a:t>
                      </a:r>
                      <a:endParaRPr lang="en-US" sz="1100" dirty="0"/>
                    </a:p>
                  </a:txBody>
                  <a:tcPr/>
                </a:tc>
                <a:tc>
                  <a:txBody>
                    <a:bodyPr/>
                    <a:lstStyle/>
                    <a:p>
                      <a:endParaRPr lang="en-US" sz="1100" dirty="0"/>
                    </a:p>
                  </a:txBody>
                  <a:tcPr/>
                </a:tc>
                <a:tc>
                  <a:txBody>
                    <a:bodyPr/>
                    <a:lstStyle/>
                    <a:p>
                      <a:r>
                        <a:rPr lang="en-US" sz="1100" dirty="0" smtClean="0"/>
                        <a:t>No reduction for</a:t>
                      </a:r>
                      <a:r>
                        <a:rPr lang="en-US" sz="1100" baseline="0" dirty="0" smtClean="0"/>
                        <a:t> SY 05-06</a:t>
                      </a:r>
                    </a:p>
                    <a:p>
                      <a:r>
                        <a:rPr lang="en-US" sz="1100" baseline="0" dirty="0" smtClean="0"/>
                        <a:t>(‘04 </a:t>
                      </a:r>
                      <a:r>
                        <a:rPr lang="en-US" sz="1100" baseline="0" dirty="0" err="1" smtClean="0"/>
                        <a:t>exp</a:t>
                      </a:r>
                      <a:r>
                        <a:rPr lang="en-US" sz="1100" baseline="0" dirty="0" smtClean="0"/>
                        <a:t> meet 90% of ‘03 </a:t>
                      </a:r>
                      <a:r>
                        <a:rPr lang="en-US" sz="1100" baseline="0" dirty="0" err="1" smtClean="0"/>
                        <a:t>exp</a:t>
                      </a:r>
                      <a:r>
                        <a:rPr lang="en-US" sz="1100" baseline="0" dirty="0" smtClean="0"/>
                        <a:t>)</a:t>
                      </a:r>
                      <a:endParaRPr lang="en-US" sz="1100" dirty="0"/>
                    </a:p>
                  </a:txBody>
                  <a:tcPr/>
                </a:tc>
              </a:tr>
              <a:tr h="891980">
                <a:tc>
                  <a:txBody>
                    <a:bodyPr/>
                    <a:lstStyle/>
                    <a:p>
                      <a:r>
                        <a:rPr lang="en-US" sz="1100" dirty="0" smtClean="0"/>
                        <a:t>FY2006</a:t>
                      </a:r>
                    </a:p>
                    <a:p>
                      <a:r>
                        <a:rPr lang="en-US" sz="1100" baseline="0" dirty="0" smtClean="0"/>
                        <a:t>(available</a:t>
                      </a:r>
                    </a:p>
                    <a:p>
                      <a:r>
                        <a:rPr lang="en-US" sz="1100" baseline="0" dirty="0" smtClean="0"/>
                        <a:t>SY 2006-07)</a:t>
                      </a:r>
                      <a:endParaRPr lang="en-US" sz="1100" dirty="0"/>
                    </a:p>
                  </a:txBody>
                  <a:tcPr/>
                </a:tc>
                <a:tc>
                  <a:txBody>
                    <a:bodyPr/>
                    <a:lstStyle/>
                    <a:p>
                      <a:r>
                        <a:rPr lang="en-US" sz="1100" dirty="0" smtClean="0"/>
                        <a:t>FY 2005</a:t>
                      </a:r>
                    </a:p>
                    <a:p>
                      <a:r>
                        <a:rPr lang="en-US" sz="1100" dirty="0" smtClean="0"/>
                        <a:t>(SY 2004-05)</a:t>
                      </a:r>
                    </a:p>
                    <a:p>
                      <a:endParaRPr lang="en-US" sz="1100" dirty="0" smtClean="0"/>
                    </a:p>
                    <a:p>
                      <a:r>
                        <a:rPr lang="en-US" sz="1100" dirty="0" smtClean="0"/>
                        <a:t>$700,000</a:t>
                      </a:r>
                      <a:endParaRPr lang="en-US" sz="1100" dirty="0"/>
                    </a:p>
                  </a:txBody>
                  <a:tcPr/>
                </a:tc>
                <a:tc>
                  <a:txBody>
                    <a:bodyPr/>
                    <a:lstStyle/>
                    <a:p>
                      <a:r>
                        <a:rPr lang="en-US" sz="1100" dirty="0" smtClean="0"/>
                        <a:t>FY2004</a:t>
                      </a:r>
                    </a:p>
                    <a:p>
                      <a:r>
                        <a:rPr lang="en-US" sz="1100" dirty="0" smtClean="0"/>
                        <a:t>(SY 2003-04)</a:t>
                      </a:r>
                    </a:p>
                    <a:p>
                      <a:endParaRPr lang="en-US" sz="1100" dirty="0" smtClean="0"/>
                    </a:p>
                    <a:p>
                      <a:r>
                        <a:rPr lang="en-US" sz="1100" dirty="0" smtClean="0"/>
                        <a:t>$800,000</a:t>
                      </a:r>
                      <a:endParaRPr lang="en-US" sz="1100" dirty="0"/>
                    </a:p>
                  </a:txBody>
                  <a:tcPr/>
                </a:tc>
                <a:tc>
                  <a:txBody>
                    <a:bodyPr/>
                    <a:lstStyle/>
                    <a:p>
                      <a:endParaRPr lang="en-US" sz="1100" dirty="0" smtClean="0"/>
                    </a:p>
                    <a:p>
                      <a:endParaRPr lang="en-US" sz="1100" dirty="0" smtClean="0"/>
                    </a:p>
                    <a:p>
                      <a:endParaRPr lang="en-US" sz="1100" dirty="0" smtClean="0"/>
                    </a:p>
                    <a:p>
                      <a:r>
                        <a:rPr lang="en-US" sz="1100" dirty="0" smtClean="0"/>
                        <a:t>$720,000</a:t>
                      </a:r>
                      <a:endParaRPr lang="en-US" sz="1100" dirty="0"/>
                    </a:p>
                  </a:txBody>
                  <a:tcPr/>
                </a:tc>
                <a:tc>
                  <a:txBody>
                    <a:bodyPr/>
                    <a:lstStyle/>
                    <a:p>
                      <a:endParaRPr lang="en-US" sz="1100" dirty="0" smtClean="0"/>
                    </a:p>
                    <a:p>
                      <a:endParaRPr lang="en-US" sz="1100" dirty="0" smtClean="0"/>
                    </a:p>
                    <a:p>
                      <a:endParaRPr lang="en-US" sz="1100" dirty="0" smtClean="0"/>
                    </a:p>
                    <a:p>
                      <a:r>
                        <a:rPr lang="en-US" sz="1100" dirty="0" smtClean="0"/>
                        <a:t>($20,000)</a:t>
                      </a:r>
                      <a:endParaRPr lang="en-US" sz="1100" dirty="0"/>
                    </a:p>
                  </a:txBody>
                  <a:tcPr/>
                </a:tc>
                <a:tc>
                  <a:txBody>
                    <a:bodyPr/>
                    <a:lstStyle/>
                    <a:p>
                      <a:r>
                        <a:rPr lang="en-US" sz="1100" dirty="0" smtClean="0"/>
                        <a:t>Reduce</a:t>
                      </a:r>
                      <a:r>
                        <a:rPr lang="en-US" sz="1100" baseline="0" dirty="0" smtClean="0"/>
                        <a:t> grant award for 06-07 by 2.8%</a:t>
                      </a:r>
                      <a:endParaRPr lang="en-US" sz="1100" dirty="0"/>
                    </a:p>
                  </a:txBody>
                  <a:tcPr/>
                </a:tc>
              </a:tr>
            </a:tbl>
          </a:graphicData>
        </a:graphic>
      </p:graphicFrame>
      <p:sp>
        <p:nvSpPr>
          <p:cNvPr id="5" name="Rectangle 4"/>
          <p:cNvSpPr/>
          <p:nvPr/>
        </p:nvSpPr>
        <p:spPr>
          <a:xfrm>
            <a:off x="523103" y="5641894"/>
            <a:ext cx="7620000" cy="553998"/>
          </a:xfrm>
          <a:prstGeom prst="rect">
            <a:avLst/>
          </a:prstGeom>
        </p:spPr>
        <p:txBody>
          <a:bodyPr wrap="square">
            <a:spAutoFit/>
          </a:bodyPr>
          <a:lstStyle/>
          <a:p>
            <a:r>
              <a:rPr lang="en-US" dirty="0">
                <a:solidFill>
                  <a:srgbClr val="FF0000"/>
                </a:solidFill>
              </a:rPr>
              <a:t>*</a:t>
            </a:r>
            <a:r>
              <a:rPr lang="en-US" sz="1200" dirty="0">
                <a:solidFill>
                  <a:srgbClr val="FF0000"/>
                </a:solidFill>
              </a:rPr>
              <a:t>Base for MOE purposes </a:t>
            </a:r>
            <a:r>
              <a:rPr lang="en-US" sz="1200" dirty="0" smtClean="0">
                <a:solidFill>
                  <a:srgbClr val="FF0000"/>
                </a:solidFill>
              </a:rPr>
              <a:t>is $</a:t>
            </a:r>
            <a:r>
              <a:rPr lang="en-US" sz="1200" dirty="0">
                <a:solidFill>
                  <a:srgbClr val="FF0000"/>
                </a:solidFill>
              </a:rPr>
              <a:t>900,000, which is 90% </a:t>
            </a:r>
            <a:r>
              <a:rPr lang="en-US" sz="1200" dirty="0" smtClean="0">
                <a:solidFill>
                  <a:srgbClr val="FF0000"/>
                </a:solidFill>
              </a:rPr>
              <a:t>of FY 2001 expenditures rather </a:t>
            </a:r>
            <a:r>
              <a:rPr lang="en-US" sz="1200" dirty="0">
                <a:solidFill>
                  <a:srgbClr val="FF0000"/>
                </a:solidFill>
              </a:rPr>
              <a:t>than the actual </a:t>
            </a:r>
            <a:r>
              <a:rPr lang="en-US" sz="1200" dirty="0" smtClean="0">
                <a:solidFill>
                  <a:srgbClr val="FF0000"/>
                </a:solidFill>
              </a:rPr>
              <a:t>FY 2002 </a:t>
            </a:r>
            <a:r>
              <a:rPr lang="en-US" sz="1200" dirty="0">
                <a:solidFill>
                  <a:srgbClr val="FF0000"/>
                </a:solidFill>
              </a:rPr>
              <a:t>expenditures </a:t>
            </a:r>
            <a:r>
              <a:rPr lang="en-US" sz="1200" dirty="0" smtClean="0">
                <a:solidFill>
                  <a:srgbClr val="FF0000"/>
                </a:solidFill>
              </a:rPr>
              <a:t>of $</a:t>
            </a:r>
            <a:r>
              <a:rPr lang="en-US" sz="1200" dirty="0">
                <a:solidFill>
                  <a:srgbClr val="FF0000"/>
                </a:solidFill>
              </a:rPr>
              <a:t>850,000 because the </a:t>
            </a:r>
            <a:r>
              <a:rPr lang="en-US" sz="1200" dirty="0" smtClean="0">
                <a:solidFill>
                  <a:srgbClr val="FF0000"/>
                </a:solidFill>
              </a:rPr>
              <a:t>LEA failed </a:t>
            </a:r>
            <a:r>
              <a:rPr lang="en-US" sz="1200" dirty="0">
                <a:solidFill>
                  <a:srgbClr val="FF0000"/>
                </a:solidFill>
              </a:rPr>
              <a:t>to maintain effort </a:t>
            </a:r>
            <a:r>
              <a:rPr lang="en-US" sz="1200" dirty="0" smtClean="0">
                <a:solidFill>
                  <a:srgbClr val="FF0000"/>
                </a:solidFill>
              </a:rPr>
              <a:t>in FY </a:t>
            </a:r>
            <a:r>
              <a:rPr lang="en-US" sz="1200" dirty="0">
                <a:solidFill>
                  <a:srgbClr val="FF0000"/>
                </a:solidFill>
              </a:rPr>
              <a:t>2002</a:t>
            </a:r>
          </a:p>
        </p:txBody>
      </p:sp>
    </p:spTree>
    <p:extLst>
      <p:ext uri="{BB962C8B-B14F-4D97-AF65-F5344CB8AC3E}">
        <p14:creationId xmlns:p14="http://schemas.microsoft.com/office/powerpoint/2010/main" val="1117188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solidFill>
                  <a:srgbClr val="7030A0"/>
                </a:solidFill>
              </a:rPr>
              <a:t>Comparability Report</a:t>
            </a:r>
            <a:endParaRPr lang="en-US" sz="4400" b="1" dirty="0">
              <a:solidFill>
                <a:srgbClr val="7030A0"/>
              </a:solidFill>
            </a:endParaRPr>
          </a:p>
        </p:txBody>
      </p:sp>
      <p:sp>
        <p:nvSpPr>
          <p:cNvPr id="3" name="Content Placeholder 2"/>
          <p:cNvSpPr>
            <a:spLocks noGrp="1"/>
          </p:cNvSpPr>
          <p:nvPr>
            <p:ph sz="quarter" idx="1"/>
          </p:nvPr>
        </p:nvSpPr>
        <p:spPr>
          <a:xfrm>
            <a:off x="533400" y="1828800"/>
            <a:ext cx="7467600" cy="4492752"/>
          </a:xfrm>
        </p:spPr>
        <p:txBody>
          <a:bodyPr/>
          <a:lstStyle/>
          <a:p>
            <a:pPr marL="0" indent="0">
              <a:buNone/>
            </a:pPr>
            <a:r>
              <a:rPr lang="en-US" dirty="0"/>
              <a:t>S</a:t>
            </a:r>
            <a:r>
              <a:rPr lang="en-US" dirty="0" smtClean="0"/>
              <a:t>ection </a:t>
            </a:r>
            <a:r>
              <a:rPr lang="en-US" dirty="0"/>
              <a:t>1120A(c) of the ESEA provides that an LEA may receive Title </a:t>
            </a:r>
            <a:r>
              <a:rPr lang="en-US" dirty="0" smtClean="0"/>
              <a:t>I, Part </a:t>
            </a:r>
            <a:r>
              <a:rPr lang="en-US" dirty="0"/>
              <a:t>A funds only if it uses State and local funds to provide services in Title I schools that, </a:t>
            </a:r>
            <a:r>
              <a:rPr lang="en-US" dirty="0" smtClean="0"/>
              <a:t>taken as </a:t>
            </a:r>
            <a:r>
              <a:rPr lang="en-US" dirty="0"/>
              <a:t>a whole, are at least comparable to the services provided in schools that are not receiving </a:t>
            </a:r>
            <a:r>
              <a:rPr lang="en-US" dirty="0" smtClean="0"/>
              <a:t>Title I </a:t>
            </a:r>
            <a:r>
              <a:rPr lang="en-US" dirty="0"/>
              <a:t>funds. If the LEA serves all of its schools with Title I funds, the LEA must use State and </a:t>
            </a:r>
            <a:r>
              <a:rPr lang="en-US" dirty="0" smtClean="0"/>
              <a:t>local funds </a:t>
            </a:r>
            <a:r>
              <a:rPr lang="en-US" dirty="0"/>
              <a:t>to provide services that, taken as a whole, are substantially comparable in each Title </a:t>
            </a:r>
            <a:r>
              <a:rPr lang="en-US" dirty="0" smtClean="0"/>
              <a:t>I school</a:t>
            </a:r>
            <a:r>
              <a:rPr lang="en-US" dirty="0"/>
              <a:t>. </a:t>
            </a:r>
            <a:r>
              <a:rPr lang="en-US" i="1" dirty="0"/>
              <a:t>[Section 1120A(c)]</a:t>
            </a:r>
            <a:endParaRPr lang="en-US" dirty="0"/>
          </a:p>
        </p:txBody>
      </p:sp>
    </p:spTree>
    <p:extLst>
      <p:ext uri="{BB962C8B-B14F-4D97-AF65-F5344CB8AC3E}">
        <p14:creationId xmlns:p14="http://schemas.microsoft.com/office/powerpoint/2010/main" val="4145188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often is this report done?</a:t>
            </a:r>
            <a:endParaRPr lang="en-US" dirty="0"/>
          </a:p>
        </p:txBody>
      </p:sp>
      <p:sp>
        <p:nvSpPr>
          <p:cNvPr id="3" name="Content Placeholder 2"/>
          <p:cNvSpPr>
            <a:spLocks noGrp="1"/>
          </p:cNvSpPr>
          <p:nvPr>
            <p:ph sz="quarter" idx="1"/>
          </p:nvPr>
        </p:nvSpPr>
        <p:spPr/>
        <p:txBody>
          <a:bodyPr/>
          <a:lstStyle/>
          <a:p>
            <a:pPr marL="0" indent="0">
              <a:buNone/>
            </a:pPr>
            <a:endParaRPr lang="en-US" dirty="0" smtClean="0"/>
          </a:p>
          <a:p>
            <a:pPr marL="0" indent="0">
              <a:buNone/>
            </a:pPr>
            <a:r>
              <a:rPr lang="en-US" dirty="0" smtClean="0"/>
              <a:t>Demonstrating </a:t>
            </a:r>
            <a:r>
              <a:rPr lang="en-US" dirty="0"/>
              <a:t>comparability is a prerequisite for receiving Title I, Part A funds. Because </a:t>
            </a:r>
            <a:r>
              <a:rPr lang="en-US" dirty="0" smtClean="0"/>
              <a:t>Part A allocations </a:t>
            </a:r>
            <a:r>
              <a:rPr lang="en-US" dirty="0"/>
              <a:t>are made annually, comparability is an ANNUAL requirement</a:t>
            </a:r>
            <a:r>
              <a:rPr lang="en-US" dirty="0" smtClean="0"/>
              <a:t>.</a:t>
            </a:r>
          </a:p>
          <a:p>
            <a:pPr marL="0" indent="0">
              <a:buNone/>
            </a:pPr>
            <a:endParaRPr lang="en-US" dirty="0"/>
          </a:p>
          <a:p>
            <a:pPr marL="0" indent="0">
              <a:buNone/>
            </a:pPr>
            <a:r>
              <a:rPr lang="en-US" dirty="0" smtClean="0"/>
              <a:t>Procedures for how to complete this should be kept on file at your district</a:t>
            </a:r>
            <a:endParaRPr lang="en-US" dirty="0"/>
          </a:p>
        </p:txBody>
      </p:sp>
      <p:pic>
        <p:nvPicPr>
          <p:cNvPr id="4100" name="Picture 4" descr="C:\Users\e130389.APS\AppData\Local\Microsoft\Windows\Temporary Internet Files\Content.IE5\RXTB6HKE\MP900405396[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4386944"/>
            <a:ext cx="2971800" cy="21227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2201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Criteria for Meeting Comparability</a:t>
            </a:r>
            <a:endParaRPr lang="en-US" dirty="0"/>
          </a:p>
        </p:txBody>
      </p:sp>
      <p:sp>
        <p:nvSpPr>
          <p:cNvPr id="3" name="Content Placeholder 2"/>
          <p:cNvSpPr>
            <a:spLocks noGrp="1"/>
          </p:cNvSpPr>
          <p:nvPr>
            <p:ph sz="quarter" idx="1"/>
          </p:nvPr>
        </p:nvSpPr>
        <p:spPr>
          <a:xfrm>
            <a:off x="457200" y="2209800"/>
            <a:ext cx="7467600" cy="3429000"/>
          </a:xfrm>
        </p:spPr>
        <p:txBody>
          <a:bodyPr/>
          <a:lstStyle/>
          <a:p>
            <a:pPr marL="0" indent="0">
              <a:buNone/>
            </a:pPr>
            <a:r>
              <a:rPr lang="en-US" dirty="0"/>
              <a:t>Because the SEA is ultimately responsible for ensuring that LEAs comply with the </a:t>
            </a:r>
            <a:r>
              <a:rPr lang="en-US" dirty="0" smtClean="0"/>
              <a:t>comparability requirement</a:t>
            </a:r>
            <a:r>
              <a:rPr lang="en-US" dirty="0"/>
              <a:t>, the SEA may establish the method a district uses to </a:t>
            </a:r>
            <a:r>
              <a:rPr lang="en-US" dirty="0" smtClean="0"/>
              <a:t>determine comparability</a:t>
            </a:r>
          </a:p>
          <a:p>
            <a:pPr marL="0" indent="0">
              <a:buNone/>
            </a:pPr>
            <a:endParaRPr lang="en-US" dirty="0"/>
          </a:p>
          <a:p>
            <a:pPr marL="0" indent="0">
              <a:buNone/>
            </a:pPr>
            <a:r>
              <a:rPr lang="en-US" dirty="0" smtClean="0"/>
              <a:t>NM PED requires Student/Instructional staff ratios and Student/Instructional staff salary ratios</a:t>
            </a:r>
            <a:endParaRPr lang="en-US" dirty="0"/>
          </a:p>
        </p:txBody>
      </p:sp>
    </p:spTree>
    <p:extLst>
      <p:ext uri="{BB962C8B-B14F-4D97-AF65-F5344CB8AC3E}">
        <p14:creationId xmlns:p14="http://schemas.microsoft.com/office/powerpoint/2010/main" val="939193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comparable for this criteria? </a:t>
            </a:r>
            <a:endParaRPr lang="en-US" dirty="0"/>
          </a:p>
        </p:txBody>
      </p:sp>
      <p:sp>
        <p:nvSpPr>
          <p:cNvPr id="3" name="Content Placeholder 2"/>
          <p:cNvSpPr>
            <a:spLocks noGrp="1"/>
          </p:cNvSpPr>
          <p:nvPr>
            <p:ph sz="quarter" idx="1"/>
          </p:nvPr>
        </p:nvSpPr>
        <p:spPr>
          <a:xfrm>
            <a:off x="457200" y="1600200"/>
            <a:ext cx="7467600" cy="4572000"/>
          </a:xfrm>
        </p:spPr>
        <p:txBody>
          <a:bodyPr>
            <a:normAutofit fontScale="92500" lnSpcReduction="20000"/>
          </a:bodyPr>
          <a:lstStyle/>
          <a:p>
            <a:pPr marL="0" indent="0">
              <a:buNone/>
            </a:pPr>
            <a:r>
              <a:rPr lang="en-US" dirty="0"/>
              <a:t>An SEA has flexibility in establishing reasonable variances for LEAs to use in </a:t>
            </a:r>
            <a:r>
              <a:rPr lang="en-US" dirty="0" smtClean="0"/>
              <a:t>determining whether </a:t>
            </a:r>
            <a:r>
              <a:rPr lang="en-US" dirty="0"/>
              <a:t>their Title I and non-Title I schools are comparable. If an LEA is </a:t>
            </a:r>
            <a:r>
              <a:rPr lang="en-US" dirty="0" smtClean="0"/>
              <a:t>using student/instructional </a:t>
            </a:r>
            <a:r>
              <a:rPr lang="en-US" u="sng" dirty="0"/>
              <a:t>staff ratios </a:t>
            </a:r>
            <a:r>
              <a:rPr lang="en-US" dirty="0"/>
              <a:t>to compare the average number of students per instructional </a:t>
            </a:r>
            <a:r>
              <a:rPr lang="en-US" dirty="0" smtClean="0"/>
              <a:t>staff in </a:t>
            </a:r>
            <a:r>
              <a:rPr lang="en-US" dirty="0"/>
              <a:t>each Title I school with the average number of students per instructional staff in non-Title </a:t>
            </a:r>
            <a:r>
              <a:rPr lang="en-US" dirty="0" smtClean="0"/>
              <a:t>I schools</a:t>
            </a:r>
            <a:r>
              <a:rPr lang="en-US" dirty="0"/>
              <a:t>, an SEA may, for example, allow the LEA to consider a Title I school comparable if </a:t>
            </a:r>
            <a:r>
              <a:rPr lang="en-US" dirty="0" smtClean="0"/>
              <a:t>its average </a:t>
            </a:r>
            <a:r>
              <a:rPr lang="en-US" dirty="0"/>
              <a:t>does not exceed </a:t>
            </a:r>
            <a:r>
              <a:rPr lang="en-US" u="sng" dirty="0"/>
              <a:t>110 percent </a:t>
            </a:r>
            <a:r>
              <a:rPr lang="en-US" dirty="0"/>
              <a:t>of the average of non-Title I schools. </a:t>
            </a:r>
            <a:endParaRPr lang="en-US" dirty="0" smtClean="0"/>
          </a:p>
          <a:p>
            <a:pPr marL="0" indent="0">
              <a:buNone/>
            </a:pPr>
            <a:endParaRPr lang="en-US" dirty="0" smtClean="0"/>
          </a:p>
          <a:p>
            <a:pPr marL="0" indent="0">
              <a:buNone/>
            </a:pPr>
            <a:r>
              <a:rPr lang="en-US" sz="2200" dirty="0"/>
              <a:t>[</a:t>
            </a:r>
            <a:r>
              <a:rPr lang="en-US" sz="2200" dirty="0" smtClean="0"/>
              <a:t>Example: Non-Title </a:t>
            </a:r>
            <a:r>
              <a:rPr lang="en-US" sz="2200" dirty="0"/>
              <a:t>I average staff ratio is 14 students per FTE.  All Title I Schools </a:t>
            </a:r>
            <a:r>
              <a:rPr lang="en-US" sz="2200" dirty="0" smtClean="0"/>
              <a:t>can </a:t>
            </a:r>
            <a:r>
              <a:rPr lang="en-US" sz="2200" dirty="0"/>
              <a:t>have </a:t>
            </a:r>
            <a:r>
              <a:rPr lang="en-US" sz="2200" dirty="0" smtClean="0"/>
              <a:t>at the MOST, </a:t>
            </a:r>
            <a:r>
              <a:rPr lang="en-US" sz="2200" dirty="0"/>
              <a:t>15.4 students per FTE (14 x 110% = 15.4</a:t>
            </a:r>
            <a:r>
              <a:rPr lang="en-US" sz="2200" dirty="0" smtClean="0"/>
              <a:t>)]</a:t>
            </a:r>
            <a:endParaRPr lang="en-US" sz="2200" dirty="0"/>
          </a:p>
          <a:p>
            <a:pPr marL="0" indent="0">
              <a:buNone/>
            </a:pPr>
            <a:endParaRPr lang="en-US" dirty="0"/>
          </a:p>
        </p:txBody>
      </p:sp>
    </p:spTree>
    <p:extLst>
      <p:ext uri="{BB962C8B-B14F-4D97-AF65-F5344CB8AC3E}">
        <p14:creationId xmlns:p14="http://schemas.microsoft.com/office/powerpoint/2010/main" val="4171118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467600" cy="4873752"/>
          </a:xfrm>
        </p:spPr>
        <p:txBody>
          <a:bodyPr>
            <a:normAutofit/>
          </a:bodyPr>
          <a:lstStyle/>
          <a:p>
            <a:pPr marL="0" indent="0">
              <a:buNone/>
            </a:pPr>
            <a:r>
              <a:rPr lang="en-US" dirty="0"/>
              <a:t>Similarly, if an LEA is using student/instructional staff salary ratios to compare the average instructional staff </a:t>
            </a:r>
            <a:r>
              <a:rPr lang="en-US" u="sng" dirty="0"/>
              <a:t>salary</a:t>
            </a:r>
            <a:r>
              <a:rPr lang="en-US" dirty="0"/>
              <a:t> expenditure per student in each Title I school with the average instructional staff salary expenditure per student in non-Title I schools, an SEA may allow a variance such that a Title I school would be comparable, for example, if its average is at least </a:t>
            </a:r>
            <a:r>
              <a:rPr lang="en-US" u="sng" dirty="0"/>
              <a:t>90 percent </a:t>
            </a:r>
            <a:r>
              <a:rPr lang="en-US" dirty="0"/>
              <a:t>of the average of non-Title I schools</a:t>
            </a:r>
            <a:r>
              <a:rPr lang="en-US" dirty="0" smtClean="0"/>
              <a:t>.</a:t>
            </a:r>
          </a:p>
          <a:p>
            <a:endParaRPr lang="en-US" dirty="0"/>
          </a:p>
          <a:p>
            <a:pPr marL="0" indent="0">
              <a:buNone/>
            </a:pPr>
            <a:r>
              <a:rPr lang="en-US" sz="2000" dirty="0" smtClean="0"/>
              <a:t>[Example: Non-Title </a:t>
            </a:r>
            <a:r>
              <a:rPr lang="en-US" sz="2000" dirty="0"/>
              <a:t>I average salary per student is $6,000.  All Title I Schools have to spend at LEAST $5,400 per student ($6,000 x 90</a:t>
            </a:r>
            <a:r>
              <a:rPr lang="en-US" sz="2000" dirty="0" smtClean="0"/>
              <a:t>%)]</a:t>
            </a:r>
            <a:endParaRPr lang="en-US" sz="2000" dirty="0"/>
          </a:p>
          <a:p>
            <a:endParaRPr lang="en-US" dirty="0"/>
          </a:p>
          <a:p>
            <a:endParaRPr lang="en-US" dirty="0"/>
          </a:p>
        </p:txBody>
      </p:sp>
    </p:spTree>
    <p:extLst>
      <p:ext uri="{BB962C8B-B14F-4D97-AF65-F5344CB8AC3E}">
        <p14:creationId xmlns:p14="http://schemas.microsoft.com/office/powerpoint/2010/main" val="1819116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Some items to consider</a:t>
            </a:r>
            <a:endParaRPr lang="en-US" dirty="0"/>
          </a:p>
        </p:txBody>
      </p:sp>
      <p:sp>
        <p:nvSpPr>
          <p:cNvPr id="3" name="Content Placeholder 2"/>
          <p:cNvSpPr>
            <a:spLocks noGrp="1"/>
          </p:cNvSpPr>
          <p:nvPr>
            <p:ph sz="quarter" idx="1"/>
          </p:nvPr>
        </p:nvSpPr>
        <p:spPr/>
        <p:txBody>
          <a:bodyPr/>
          <a:lstStyle/>
          <a:p>
            <a:r>
              <a:rPr lang="en-US" dirty="0"/>
              <a:t>Staff salary differentials for years of employment are not included in </a:t>
            </a:r>
            <a:r>
              <a:rPr lang="en-US" dirty="0" smtClean="0"/>
              <a:t>comparability determinations</a:t>
            </a:r>
            <a:r>
              <a:rPr lang="en-US" dirty="0"/>
              <a:t>.</a:t>
            </a:r>
          </a:p>
          <a:p>
            <a:r>
              <a:rPr lang="en-US" dirty="0" smtClean="0"/>
              <a:t>An </a:t>
            </a:r>
            <a:r>
              <a:rPr lang="en-US" dirty="0"/>
              <a:t>LEA need not include unpredictable changes in student enrollment or </a:t>
            </a:r>
            <a:r>
              <a:rPr lang="en-US" dirty="0" smtClean="0"/>
              <a:t>personnel assignments </a:t>
            </a:r>
            <a:r>
              <a:rPr lang="en-US" dirty="0"/>
              <a:t>that occur after the beginning of a school year in determining comparability </a:t>
            </a:r>
            <a:r>
              <a:rPr lang="en-US" dirty="0" smtClean="0"/>
              <a:t>of services</a:t>
            </a:r>
            <a:r>
              <a:rPr lang="en-US" dirty="0"/>
              <a:t>. </a:t>
            </a:r>
            <a:r>
              <a:rPr lang="en-US" i="1" dirty="0"/>
              <a:t>[Section 1120A(c)(2)(B) and (C</a:t>
            </a:r>
            <a:r>
              <a:rPr lang="en-US" i="1" dirty="0" smtClean="0"/>
              <a:t>)] </a:t>
            </a:r>
            <a:endParaRPr lang="en-US" dirty="0"/>
          </a:p>
        </p:txBody>
      </p:sp>
      <p:pic>
        <p:nvPicPr>
          <p:cNvPr id="5124" name="Picture 4" descr="C:\Users\e130389.APS\AppData\Local\Microsoft\Windows\Temporary Internet Files\Content.IE5\1L4LRMQ0\MM900323763[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985058"/>
            <a:ext cx="1585913" cy="1714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804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467600" cy="1143000"/>
          </a:xfrm>
        </p:spPr>
        <p:txBody>
          <a:bodyPr/>
          <a:lstStyle/>
          <a:p>
            <a:pPr algn="ctr"/>
            <a:r>
              <a:rPr lang="en-US" dirty="0" smtClean="0"/>
              <a:t>LEA MAY exclude expenses for:</a:t>
            </a:r>
            <a:endParaRPr lang="en-US" dirty="0"/>
          </a:p>
        </p:txBody>
      </p:sp>
      <p:sp>
        <p:nvSpPr>
          <p:cNvPr id="3" name="Content Placeholder 2"/>
          <p:cNvSpPr>
            <a:spLocks noGrp="1"/>
          </p:cNvSpPr>
          <p:nvPr>
            <p:ph sz="quarter" idx="1"/>
          </p:nvPr>
        </p:nvSpPr>
        <p:spPr>
          <a:xfrm>
            <a:off x="457200" y="1600200"/>
            <a:ext cx="7467600" cy="4724400"/>
          </a:xfrm>
        </p:spPr>
        <p:txBody>
          <a:bodyPr>
            <a:normAutofit lnSpcReduction="10000"/>
          </a:bodyPr>
          <a:lstStyle/>
          <a:p>
            <a:r>
              <a:rPr lang="en-US" dirty="0"/>
              <a:t>Language instruction educational programs;</a:t>
            </a:r>
          </a:p>
          <a:p>
            <a:endParaRPr lang="en-US" dirty="0" smtClean="0"/>
          </a:p>
          <a:p>
            <a:r>
              <a:rPr lang="en-US" dirty="0" smtClean="0"/>
              <a:t>Excess </a:t>
            </a:r>
            <a:r>
              <a:rPr lang="en-US" dirty="0"/>
              <a:t>State and local costs of providing services to children with disabilities as </a:t>
            </a:r>
            <a:r>
              <a:rPr lang="en-US" dirty="0" smtClean="0"/>
              <a:t>determined by </a:t>
            </a:r>
            <a:r>
              <a:rPr lang="en-US" dirty="0"/>
              <a:t>the LEA; </a:t>
            </a:r>
            <a:r>
              <a:rPr lang="en-US" dirty="0" smtClean="0"/>
              <a:t>and </a:t>
            </a:r>
          </a:p>
          <a:p>
            <a:pPr marL="0" indent="0">
              <a:buNone/>
            </a:pPr>
            <a:endParaRPr lang="en-US" dirty="0"/>
          </a:p>
          <a:p>
            <a:r>
              <a:rPr lang="en-US" dirty="0" smtClean="0"/>
              <a:t>State </a:t>
            </a:r>
            <a:r>
              <a:rPr lang="en-US" dirty="0"/>
              <a:t>or local supplemental programs in any school attendance area or school that meet </a:t>
            </a:r>
            <a:r>
              <a:rPr lang="en-US" dirty="0" smtClean="0"/>
              <a:t>the intent </a:t>
            </a:r>
            <a:r>
              <a:rPr lang="en-US" dirty="0"/>
              <a:t>and purposes of Title I, Part A</a:t>
            </a:r>
            <a:r>
              <a:rPr lang="en-US" dirty="0" smtClean="0"/>
              <a:t>. See </a:t>
            </a:r>
            <a:r>
              <a:rPr lang="en-US" i="1" dirty="0"/>
              <a:t>[Section 1120A(c)(5) and (d); 34 CFR 200.79]</a:t>
            </a:r>
            <a:r>
              <a:rPr lang="en-US" dirty="0" smtClean="0"/>
              <a:t> </a:t>
            </a:r>
            <a:r>
              <a:rPr lang="en-US" dirty="0"/>
              <a:t>for determining </a:t>
            </a:r>
            <a:r>
              <a:rPr lang="en-US" dirty="0" smtClean="0"/>
              <a:t>whether such </a:t>
            </a:r>
            <a:r>
              <a:rPr lang="en-US" dirty="0"/>
              <a:t>a program meets the intent and purposes of Title I. </a:t>
            </a:r>
          </a:p>
        </p:txBody>
      </p:sp>
    </p:spTree>
    <p:extLst>
      <p:ext uri="{BB962C8B-B14F-4D97-AF65-F5344CB8AC3E}">
        <p14:creationId xmlns:p14="http://schemas.microsoft.com/office/powerpoint/2010/main" val="26586892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PED</a:t>
            </a:r>
            <a:br>
              <a:rPr lang="en-US" dirty="0" smtClean="0"/>
            </a:br>
            <a:r>
              <a:rPr lang="en-US" dirty="0" smtClean="0"/>
              <a:t>Comparability report</a:t>
            </a:r>
            <a:endParaRPr lang="en-US" dirty="0"/>
          </a:p>
        </p:txBody>
      </p:sp>
      <p:sp>
        <p:nvSpPr>
          <p:cNvPr id="3" name="Content Placeholder 2"/>
          <p:cNvSpPr>
            <a:spLocks noGrp="1"/>
          </p:cNvSpPr>
          <p:nvPr>
            <p:ph sz="quarter" idx="1"/>
          </p:nvPr>
        </p:nvSpPr>
        <p:spPr>
          <a:xfrm>
            <a:off x="457200" y="1600200"/>
            <a:ext cx="7620000" cy="4873752"/>
          </a:xfrm>
        </p:spPr>
        <p:txBody>
          <a:bodyPr/>
          <a:lstStyle/>
          <a:p>
            <a:endParaRPr lang="en-US" dirty="0" smtClean="0"/>
          </a:p>
          <a:p>
            <a:r>
              <a:rPr lang="en-US" dirty="0" smtClean="0"/>
              <a:t>PED Handout 1-Overview</a:t>
            </a:r>
          </a:p>
          <a:p>
            <a:endParaRPr lang="en-US" dirty="0"/>
          </a:p>
          <a:p>
            <a:r>
              <a:rPr lang="en-US" dirty="0" smtClean="0"/>
              <a:t>PED has created an excel spreadsheet for districts to use and submit on the Web-EPSS internet site</a:t>
            </a:r>
          </a:p>
          <a:p>
            <a:endParaRPr lang="en-US" dirty="0"/>
          </a:p>
          <a:p>
            <a:r>
              <a:rPr lang="en-US" dirty="0" smtClean="0"/>
              <a:t>The spreadsheet has detailed instructions on how to fill it out.</a:t>
            </a:r>
          </a:p>
          <a:p>
            <a:endParaRPr lang="en-US" dirty="0"/>
          </a:p>
        </p:txBody>
      </p:sp>
    </p:spTree>
    <p:extLst>
      <p:ext uri="{BB962C8B-B14F-4D97-AF65-F5344CB8AC3E}">
        <p14:creationId xmlns:p14="http://schemas.microsoft.com/office/powerpoint/2010/main" val="212876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Topics for discussion</a:t>
            </a:r>
            <a:endParaRPr lang="en-US" dirty="0"/>
          </a:p>
        </p:txBody>
      </p:sp>
      <p:sp>
        <p:nvSpPr>
          <p:cNvPr id="4" name="Content Placeholder 2"/>
          <p:cNvSpPr>
            <a:spLocks noGrp="1"/>
          </p:cNvSpPr>
          <p:nvPr>
            <p:ph sz="quarter" idx="1"/>
          </p:nvPr>
        </p:nvSpPr>
        <p:spPr/>
        <p:txBody>
          <a:bodyPr>
            <a:normAutofit fontScale="92500" lnSpcReduction="10000"/>
          </a:bodyPr>
          <a:lstStyle/>
          <a:p>
            <a:r>
              <a:rPr lang="en-US" dirty="0" smtClean="0"/>
              <a:t>IDEA-B Maintenance of Effort</a:t>
            </a:r>
          </a:p>
          <a:p>
            <a:r>
              <a:rPr lang="en-US" dirty="0" smtClean="0"/>
              <a:t>ESEA (NCLB) Federal Maintenance of Effort</a:t>
            </a:r>
          </a:p>
          <a:p>
            <a:pPr lvl="1"/>
            <a:r>
              <a:rPr lang="en-US" dirty="0" smtClean="0"/>
              <a:t>Title I, Part B, Subpart 3, Even Start</a:t>
            </a:r>
          </a:p>
          <a:p>
            <a:pPr lvl="1"/>
            <a:r>
              <a:rPr lang="en-US" dirty="0" smtClean="0"/>
              <a:t>Title I, Part D, Prevention and Intervention Programs for Children and Youth who are Neglected, Delinquent, or At-Risk</a:t>
            </a:r>
          </a:p>
          <a:p>
            <a:pPr lvl="1"/>
            <a:r>
              <a:rPr lang="en-US" dirty="0" smtClean="0"/>
              <a:t>Title I, Part F, Comprehensive School Reform</a:t>
            </a:r>
          </a:p>
          <a:p>
            <a:pPr lvl="1"/>
            <a:r>
              <a:rPr lang="en-US" dirty="0" smtClean="0"/>
              <a:t>Title II, Part A, Improving Teacher Quality </a:t>
            </a:r>
          </a:p>
          <a:p>
            <a:pPr lvl="1"/>
            <a:r>
              <a:rPr lang="en-US" dirty="0" smtClean="0"/>
              <a:t>Title II, Part D, Educational Technology</a:t>
            </a:r>
          </a:p>
          <a:p>
            <a:pPr lvl="1"/>
            <a:r>
              <a:rPr lang="en-US" dirty="0" smtClean="0"/>
              <a:t>Title III, part A, English Acquisition</a:t>
            </a:r>
          </a:p>
          <a:p>
            <a:pPr lvl="1"/>
            <a:r>
              <a:rPr lang="en-US" dirty="0" smtClean="0"/>
              <a:t>Title IV, Part A, Safe and Drug-Free Schools and Communities</a:t>
            </a:r>
          </a:p>
          <a:p>
            <a:pPr lvl="1"/>
            <a:r>
              <a:rPr lang="en-US" dirty="0" smtClean="0"/>
              <a:t>Title IV, Part B, 21</a:t>
            </a:r>
            <a:r>
              <a:rPr lang="en-US" baseline="30000" dirty="0" smtClean="0"/>
              <a:t>st</a:t>
            </a:r>
            <a:r>
              <a:rPr lang="en-US" dirty="0" smtClean="0"/>
              <a:t> Century Learning Centers</a:t>
            </a:r>
          </a:p>
          <a:p>
            <a:pPr lvl="1"/>
            <a:r>
              <a:rPr lang="en-US" dirty="0" smtClean="0"/>
              <a:t>Title VI, Part B Subpart 2, Rural Education</a:t>
            </a:r>
          </a:p>
          <a:p>
            <a:r>
              <a:rPr lang="en-US" dirty="0" smtClean="0"/>
              <a:t>Title I Comparability Report</a:t>
            </a:r>
            <a:endParaRPr lang="en-US" dirty="0"/>
          </a:p>
        </p:txBody>
      </p:sp>
    </p:spTree>
    <p:extLst>
      <p:ext uri="{BB962C8B-B14F-4D97-AF65-F5344CB8AC3E}">
        <p14:creationId xmlns:p14="http://schemas.microsoft.com/office/powerpoint/2010/main" val="26270209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Helpful links</a:t>
            </a:r>
            <a:endParaRPr lang="en-US" dirty="0"/>
          </a:p>
        </p:txBody>
      </p:sp>
      <p:sp>
        <p:nvSpPr>
          <p:cNvPr id="5" name="Content Placeholder 2"/>
          <p:cNvSpPr>
            <a:spLocks noGrp="1"/>
          </p:cNvSpPr>
          <p:nvPr>
            <p:ph sz="quarter" idx="1"/>
          </p:nvPr>
        </p:nvSpPr>
        <p:spPr/>
        <p:txBody>
          <a:bodyPr>
            <a:normAutofit lnSpcReduction="10000"/>
          </a:bodyPr>
          <a:lstStyle/>
          <a:p>
            <a:r>
              <a:rPr lang="en-US" dirty="0" smtClean="0"/>
              <a:t>Code of Federal Regulations:</a:t>
            </a:r>
          </a:p>
          <a:p>
            <a:pPr lvl="1"/>
            <a:r>
              <a:rPr lang="en-US" sz="2000" dirty="0">
                <a:hlinkClick r:id="rId2"/>
              </a:rPr>
              <a:t>http://</a:t>
            </a:r>
            <a:r>
              <a:rPr lang="en-US" sz="2000" dirty="0" smtClean="0">
                <a:hlinkClick r:id="rId2"/>
              </a:rPr>
              <a:t>cfr.vlex.com/source/code-federal-regulations-34-education-1083</a:t>
            </a:r>
            <a:endParaRPr lang="en-US" sz="2000" dirty="0"/>
          </a:p>
          <a:p>
            <a:r>
              <a:rPr lang="en-US" dirty="0" smtClean="0"/>
              <a:t>Policy Sec 9521. </a:t>
            </a:r>
            <a:r>
              <a:rPr lang="en-US" dirty="0" err="1" smtClean="0"/>
              <a:t>Dept</a:t>
            </a:r>
            <a:r>
              <a:rPr lang="en-US" dirty="0" smtClean="0"/>
              <a:t> of Ed “Maintenance of Effort” (ESEA-NCLB)</a:t>
            </a:r>
          </a:p>
          <a:p>
            <a:pPr lvl="1"/>
            <a:r>
              <a:rPr lang="en-US" sz="2000" dirty="0">
                <a:hlinkClick r:id="rId3"/>
              </a:rPr>
              <a:t>http://</a:t>
            </a:r>
            <a:r>
              <a:rPr lang="en-US" sz="2000" dirty="0" smtClean="0">
                <a:hlinkClick r:id="rId3"/>
              </a:rPr>
              <a:t>www2.ed.gov/policy/elsec/leg/esea02/pg112.html</a:t>
            </a:r>
            <a:endParaRPr lang="en-US" sz="2000" dirty="0"/>
          </a:p>
          <a:p>
            <a:r>
              <a:rPr lang="en-US" dirty="0" smtClean="0"/>
              <a:t>State MOE submission for Ed Job funds (PDF):</a:t>
            </a:r>
          </a:p>
          <a:p>
            <a:pPr lvl="1"/>
            <a:r>
              <a:rPr lang="en-US" sz="2000" dirty="0">
                <a:hlinkClick r:id="rId4"/>
              </a:rPr>
              <a:t>http://</a:t>
            </a:r>
            <a:r>
              <a:rPr lang="en-US" sz="2000" dirty="0" smtClean="0">
                <a:hlinkClick r:id="rId4"/>
              </a:rPr>
              <a:t>www2.ed.gov/programs/educationjobsfund/submissions.html</a:t>
            </a:r>
            <a:endParaRPr lang="en-US" sz="2000" dirty="0"/>
          </a:p>
          <a:p>
            <a:r>
              <a:rPr lang="en-US" dirty="0"/>
              <a:t>Policy Sec 5141 Maintenance of Effort</a:t>
            </a:r>
            <a:r>
              <a:rPr lang="en-US" dirty="0" smtClean="0"/>
              <a:t>:</a:t>
            </a:r>
          </a:p>
          <a:p>
            <a:pPr lvl="1"/>
            <a:r>
              <a:rPr lang="en-US" sz="2000" dirty="0">
                <a:hlinkClick r:id="rId5"/>
              </a:rPr>
              <a:t>http://</a:t>
            </a:r>
            <a:r>
              <a:rPr lang="en-US" sz="2000" dirty="0" smtClean="0">
                <a:hlinkClick r:id="rId5"/>
              </a:rPr>
              <a:t>www2.ed.gov/policy/elsec/leg/esea02/pg61.html</a:t>
            </a:r>
            <a:endParaRPr lang="en-US" sz="2000" dirty="0" smtClean="0"/>
          </a:p>
          <a:p>
            <a:r>
              <a:rPr lang="en-US" sz="2400" dirty="0" smtClean="0"/>
              <a:t>Title I Fiscal Issues:</a:t>
            </a:r>
          </a:p>
          <a:p>
            <a:pPr lvl="1"/>
            <a:r>
              <a:rPr lang="en-US" sz="2000" dirty="0">
                <a:hlinkClick r:id="rId6"/>
              </a:rPr>
              <a:t>http://www2.ed.gov/programs/titleiparta/fiscalguid.pdf</a:t>
            </a:r>
            <a:endParaRPr lang="en-US" sz="2000" dirty="0"/>
          </a:p>
          <a:p>
            <a:pPr lvl="1"/>
            <a:endParaRPr lang="en-US" dirty="0" smtClean="0"/>
          </a:p>
          <a:p>
            <a:endParaRPr lang="en-US" dirty="0"/>
          </a:p>
          <a:p>
            <a:pPr marL="0" indent="0">
              <a:buNone/>
            </a:pPr>
            <a:endParaRPr lang="en-US" sz="2400" dirty="0"/>
          </a:p>
          <a:p>
            <a:endParaRPr lang="en-US" sz="2400" dirty="0"/>
          </a:p>
          <a:p>
            <a:pPr marL="365760" lvl="1" indent="0">
              <a:buNone/>
            </a:pPr>
            <a:endParaRPr lang="en-US" dirty="0"/>
          </a:p>
        </p:txBody>
      </p:sp>
    </p:spTree>
    <p:extLst>
      <p:ext uri="{BB962C8B-B14F-4D97-AF65-F5344CB8AC3E}">
        <p14:creationId xmlns:p14="http://schemas.microsoft.com/office/powerpoint/2010/main" val="1380331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838200"/>
          </a:xfrm>
        </p:spPr>
        <p:txBody>
          <a:bodyPr>
            <a:normAutofit/>
          </a:bodyPr>
          <a:lstStyle/>
          <a:p>
            <a:pPr algn="ctr"/>
            <a:r>
              <a:rPr lang="en-US" sz="4800" dirty="0" smtClean="0"/>
              <a:t>Questions?</a:t>
            </a:r>
            <a:endParaRPr lang="en-US" sz="4800" dirty="0"/>
          </a:p>
        </p:txBody>
      </p:sp>
      <p:sp>
        <p:nvSpPr>
          <p:cNvPr id="3" name="Content Placeholder 2"/>
          <p:cNvSpPr>
            <a:spLocks noGrp="1"/>
          </p:cNvSpPr>
          <p:nvPr>
            <p:ph sz="quarter" idx="1"/>
          </p:nvPr>
        </p:nvSpPr>
        <p:spPr>
          <a:xfrm>
            <a:off x="609600" y="5029200"/>
            <a:ext cx="7467600" cy="1066800"/>
          </a:xfrm>
        </p:spPr>
        <p:txBody>
          <a:bodyPr/>
          <a:lstStyle/>
          <a:p>
            <a:pPr marL="0" indent="0" algn="ctr">
              <a:buNone/>
            </a:pPr>
            <a:r>
              <a:rPr lang="en-US" sz="5400" dirty="0" smtClean="0"/>
              <a:t>Thank you!!!</a:t>
            </a:r>
          </a:p>
          <a:p>
            <a:pPr marL="0" indent="0">
              <a:buNone/>
            </a:pPr>
            <a:endParaRPr lang="en-US" dirty="0"/>
          </a:p>
        </p:txBody>
      </p:sp>
      <p:pic>
        <p:nvPicPr>
          <p:cNvPr id="1027" name="Picture 3" descr="C:\Users\e130389.APS\AppData\Local\Microsoft\Windows\Temporary Internet Files\Content.IE5\H9ALQKDS\MP90043953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886" y="1752600"/>
            <a:ext cx="6400800" cy="3017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401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7030A0"/>
                </a:solidFill>
              </a:rPr>
              <a:t>IDEA-B Maintenance of Effort  (MOE)</a:t>
            </a:r>
            <a:endParaRPr lang="en-US" dirty="0">
              <a:solidFill>
                <a:srgbClr val="7030A0"/>
              </a:solidFill>
            </a:endParaRPr>
          </a:p>
        </p:txBody>
      </p:sp>
      <p:sp>
        <p:nvSpPr>
          <p:cNvPr id="3" name="Content Placeholder 2"/>
          <p:cNvSpPr>
            <a:spLocks noGrp="1"/>
          </p:cNvSpPr>
          <p:nvPr>
            <p:ph sz="quarter" idx="1"/>
          </p:nvPr>
        </p:nvSpPr>
        <p:spPr>
          <a:xfrm>
            <a:off x="457200" y="2133600"/>
            <a:ext cx="7467600" cy="3733800"/>
          </a:xfrm>
        </p:spPr>
        <p:txBody>
          <a:bodyPr>
            <a:normAutofit/>
          </a:bodyPr>
          <a:lstStyle/>
          <a:p>
            <a:r>
              <a:rPr lang="en-US" dirty="0" smtClean="0"/>
              <a:t>(Requirement: </a:t>
            </a:r>
            <a:r>
              <a:rPr lang="en-US" dirty="0"/>
              <a:t>34 CFR § 300.203(a</a:t>
            </a:r>
            <a:r>
              <a:rPr lang="en-US" dirty="0" smtClean="0"/>
              <a:t>))</a:t>
            </a:r>
          </a:p>
          <a:p>
            <a:pPr lvl="1"/>
            <a:r>
              <a:rPr lang="en-US" dirty="0" smtClean="0"/>
              <a:t>State &amp; Local expenditures for Students with disabilities must remain equal to or greater than the expenditures for same in the previous year in total or per capita</a:t>
            </a:r>
          </a:p>
          <a:p>
            <a:pPr lvl="1"/>
            <a:r>
              <a:rPr lang="en-US" dirty="0" smtClean="0"/>
              <a:t>Budgeting: must budget (at minimum) the expended amount from PY</a:t>
            </a:r>
          </a:p>
          <a:p>
            <a:pPr lvl="1"/>
            <a:endParaRPr lang="en-US" dirty="0" smtClean="0"/>
          </a:p>
          <a:p>
            <a:pPr lvl="3"/>
            <a:endParaRPr lang="en-US" dirty="0" smtClean="0"/>
          </a:p>
          <a:p>
            <a:pPr lvl="2"/>
            <a:endParaRPr lang="en-US" dirty="0"/>
          </a:p>
        </p:txBody>
      </p:sp>
    </p:spTree>
    <p:extLst>
      <p:ext uri="{BB962C8B-B14F-4D97-AF65-F5344CB8AC3E}">
        <p14:creationId xmlns:p14="http://schemas.microsoft.com/office/powerpoint/2010/main" val="3650434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IDEA-B Maintenance of Effort  (MOE)</a:t>
            </a:r>
          </a:p>
        </p:txBody>
      </p:sp>
      <p:sp>
        <p:nvSpPr>
          <p:cNvPr id="3" name="Content Placeholder 2"/>
          <p:cNvSpPr>
            <a:spLocks noGrp="1"/>
          </p:cNvSpPr>
          <p:nvPr>
            <p:ph sz="quarter" idx="1"/>
          </p:nvPr>
        </p:nvSpPr>
        <p:spPr/>
        <p:txBody>
          <a:bodyPr>
            <a:normAutofit fontScale="92500"/>
          </a:bodyPr>
          <a:lstStyle/>
          <a:p>
            <a:pPr lvl="1"/>
            <a:r>
              <a:rPr lang="en-US" dirty="0"/>
              <a:t>Allowable reductions in PY amount</a:t>
            </a:r>
          </a:p>
          <a:p>
            <a:pPr lvl="2"/>
            <a:r>
              <a:rPr lang="en-US" u="sng" dirty="0">
                <a:hlinkClick r:id="rId3"/>
              </a:rPr>
              <a:t>(a) </a:t>
            </a:r>
            <a:r>
              <a:rPr lang="en-US" dirty="0"/>
              <a:t>The voluntary departure, by retirement or otherwise, or departure for just cause, of special education or related services personnel.</a:t>
            </a:r>
            <a:endParaRPr lang="en-US" sz="1400" dirty="0"/>
          </a:p>
          <a:p>
            <a:pPr lvl="2"/>
            <a:r>
              <a:rPr lang="en-US" u="sng" dirty="0">
                <a:hlinkClick r:id="rId4"/>
              </a:rPr>
              <a:t>(b) </a:t>
            </a:r>
            <a:r>
              <a:rPr lang="en-US" dirty="0"/>
              <a:t>A decrease in the enrollment of children with disabilities.</a:t>
            </a:r>
            <a:endParaRPr lang="en-US" sz="1400" dirty="0"/>
          </a:p>
          <a:p>
            <a:pPr lvl="2"/>
            <a:r>
              <a:rPr lang="en-US" u="sng" dirty="0">
                <a:hlinkClick r:id="rId5"/>
              </a:rPr>
              <a:t>(c) </a:t>
            </a:r>
            <a:r>
              <a:rPr lang="en-US" dirty="0"/>
              <a:t>The termination of the obligation of the agency, consistent with this part, to provide a program of special education to a particular child with a disability that is an exceptionally costly program, as determined by the SEA, because the child--</a:t>
            </a:r>
            <a:endParaRPr lang="en-US" sz="1400" dirty="0"/>
          </a:p>
          <a:p>
            <a:pPr lvl="3"/>
            <a:r>
              <a:rPr lang="en-US" u="sng" dirty="0">
                <a:hlinkClick r:id="rId6"/>
              </a:rPr>
              <a:t>(1) </a:t>
            </a:r>
            <a:r>
              <a:rPr lang="en-US" dirty="0"/>
              <a:t>Has left the jurisdiction of the agency;</a:t>
            </a:r>
            <a:endParaRPr lang="en-US" sz="1400" dirty="0"/>
          </a:p>
          <a:p>
            <a:pPr lvl="3"/>
            <a:r>
              <a:rPr lang="en-US" u="sng" dirty="0">
                <a:hlinkClick r:id="rId7"/>
              </a:rPr>
              <a:t>(2) </a:t>
            </a:r>
            <a:r>
              <a:rPr lang="en-US" dirty="0"/>
              <a:t>Has reached the age at which the obligation of the agency to provide FAPE to the child has terminated; or</a:t>
            </a:r>
            <a:endParaRPr lang="en-US" sz="1400" dirty="0"/>
          </a:p>
          <a:p>
            <a:pPr lvl="3"/>
            <a:r>
              <a:rPr lang="en-US" u="sng" dirty="0">
                <a:hlinkClick r:id="rId8"/>
              </a:rPr>
              <a:t>(3) </a:t>
            </a:r>
            <a:r>
              <a:rPr lang="en-US" dirty="0"/>
              <a:t>No longer needs the program of special education.</a:t>
            </a:r>
            <a:endParaRPr lang="en-US" sz="1400" dirty="0"/>
          </a:p>
          <a:p>
            <a:pPr lvl="2"/>
            <a:r>
              <a:rPr lang="en-US" u="sng" dirty="0">
                <a:hlinkClick r:id="rId9"/>
              </a:rPr>
              <a:t>(d) </a:t>
            </a:r>
            <a:r>
              <a:rPr lang="en-US" dirty="0"/>
              <a:t>The termination of costly expenditures for long-term purchases, such as the acquisition of equipment or the construction of school facilities.</a:t>
            </a:r>
            <a:endParaRPr lang="en-US" sz="1400" dirty="0"/>
          </a:p>
          <a:p>
            <a:endParaRPr lang="en-US" dirty="0"/>
          </a:p>
        </p:txBody>
      </p:sp>
    </p:spTree>
    <p:extLst>
      <p:ext uri="{BB962C8B-B14F-4D97-AF65-F5344CB8AC3E}">
        <p14:creationId xmlns:p14="http://schemas.microsoft.com/office/powerpoint/2010/main" val="1727115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Funds not considered</a:t>
            </a:r>
            <a:br>
              <a:rPr lang="en-US" dirty="0" smtClean="0"/>
            </a:br>
            <a:r>
              <a:rPr lang="en-US" dirty="0" smtClean="0"/>
              <a:t> “state or local”</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Reimbursements from Federal funds (e.g., Medicaid) for services provided under IDEA-B shall not be considered “State or local” funds for the purposes of determining the LEA’s maintenance of effort. </a:t>
            </a:r>
          </a:p>
          <a:p>
            <a:pPr lvl="1"/>
            <a:r>
              <a:rPr lang="en-US" dirty="0" smtClean="0"/>
              <a:t>[20 U.S.C. 1412(a)(12); 34 CFR § 300.154(g)(2)]</a:t>
            </a:r>
          </a:p>
          <a:p>
            <a:r>
              <a:rPr lang="en-US" dirty="0" smtClean="0"/>
              <a:t>Expenditures made from funds provided by the Federal Government for which the SEA is required to account to the Federal Government or for which the LEA is required to account to the Federal Government directly or through the SEA shall not be considered in .</a:t>
            </a:r>
          </a:p>
          <a:p>
            <a:pPr lvl="1"/>
            <a:r>
              <a:rPr lang="en-US" dirty="0" smtClean="0"/>
              <a:t> </a:t>
            </a:r>
            <a:r>
              <a:rPr lang="en-US" dirty="0"/>
              <a:t>[20 U.S.C. </a:t>
            </a:r>
            <a:r>
              <a:rPr lang="en-US" dirty="0" smtClean="0"/>
              <a:t>1413(a)(2)(A); </a:t>
            </a:r>
            <a:r>
              <a:rPr lang="en-US" dirty="0"/>
              <a:t>34 CFR § </a:t>
            </a:r>
            <a:r>
              <a:rPr lang="en-US" dirty="0" smtClean="0"/>
              <a:t>300.203(b)(3)]</a:t>
            </a:r>
            <a:endParaRPr lang="en-US" dirty="0"/>
          </a:p>
          <a:p>
            <a:endParaRPr lang="en-US" dirty="0"/>
          </a:p>
        </p:txBody>
      </p:sp>
    </p:spTree>
    <p:extLst>
      <p:ext uri="{BB962C8B-B14F-4D97-AF65-F5344CB8AC3E}">
        <p14:creationId xmlns:p14="http://schemas.microsoft.com/office/powerpoint/2010/main" val="4046706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Expense object to include</a:t>
            </a:r>
            <a:endParaRPr lang="en-US" dirty="0"/>
          </a:p>
        </p:txBody>
      </p:sp>
      <p:sp>
        <p:nvSpPr>
          <p:cNvPr id="3" name="Content Placeholder 2"/>
          <p:cNvSpPr>
            <a:spLocks noGrp="1"/>
          </p:cNvSpPr>
          <p:nvPr>
            <p:ph sz="quarter" idx="1"/>
          </p:nvPr>
        </p:nvSpPr>
        <p:spPr/>
        <p:txBody>
          <a:bodyPr/>
          <a:lstStyle/>
          <a:p>
            <a:r>
              <a:rPr lang="en-US" dirty="0" smtClean="0"/>
              <a:t>53211 Diagnosticians – Contracted</a:t>
            </a:r>
          </a:p>
          <a:p>
            <a:r>
              <a:rPr lang="en-US" dirty="0" smtClean="0"/>
              <a:t>53212 Speech Therapists – Contracted</a:t>
            </a:r>
          </a:p>
          <a:p>
            <a:r>
              <a:rPr lang="en-US" dirty="0" smtClean="0"/>
              <a:t>53213 Occupational Therapists – Contracted</a:t>
            </a:r>
          </a:p>
          <a:p>
            <a:r>
              <a:rPr lang="en-US" dirty="0" smtClean="0"/>
              <a:t>53124 Physical/Recreational Therapists – Contracted</a:t>
            </a:r>
          </a:p>
          <a:p>
            <a:r>
              <a:rPr lang="en-US" dirty="0" smtClean="0"/>
              <a:t>53215 Psychologists/Counselors – Contracted</a:t>
            </a:r>
          </a:p>
          <a:p>
            <a:r>
              <a:rPr lang="en-US" dirty="0" smtClean="0"/>
              <a:t>53216 Audiologists – Contracted</a:t>
            </a:r>
          </a:p>
          <a:p>
            <a:r>
              <a:rPr lang="en-US" dirty="0" smtClean="0"/>
              <a:t>53217 Interpreters – Contracted</a:t>
            </a:r>
          </a:p>
          <a:p>
            <a:r>
              <a:rPr lang="en-US" dirty="0" smtClean="0"/>
              <a:t>53218 Specialists – Contracted</a:t>
            </a:r>
          </a:p>
          <a:p>
            <a:r>
              <a:rPr lang="en-US" dirty="0" smtClean="0"/>
              <a:t>53219 Special Ed Assistants (Non-Instructional) – Contracted</a:t>
            </a:r>
          </a:p>
          <a:p>
            <a:endParaRPr lang="en-US" dirty="0"/>
          </a:p>
        </p:txBody>
      </p:sp>
    </p:spTree>
    <p:extLst>
      <p:ext uri="{BB962C8B-B14F-4D97-AF65-F5344CB8AC3E}">
        <p14:creationId xmlns:p14="http://schemas.microsoft.com/office/powerpoint/2010/main" val="3262910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Expense object to include</a:t>
            </a:r>
          </a:p>
        </p:txBody>
      </p:sp>
      <p:sp>
        <p:nvSpPr>
          <p:cNvPr id="3" name="Content Placeholder 2"/>
          <p:cNvSpPr>
            <a:spLocks noGrp="1"/>
          </p:cNvSpPr>
          <p:nvPr>
            <p:ph sz="quarter" idx="1"/>
          </p:nvPr>
        </p:nvSpPr>
        <p:spPr/>
        <p:txBody>
          <a:bodyPr/>
          <a:lstStyle/>
          <a:p>
            <a:r>
              <a:rPr lang="en-US" dirty="0" smtClean="0"/>
              <a:t>Job codes under the Object 51100, 51200, 51300 </a:t>
            </a:r>
          </a:p>
          <a:p>
            <a:pPr lvl="1"/>
            <a:r>
              <a:rPr lang="en-US" dirty="0" smtClean="0"/>
              <a:t>1311 Diagnosticians</a:t>
            </a:r>
          </a:p>
          <a:p>
            <a:pPr lvl="1"/>
            <a:r>
              <a:rPr lang="en-US" dirty="0" smtClean="0"/>
              <a:t>1312 Speech Therapists</a:t>
            </a:r>
          </a:p>
          <a:p>
            <a:pPr lvl="1"/>
            <a:r>
              <a:rPr lang="en-US" dirty="0" smtClean="0"/>
              <a:t>1313 Occupational Therapists</a:t>
            </a:r>
          </a:p>
          <a:p>
            <a:pPr lvl="1"/>
            <a:r>
              <a:rPr lang="en-US" dirty="0" smtClean="0"/>
              <a:t>1314 Physical/Recreational Therapists</a:t>
            </a:r>
          </a:p>
          <a:p>
            <a:pPr lvl="1"/>
            <a:r>
              <a:rPr lang="en-US" dirty="0" smtClean="0"/>
              <a:t>1315 Psychologists/Counselors</a:t>
            </a:r>
          </a:p>
          <a:p>
            <a:pPr lvl="1"/>
            <a:r>
              <a:rPr lang="en-US" dirty="0" smtClean="0"/>
              <a:t>1316 Audiologists</a:t>
            </a:r>
          </a:p>
          <a:p>
            <a:pPr lvl="1"/>
            <a:r>
              <a:rPr lang="en-US" dirty="0" smtClean="0"/>
              <a:t>1317 Interpreters</a:t>
            </a:r>
          </a:p>
          <a:p>
            <a:pPr lvl="1"/>
            <a:r>
              <a:rPr lang="en-US" dirty="0" smtClean="0"/>
              <a:t>1318 Specialists</a:t>
            </a:r>
          </a:p>
          <a:p>
            <a:pPr lvl="1"/>
            <a:r>
              <a:rPr lang="en-US" dirty="0" smtClean="0"/>
              <a:t>1319 Special Ed Assistants (Non-Instructional)</a:t>
            </a:r>
          </a:p>
          <a:p>
            <a:pPr lvl="1"/>
            <a:r>
              <a:rPr lang="en-US" dirty="0" smtClean="0"/>
              <a:t>1412 Teachers – Special Education</a:t>
            </a:r>
          </a:p>
          <a:p>
            <a:pPr lvl="1"/>
            <a:r>
              <a:rPr lang="en-US" dirty="0" smtClean="0"/>
              <a:t>1712 Instructional Assistants – Special Education</a:t>
            </a:r>
          </a:p>
        </p:txBody>
      </p:sp>
      <p:pic>
        <p:nvPicPr>
          <p:cNvPr id="3074" name="Picture 2" descr="C:\Users\e130389.APS\AppData\Local\Microsoft\Windows\Temporary Internet Files\Content.IE5\GFSIU9MG\MM900336674[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4069792"/>
            <a:ext cx="1447800" cy="99326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e130389.APS\AppData\Local\Microsoft\Windows\Temporary Internet Files\Content.IE5\RBGN0D2Q\MP90044235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2133600"/>
            <a:ext cx="1660954"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3301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Example:</a:t>
            </a:r>
            <a:br>
              <a:rPr lang="en-US" dirty="0" smtClean="0"/>
            </a:br>
            <a:r>
              <a:rPr lang="en-US" dirty="0" smtClean="0"/>
              <a:t>              Maintained…Not Maintained</a:t>
            </a:r>
            <a:endParaRPr lang="en-US" dirty="0"/>
          </a:p>
        </p:txBody>
      </p:sp>
      <p:sp>
        <p:nvSpPr>
          <p:cNvPr id="3" name="Content Placeholder 2"/>
          <p:cNvSpPr>
            <a:spLocks noGrp="1"/>
          </p:cNvSpPr>
          <p:nvPr>
            <p:ph sz="quarter" idx="1"/>
          </p:nvPr>
        </p:nvSpPr>
        <p:spPr/>
        <p:txBody>
          <a:bodyPr/>
          <a:lstStyle/>
          <a:p>
            <a:pPr lvl="8"/>
            <a:r>
              <a:rPr lang="en-US" dirty="0" smtClean="0"/>
              <a:t>          School A		School B</a:t>
            </a:r>
            <a:endParaRPr lang="en-US" dirty="0"/>
          </a:p>
          <a:p>
            <a:r>
              <a:rPr lang="en-US" dirty="0" smtClean="0"/>
              <a:t>FY09 Total </a:t>
            </a:r>
            <a:r>
              <a:rPr lang="en-US" dirty="0" err="1" smtClean="0"/>
              <a:t>Exp</a:t>
            </a:r>
            <a:r>
              <a:rPr lang="en-US" dirty="0" smtClean="0"/>
              <a:t>	$1,934,354		$509,599</a:t>
            </a:r>
          </a:p>
          <a:p>
            <a:r>
              <a:rPr lang="en-US" dirty="0" smtClean="0"/>
              <a:t>FY10 Total </a:t>
            </a:r>
            <a:r>
              <a:rPr lang="en-US" dirty="0" err="1" smtClean="0"/>
              <a:t>Exp</a:t>
            </a:r>
            <a:r>
              <a:rPr lang="en-US" dirty="0" smtClean="0"/>
              <a:t>   $1,937,567		$500,357</a:t>
            </a:r>
          </a:p>
          <a:p>
            <a:r>
              <a:rPr lang="en-US" dirty="0" smtClean="0"/>
              <a:t>FY11 Total </a:t>
            </a:r>
            <a:r>
              <a:rPr lang="en-US" dirty="0" err="1" smtClean="0"/>
              <a:t>Exp</a:t>
            </a:r>
            <a:r>
              <a:rPr lang="en-US" dirty="0" smtClean="0"/>
              <a:t>	$1,945,343		$510,424</a:t>
            </a:r>
          </a:p>
          <a:p>
            <a:pPr marL="0" indent="0">
              <a:buNone/>
            </a:pPr>
            <a:endParaRPr lang="en-US" dirty="0"/>
          </a:p>
          <a:p>
            <a:r>
              <a:rPr lang="en-US" dirty="0" smtClean="0"/>
              <a:t>School A Maintained effort in both year FY10 and FY11</a:t>
            </a:r>
          </a:p>
          <a:p>
            <a:r>
              <a:rPr lang="en-US" dirty="0" smtClean="0"/>
              <a:t>School B did not maintain effort in year FY10 and thus had to make adjustments in that year to maintain effort</a:t>
            </a:r>
            <a:r>
              <a:rPr lang="en-US" dirty="0"/>
              <a:t>, and did Maintain in FY11</a:t>
            </a:r>
          </a:p>
          <a:p>
            <a:endParaRPr lang="en-US" dirty="0" smtClean="0"/>
          </a:p>
          <a:p>
            <a:endParaRPr lang="en-US" dirty="0"/>
          </a:p>
        </p:txBody>
      </p:sp>
    </p:spTree>
    <p:extLst>
      <p:ext uri="{BB962C8B-B14F-4D97-AF65-F5344CB8AC3E}">
        <p14:creationId xmlns:p14="http://schemas.microsoft.com/office/powerpoint/2010/main" val="20739513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643</TotalTime>
  <Words>3100</Words>
  <Application>Microsoft Office PowerPoint</Application>
  <PresentationFormat>On-screen Show (4:3)</PresentationFormat>
  <Paragraphs>345</Paragraphs>
  <Slides>31</Slides>
  <Notes>17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Oriel</vt:lpstr>
      <vt:lpstr>Maintenance of Effort &amp; Comparability Report  </vt:lpstr>
      <vt:lpstr>Supplement not Supplant</vt:lpstr>
      <vt:lpstr>Topics for discussion</vt:lpstr>
      <vt:lpstr>IDEA-B Maintenance of Effort  (MOE)</vt:lpstr>
      <vt:lpstr>IDEA-B Maintenance of Effort  (MOE)</vt:lpstr>
      <vt:lpstr>Funds not considered  “state or local”</vt:lpstr>
      <vt:lpstr>Expense object to include</vt:lpstr>
      <vt:lpstr>Expense object to include</vt:lpstr>
      <vt:lpstr>Example:               Maintained…Not Maintained</vt:lpstr>
      <vt:lpstr>Example:               Maintained…Not Maintained</vt:lpstr>
      <vt:lpstr>Consequences</vt:lpstr>
      <vt:lpstr>ESEA (NCLB) Federal Maintenance of Effort</vt:lpstr>
      <vt:lpstr>ESEA (NCLB) Federal Maintenance of Effort</vt:lpstr>
      <vt:lpstr>PURPOSE OF FEDERAL FUNDS</vt:lpstr>
      <vt:lpstr>Failure to Meet the Requirement </vt:lpstr>
      <vt:lpstr>Expenditures to include when determining maintenance of effort for title I</vt:lpstr>
      <vt:lpstr>Expenditures to exclude when determining maintenance of effort for title I</vt:lpstr>
      <vt:lpstr>PowerPoint Presentation</vt:lpstr>
      <vt:lpstr>Example one</vt:lpstr>
      <vt:lpstr>What happens the next year?</vt:lpstr>
      <vt:lpstr>Example two</vt:lpstr>
      <vt:lpstr>Comparability Report</vt:lpstr>
      <vt:lpstr>How often is this report done?</vt:lpstr>
      <vt:lpstr>Criteria for Meeting Comparability</vt:lpstr>
      <vt:lpstr>What is comparable for this criteria? </vt:lpstr>
      <vt:lpstr>PowerPoint Presentation</vt:lpstr>
      <vt:lpstr>Some items to consider</vt:lpstr>
      <vt:lpstr>LEA MAY exclude expenses for:</vt:lpstr>
      <vt:lpstr>PED Comparability report</vt:lpstr>
      <vt:lpstr>Helpful links</vt:lpstr>
      <vt:lpstr>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Teresa A</dc:creator>
  <cp:lastModifiedBy>Scott, Teresa A</cp:lastModifiedBy>
  <cp:revision>58</cp:revision>
  <cp:lastPrinted>2012-01-19T17:29:56Z</cp:lastPrinted>
  <dcterms:created xsi:type="dcterms:W3CDTF">2012-01-13T16:04:44Z</dcterms:created>
  <dcterms:modified xsi:type="dcterms:W3CDTF">2012-01-31T16:35:08Z</dcterms:modified>
</cp:coreProperties>
</file>