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0"/>
  </p:notesMasterIdLst>
  <p:handoutMasterIdLst>
    <p:handoutMasterId r:id="rId21"/>
  </p:handoutMasterIdLst>
  <p:sldIdLst>
    <p:sldId id="256" r:id="rId2"/>
    <p:sldId id="257" r:id="rId3"/>
    <p:sldId id="258" r:id="rId4"/>
    <p:sldId id="289" r:id="rId5"/>
    <p:sldId id="281" r:id="rId6"/>
    <p:sldId id="270" r:id="rId7"/>
    <p:sldId id="286" r:id="rId8"/>
    <p:sldId id="277" r:id="rId9"/>
    <p:sldId id="273" r:id="rId10"/>
    <p:sldId id="271" r:id="rId11"/>
    <p:sldId id="279" r:id="rId12"/>
    <p:sldId id="274" r:id="rId13"/>
    <p:sldId id="288" r:id="rId14"/>
    <p:sldId id="283" r:id="rId15"/>
    <p:sldId id="275" r:id="rId16"/>
    <p:sldId id="282" r:id="rId17"/>
    <p:sldId id="278" r:id="rId18"/>
    <p:sldId id="269" r:id="rId19"/>
  </p:sldIdLst>
  <p:sldSz cx="18288000" cy="10287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gD5ENnhECb4C/THP32fAhGh6IRD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4"/>
    <a:srgbClr val="1D45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81" autoAdjust="0"/>
  </p:normalViewPr>
  <p:slideViewPr>
    <p:cSldViewPr snapToGrid="0">
      <p:cViewPr varScale="1">
        <p:scale>
          <a:sx n="70" d="100"/>
          <a:sy n="70" d="100"/>
        </p:scale>
        <p:origin x="774" y="84"/>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s>
</file>

<file path=ppt/charts/_rels/chart1.xml.rels><?xml version="1.0" encoding="UTF-8" standalone="yes"?>
<Relationships xmlns="http://schemas.openxmlformats.org/package/2006/relationships"><Relationship Id="rId3" Type="http://schemas.openxmlformats.org/officeDocument/2006/relationships/oleObject" Target="file:///C:\Users\e227676\Downloads\FY27%20Board%20Budget%20Presentation%2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183"/>
      <c:depthPercent val="100"/>
      <c:rAngAx val="0"/>
      <c:perspective val="5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767906267859555E-2"/>
          <c:y val="3.9615140495279089E-2"/>
          <c:w val="0.85702634666101252"/>
          <c:h val="0.84538438675643368"/>
        </c:manualLayout>
      </c:layout>
      <c:pie3DChart>
        <c:varyColors val="1"/>
        <c:ser>
          <c:idx val="0"/>
          <c:order val="0"/>
          <c:tx>
            <c:strRef>
              <c:f>'Total Fund Data'!$R$1</c:f>
              <c:strCache>
                <c:ptCount val="1"/>
                <c:pt idx="0">
                  <c:v>Budget for Albuquerque Public Schools
All Funding Sources Including Reserve
$2,348,869,726
[Two billion, three hundred forty-eight million, eight hundred sixty-nine thousand, seven hundred twenty-six dollars]</c:v>
                </c:pt>
              </c:strCache>
            </c:strRef>
          </c:tx>
          <c:explosion val="1"/>
          <c:dPt>
            <c:idx val="0"/>
            <c:bubble3D val="0"/>
            <c:spPr>
              <a:gradFill>
                <a:gsLst>
                  <a:gs pos="100000">
                    <a:schemeClr val="accent1">
                      <a:lumMod val="60000"/>
                      <a:lumOff val="40000"/>
                    </a:schemeClr>
                  </a:gs>
                  <a:gs pos="0">
                    <a:schemeClr val="accent1"/>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01-C95E-4437-969F-32AB87D339B2}"/>
              </c:ext>
            </c:extLst>
          </c:dPt>
          <c:dPt>
            <c:idx val="1"/>
            <c:bubble3D val="0"/>
            <c:spPr>
              <a:solidFill>
                <a:schemeClr val="accent2"/>
              </a:solidFill>
              <a:ln w="50800">
                <a:solidFill>
                  <a:schemeClr val="lt1"/>
                </a:solidFill>
              </a:ln>
              <a:effectLst/>
              <a:sp3d contourW="50800">
                <a:contourClr>
                  <a:schemeClr val="lt1"/>
                </a:contourClr>
              </a:sp3d>
            </c:spPr>
            <c:extLst>
              <c:ext xmlns:c16="http://schemas.microsoft.com/office/drawing/2014/chart" uri="{C3380CC4-5D6E-409C-BE32-E72D297353CC}">
                <c16:uniqueId val="{00000003-C95E-4437-969F-32AB87D339B2}"/>
              </c:ext>
            </c:extLst>
          </c:dPt>
          <c:dPt>
            <c:idx val="2"/>
            <c:bubble3D val="0"/>
            <c:spPr>
              <a:solidFill>
                <a:srgbClr val="00B050"/>
              </a:solidFill>
              <a:ln w="50800">
                <a:solidFill>
                  <a:schemeClr val="lt1"/>
                </a:solidFill>
              </a:ln>
              <a:effectLst/>
              <a:sp3d contourW="50800">
                <a:contourClr>
                  <a:schemeClr val="lt1"/>
                </a:contourClr>
              </a:sp3d>
            </c:spPr>
            <c:extLst>
              <c:ext xmlns:c16="http://schemas.microsoft.com/office/drawing/2014/chart" uri="{C3380CC4-5D6E-409C-BE32-E72D297353CC}">
                <c16:uniqueId val="{00000005-C95E-4437-969F-32AB87D339B2}"/>
              </c:ext>
            </c:extLst>
          </c:dPt>
          <c:dPt>
            <c:idx val="3"/>
            <c:bubble3D val="0"/>
            <c:spPr>
              <a:solidFill>
                <a:srgbClr val="7030A0"/>
              </a:solidFill>
              <a:ln w="50800">
                <a:solidFill>
                  <a:schemeClr val="lt1"/>
                </a:solidFill>
              </a:ln>
              <a:effectLst/>
              <a:sp3d contourW="50800">
                <a:contourClr>
                  <a:schemeClr val="lt1"/>
                </a:contourClr>
              </a:sp3d>
            </c:spPr>
            <c:extLst>
              <c:ext xmlns:c16="http://schemas.microsoft.com/office/drawing/2014/chart" uri="{C3380CC4-5D6E-409C-BE32-E72D297353CC}">
                <c16:uniqueId val="{00000007-C95E-4437-969F-32AB87D339B2}"/>
              </c:ext>
            </c:extLst>
          </c:dPt>
          <c:dPt>
            <c:idx val="4"/>
            <c:bubble3D val="0"/>
            <c:spPr>
              <a:solidFill>
                <a:srgbClr val="C00000"/>
              </a:solidFill>
              <a:ln w="50800">
                <a:solidFill>
                  <a:schemeClr val="lt1"/>
                </a:solidFill>
              </a:ln>
              <a:effectLst/>
              <a:sp3d contourW="50800">
                <a:contourClr>
                  <a:schemeClr val="lt1"/>
                </a:contourClr>
              </a:sp3d>
            </c:spPr>
            <c:extLst>
              <c:ext xmlns:c16="http://schemas.microsoft.com/office/drawing/2014/chart" uri="{C3380CC4-5D6E-409C-BE32-E72D297353CC}">
                <c16:uniqueId val="{00000009-C95E-4437-969F-32AB87D339B2}"/>
              </c:ext>
            </c:extLst>
          </c:dPt>
          <c:dPt>
            <c:idx val="5"/>
            <c:bubble3D val="0"/>
            <c:spPr>
              <a:solidFill>
                <a:schemeClr val="bg2">
                  <a:lumMod val="75000"/>
                </a:schemeClr>
              </a:solidFill>
              <a:ln w="50800">
                <a:solidFill>
                  <a:schemeClr val="lt1"/>
                </a:solidFill>
              </a:ln>
              <a:effectLst/>
              <a:sp3d contourW="50800">
                <a:contourClr>
                  <a:schemeClr val="lt1"/>
                </a:contourClr>
              </a:sp3d>
            </c:spPr>
            <c:extLst>
              <c:ext xmlns:c16="http://schemas.microsoft.com/office/drawing/2014/chart" uri="{C3380CC4-5D6E-409C-BE32-E72D297353CC}">
                <c16:uniqueId val="{0000000B-C95E-4437-969F-32AB87D339B2}"/>
              </c:ext>
            </c:extLst>
          </c:dPt>
          <c:dPt>
            <c:idx val="6"/>
            <c:bubble3D val="0"/>
            <c:spPr>
              <a:solidFill>
                <a:srgbClr val="00FFFF"/>
              </a:solidFill>
              <a:ln w="50800">
                <a:solidFill>
                  <a:schemeClr val="lt1"/>
                </a:solidFill>
              </a:ln>
              <a:effectLst/>
              <a:sp3d contourW="50800">
                <a:contourClr>
                  <a:schemeClr val="lt1"/>
                </a:contourClr>
              </a:sp3d>
            </c:spPr>
            <c:extLst>
              <c:ext xmlns:c16="http://schemas.microsoft.com/office/drawing/2014/chart" uri="{C3380CC4-5D6E-409C-BE32-E72D297353CC}">
                <c16:uniqueId val="{0000000D-C95E-4437-969F-32AB87D339B2}"/>
              </c:ext>
            </c:extLst>
          </c:dPt>
          <c:dPt>
            <c:idx val="7"/>
            <c:bubble3D val="0"/>
            <c:spPr>
              <a:solidFill>
                <a:srgbClr val="996600"/>
              </a:solidFill>
              <a:ln w="50800">
                <a:solidFill>
                  <a:schemeClr val="lt1"/>
                </a:solidFill>
              </a:ln>
              <a:effectLst/>
              <a:sp3d contourW="50800">
                <a:contourClr>
                  <a:schemeClr val="lt1"/>
                </a:contourClr>
              </a:sp3d>
            </c:spPr>
            <c:extLst>
              <c:ext xmlns:c16="http://schemas.microsoft.com/office/drawing/2014/chart" uri="{C3380CC4-5D6E-409C-BE32-E72D297353CC}">
                <c16:uniqueId val="{0000000F-C95E-4437-969F-32AB87D339B2}"/>
              </c:ext>
            </c:extLst>
          </c:dPt>
          <c:dPt>
            <c:idx val="8"/>
            <c:bubble3D val="0"/>
            <c:spPr>
              <a:solidFill>
                <a:srgbClr val="002060"/>
              </a:solidFill>
              <a:ln w="50800">
                <a:solidFill>
                  <a:schemeClr val="lt1"/>
                </a:solidFill>
              </a:ln>
              <a:effectLst/>
              <a:sp3d contourW="50800">
                <a:contourClr>
                  <a:schemeClr val="lt1"/>
                </a:contourClr>
              </a:sp3d>
            </c:spPr>
            <c:extLst>
              <c:ext xmlns:c16="http://schemas.microsoft.com/office/drawing/2014/chart" uri="{C3380CC4-5D6E-409C-BE32-E72D297353CC}">
                <c16:uniqueId val="{00000011-C95E-4437-969F-32AB87D339B2}"/>
              </c:ext>
            </c:extLst>
          </c:dPt>
          <c:dPt>
            <c:idx val="9"/>
            <c:bubble3D val="0"/>
            <c:spPr>
              <a:solidFill>
                <a:srgbClr val="FF99FF"/>
              </a:solidFill>
              <a:ln w="50800">
                <a:solidFill>
                  <a:schemeClr val="lt1"/>
                </a:solidFill>
              </a:ln>
              <a:effectLst/>
              <a:sp3d contourW="50800">
                <a:contourClr>
                  <a:schemeClr val="lt1"/>
                </a:contourClr>
              </a:sp3d>
            </c:spPr>
            <c:extLst>
              <c:ext xmlns:c16="http://schemas.microsoft.com/office/drawing/2014/chart" uri="{C3380CC4-5D6E-409C-BE32-E72D297353CC}">
                <c16:uniqueId val="{00000013-C95E-4437-969F-32AB87D339B2}"/>
              </c:ext>
            </c:extLst>
          </c:dPt>
          <c:dPt>
            <c:idx val="10"/>
            <c:bubble3D val="0"/>
            <c:spPr>
              <a:gradFill>
                <a:gsLst>
                  <a:gs pos="100000">
                    <a:schemeClr val="accent5">
                      <a:lumMod val="60000"/>
                      <a:lumMod val="60000"/>
                      <a:lumOff val="40000"/>
                    </a:schemeClr>
                  </a:gs>
                  <a:gs pos="0">
                    <a:schemeClr val="accent5">
                      <a:lumMod val="60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15-C95E-4437-969F-32AB87D339B2}"/>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1-C95E-4437-969F-32AB87D339B2}"/>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3-C95E-4437-969F-32AB87D339B2}"/>
                </c:ext>
              </c:extLst>
            </c:dLbl>
            <c:dLbl>
              <c:idx val="2"/>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5-C95E-4437-969F-32AB87D339B2}"/>
                </c:ext>
              </c:extLst>
            </c:dLbl>
            <c:dLbl>
              <c:idx val="3"/>
              <c:layout>
                <c:manualLayout>
                  <c:x val="-9.5806045807857801E-3"/>
                  <c:y val="9.5439583102878752E-3"/>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fld id="{38605EA2-B505-48A4-9C0E-17F287D0E348}" type="CATEGORYNAME">
                      <a:rPr lang="en-US" sz="1200" dirty="0">
                        <a:solidFill>
                          <a:schemeClr val="tx1"/>
                        </a:solidFill>
                      </a:rPr>
                      <a:pPr>
                        <a:defRPr sz="1600" b="1">
                          <a:solidFill>
                            <a:schemeClr val="bg1"/>
                          </a:solidFill>
                        </a:defRPr>
                      </a:pPr>
                      <a:t>[CATEGORY NAME]</a:t>
                    </a:fld>
                    <a:r>
                      <a:rPr lang="en-US" sz="1200" baseline="0" dirty="0">
                        <a:solidFill>
                          <a:schemeClr val="tx1"/>
                        </a:solidFill>
                      </a:rPr>
                      <a:t>
</a:t>
                    </a:r>
                    <a:fld id="{E6DF2B4A-765B-4199-96EE-1F3BD152AE81}" type="PERCENTAGE">
                      <a:rPr lang="en-US" sz="1200" baseline="0" dirty="0">
                        <a:solidFill>
                          <a:schemeClr val="tx1"/>
                        </a:solidFill>
                      </a:rPr>
                      <a:pPr>
                        <a:defRPr sz="1600" b="1">
                          <a:solidFill>
                            <a:schemeClr val="bg1"/>
                          </a:solidFill>
                        </a:defRPr>
                      </a:pPr>
                      <a:t>[PERCENTAGE]</a:t>
                    </a:fld>
                    <a:endParaRPr lang="en-US" sz="1200" baseline="0" dirty="0">
                      <a:solidFill>
                        <a:schemeClr val="tx1"/>
                      </a:solidFill>
                    </a:endParaRPr>
                  </a:p>
                </c:rich>
              </c:tx>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C95E-4437-969F-32AB87D339B2}"/>
                </c:ext>
              </c:extLst>
            </c:dLbl>
            <c:dLbl>
              <c:idx val="4"/>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9-C95E-4437-969F-32AB87D339B2}"/>
                </c:ext>
              </c:extLst>
            </c:dLbl>
            <c:dLbl>
              <c:idx val="5"/>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B-C95E-4437-969F-32AB87D339B2}"/>
                </c:ext>
              </c:extLst>
            </c:dLbl>
            <c:dLbl>
              <c:idx val="6"/>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D-C95E-4437-969F-32AB87D339B2}"/>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'Total Fund Data'!$Q$2:$Q$12</c:f>
              <c:strCache>
                <c:ptCount val="11"/>
                <c:pt idx="0">
                  <c:v>Operational Funds</c:v>
                </c:pt>
                <c:pt idx="1">
                  <c:v>Capital Funds</c:v>
                </c:pt>
                <c:pt idx="2">
                  <c:v>Debt Service Fund</c:v>
                </c:pt>
                <c:pt idx="3">
                  <c:v>Federal Grants</c:v>
                </c:pt>
                <c:pt idx="4">
                  <c:v>Food &amp; Nutrition Services</c:v>
                </c:pt>
                <c:pt idx="5">
                  <c:v>State &amp; Local Grants (below the line, specific purpose)</c:v>
                </c:pt>
                <c:pt idx="6">
                  <c:v>Student Transportation</c:v>
                </c:pt>
                <c:pt idx="7">
                  <c:v>School Activities Fund</c:v>
                </c:pt>
                <c:pt idx="8">
                  <c:v>Universal Free Lunch</c:v>
                </c:pt>
                <c:pt idx="9">
                  <c:v>Enterpise Funds</c:v>
                </c:pt>
                <c:pt idx="10">
                  <c:v>Athletics</c:v>
                </c:pt>
              </c:strCache>
            </c:strRef>
          </c:cat>
          <c:val>
            <c:numRef>
              <c:f>'Total Fund Data'!$R$2:$R$12</c:f>
              <c:numCache>
                <c:formatCode>_(* #,##0.00_);_(* \(#,##0.00\);_(* "-"??_);_(@_)</c:formatCode>
                <c:ptCount val="11"/>
                <c:pt idx="0">
                  <c:v>1165619422</c:v>
                </c:pt>
                <c:pt idx="1">
                  <c:v>690282463</c:v>
                </c:pt>
                <c:pt idx="2">
                  <c:v>207861107</c:v>
                </c:pt>
                <c:pt idx="3">
                  <c:v>75801492.341999933</c:v>
                </c:pt>
                <c:pt idx="4">
                  <c:v>77648356</c:v>
                </c:pt>
                <c:pt idx="5">
                  <c:v>61744192</c:v>
                </c:pt>
                <c:pt idx="6">
                  <c:v>23962400</c:v>
                </c:pt>
                <c:pt idx="7">
                  <c:v>19553019</c:v>
                </c:pt>
                <c:pt idx="8">
                  <c:v>15392967</c:v>
                </c:pt>
                <c:pt idx="9">
                  <c:v>9593614</c:v>
                </c:pt>
                <c:pt idx="10">
                  <c:v>1410694</c:v>
                </c:pt>
              </c:numCache>
            </c:numRef>
          </c:val>
          <c:extLst>
            <c:ext xmlns:c16="http://schemas.microsoft.com/office/drawing/2014/chart" uri="{C3380CC4-5D6E-409C-BE32-E72D297353CC}">
              <c16:uniqueId val="{00000016-C95E-4437-969F-32AB87D339B2}"/>
            </c:ext>
          </c:extLst>
        </c:ser>
        <c:dLbls>
          <c:dLblPos val="ctr"/>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Prior FTE</c:v>
                </c:pt>
              </c:strCache>
            </c:strRef>
          </c:tx>
          <c:spPr>
            <a:solidFill>
              <a:schemeClr val="accent5">
                <a:lumMod val="75000"/>
              </a:schemeClr>
            </a:solidFill>
            <a:ln>
              <a:noFill/>
            </a:ln>
            <a:effectLst/>
          </c:spPr>
          <c:invertIfNegative val="0"/>
          <c:dPt>
            <c:idx val="6"/>
            <c:invertIfNegative val="0"/>
            <c:bubble3D val="0"/>
            <c:spPr>
              <a:solidFill>
                <a:schemeClr val="accent6">
                  <a:lumMod val="75000"/>
                </a:schemeClr>
              </a:solidFill>
              <a:ln>
                <a:noFill/>
              </a:ln>
              <a:effectLst/>
            </c:spPr>
            <c:extLst>
              <c:ext xmlns:c16="http://schemas.microsoft.com/office/drawing/2014/chart" uri="{C3380CC4-5D6E-409C-BE32-E72D297353CC}">
                <c16:uniqueId val="{0000000A-340C-49C9-8216-45BCDA3DEDCF}"/>
              </c:ext>
            </c:extLst>
          </c:dPt>
          <c:dLbls>
            <c:dLbl>
              <c:idx val="0"/>
              <c:tx>
                <c:rich>
                  <a:bodyPr/>
                  <a:lstStyle/>
                  <a:p>
                    <a:fld id="{EA82D05F-6EC0-42B9-A82E-F011397ADCC1}" type="VALUE">
                      <a:rPr lang="en-US" smtClean="0"/>
                      <a:pPr/>
                      <a:t>[VALUE]</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40C-49C9-8216-45BCDA3DEDCF}"/>
                </c:ext>
              </c:extLst>
            </c:dLbl>
            <c:dLbl>
              <c:idx val="1"/>
              <c:tx>
                <c:rich>
                  <a:bodyPr/>
                  <a:lstStyle/>
                  <a:p>
                    <a:fld id="{D0E8E71D-D76B-45DF-ABBC-5DC439D4A2C2}" type="VALUE">
                      <a:rPr lang="en-US" smtClean="0"/>
                      <a:pPr/>
                      <a:t>[VALUE]</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40C-49C9-8216-45BCDA3DEDCF}"/>
                </c:ext>
              </c:extLst>
            </c:dLbl>
            <c:dLbl>
              <c:idx val="2"/>
              <c:tx>
                <c:rich>
                  <a:bodyPr/>
                  <a:lstStyle/>
                  <a:p>
                    <a:fld id="{7425BD21-33BD-4A4D-9E79-C2FA0EC141A8}" type="VALUE">
                      <a:rPr lang="en-US" smtClean="0"/>
                      <a:pPr/>
                      <a:t>[VALUE]</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40C-49C9-8216-45BCDA3DEDCF}"/>
                </c:ext>
              </c:extLst>
            </c:dLbl>
            <c:dLbl>
              <c:idx val="3"/>
              <c:tx>
                <c:rich>
                  <a:bodyPr/>
                  <a:lstStyle/>
                  <a:p>
                    <a:fld id="{7EAB8B75-2D95-4A64-B492-63F4E7760F03}" type="VALUE">
                      <a:rPr lang="en-US" smtClean="0"/>
                      <a:pPr/>
                      <a:t>[VALUE]</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40C-49C9-8216-45BCDA3DEDCF}"/>
                </c:ext>
              </c:extLst>
            </c:dLbl>
            <c:dLbl>
              <c:idx val="4"/>
              <c:tx>
                <c:rich>
                  <a:bodyPr/>
                  <a:lstStyle/>
                  <a:p>
                    <a:fld id="{BE595B47-6C94-47D0-8EBB-C92F922BC2CD}" type="VALUE">
                      <a:rPr lang="en-US" smtClean="0"/>
                      <a:pPr/>
                      <a:t>[VALUE]</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340C-49C9-8216-45BCDA3DEDCF}"/>
                </c:ext>
              </c:extLst>
            </c:dLbl>
            <c:dLbl>
              <c:idx val="5"/>
              <c:tx>
                <c:rich>
                  <a:bodyPr/>
                  <a:lstStyle/>
                  <a:p>
                    <a:fld id="{80D91E39-F52F-4EC4-A827-BAFD15E1AA75}" type="VALUE">
                      <a:rPr lang="en-US" smtClean="0"/>
                      <a:pPr/>
                      <a:t>[VALUE]</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340C-49C9-8216-45BCDA3DEDCF}"/>
                </c:ext>
              </c:extLst>
            </c:dLbl>
            <c:dLbl>
              <c:idx val="6"/>
              <c:tx>
                <c:rich>
                  <a:bodyPr/>
                  <a:lstStyle/>
                  <a:p>
                    <a:fld id="{1968FB71-D649-4DB7-9695-6020794E0127}" type="VALUE">
                      <a:rPr lang="en-US" smtClean="0"/>
                      <a:pPr/>
                      <a:t>[VALUE]</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340C-49C9-8216-45BCDA3DEDCF}"/>
                </c:ext>
              </c:extLst>
            </c:dLbl>
            <c:spPr>
              <a:noFill/>
              <a:ln>
                <a:noFill/>
              </a:ln>
              <a:effectLst/>
            </c:spPr>
            <c:txPr>
              <a:bodyPr rot="0" spcFirstLastPara="1" vertOverflow="ellipsis" vert="horz" wrap="square" lIns="38100" tIns="19050" rIns="38100" bIns="19050" anchor="ctr" anchorCtr="1">
                <a:spAutoFit/>
              </a:bodyPr>
              <a:lstStyle/>
              <a:p>
                <a:pPr>
                  <a:defRPr sz="17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FY21</c:v>
                </c:pt>
                <c:pt idx="1">
                  <c:v>FY22</c:v>
                </c:pt>
                <c:pt idx="2">
                  <c:v>FY23</c:v>
                </c:pt>
                <c:pt idx="3">
                  <c:v>FY24</c:v>
                </c:pt>
                <c:pt idx="4">
                  <c:v>FY25</c:v>
                </c:pt>
                <c:pt idx="5">
                  <c:v>FY26</c:v>
                </c:pt>
                <c:pt idx="6">
                  <c:v>FY27</c:v>
                </c:pt>
              </c:strCache>
            </c:strRef>
          </c:cat>
          <c:val>
            <c:numRef>
              <c:f>Sheet1!$B$2:$B$8</c:f>
              <c:numCache>
                <c:formatCode>#,##0</c:formatCode>
                <c:ptCount val="7"/>
                <c:pt idx="0">
                  <c:v>12756</c:v>
                </c:pt>
                <c:pt idx="1">
                  <c:v>12818</c:v>
                </c:pt>
                <c:pt idx="2">
                  <c:v>12018</c:v>
                </c:pt>
                <c:pt idx="3">
                  <c:v>11974</c:v>
                </c:pt>
                <c:pt idx="4">
                  <c:v>12060</c:v>
                </c:pt>
                <c:pt idx="5">
                  <c:v>12035</c:v>
                </c:pt>
                <c:pt idx="6">
                  <c:v>11745</c:v>
                </c:pt>
              </c:numCache>
            </c:numRef>
          </c:val>
          <c:extLst>
            <c:ext xmlns:c16="http://schemas.microsoft.com/office/drawing/2014/chart" uri="{C3380CC4-5D6E-409C-BE32-E72D297353CC}">
              <c16:uniqueId val="{00000006-340C-49C9-8216-45BCDA3DEDCF}"/>
            </c:ext>
          </c:extLst>
        </c:ser>
        <c:ser>
          <c:idx val="1"/>
          <c:order val="1"/>
          <c:tx>
            <c:strRef>
              <c:f>Sheet1!$C$1</c:f>
              <c:strCache>
                <c:ptCount val="1"/>
                <c:pt idx="0">
                  <c:v>Projected Operational and Federal Grant FTE</c:v>
                </c:pt>
              </c:strCache>
            </c:strRef>
          </c:tx>
          <c:spPr>
            <a:solidFill>
              <a:schemeClr val="accent6">
                <a:lumMod val="75000"/>
              </a:schemeClr>
            </a:solidFill>
            <a:ln>
              <a:noFill/>
            </a:ln>
            <a:effectLst/>
          </c:spPr>
          <c:invertIfNegative val="0"/>
          <c:dLbls>
            <c:dLbl>
              <c:idx val="3"/>
              <c:tx>
                <c:rich>
                  <a:bodyPr/>
                  <a:lstStyle/>
                  <a:p>
                    <a:r>
                      <a:rPr lang="en-US" sz="1800" b="1" dirty="0">
                        <a:solidFill>
                          <a:schemeClr val="bg1"/>
                        </a:solidFill>
                      </a:rPr>
                      <a:t>$20</a:t>
                    </a:r>
                    <a:r>
                      <a:rPr lang="en-US" sz="1800" b="1" baseline="0" dirty="0">
                        <a:solidFill>
                          <a:schemeClr val="bg1"/>
                        </a:solidFill>
                      </a:rPr>
                      <a:t>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340C-49C9-8216-45BCDA3DEDC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FY21</c:v>
                </c:pt>
                <c:pt idx="1">
                  <c:v>FY22</c:v>
                </c:pt>
                <c:pt idx="2">
                  <c:v>FY23</c:v>
                </c:pt>
                <c:pt idx="3">
                  <c:v>FY24</c:v>
                </c:pt>
                <c:pt idx="4">
                  <c:v>FY25</c:v>
                </c:pt>
                <c:pt idx="5">
                  <c:v>FY26</c:v>
                </c:pt>
                <c:pt idx="6">
                  <c:v>FY27</c:v>
                </c:pt>
              </c:strCache>
            </c:strRef>
          </c:cat>
          <c:val>
            <c:numRef>
              <c:f>Sheet1!$C$2:$C$8</c:f>
              <c:numCache>
                <c:formatCode>General</c:formatCode>
                <c:ptCount val="7"/>
              </c:numCache>
            </c:numRef>
          </c:val>
          <c:extLst>
            <c:ext xmlns:c16="http://schemas.microsoft.com/office/drawing/2014/chart" uri="{C3380CC4-5D6E-409C-BE32-E72D297353CC}">
              <c16:uniqueId val="{00000008-340C-49C9-8216-45BCDA3DEDCF}"/>
            </c:ext>
          </c:extLst>
        </c:ser>
        <c:dLbls>
          <c:dLblPos val="ctr"/>
          <c:showLegendKey val="0"/>
          <c:showVal val="1"/>
          <c:showCatName val="0"/>
          <c:showSerName val="0"/>
          <c:showPercent val="0"/>
          <c:showBubbleSize val="0"/>
        </c:dLbls>
        <c:gapWidth val="150"/>
        <c:overlap val="100"/>
        <c:axId val="128678032"/>
        <c:axId val="2018566256"/>
      </c:barChart>
      <c:catAx>
        <c:axId val="1286780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crossAx val="2018566256"/>
        <c:crosses val="autoZero"/>
        <c:auto val="1"/>
        <c:lblAlgn val="ctr"/>
        <c:lblOffset val="100"/>
        <c:noMultiLvlLbl val="0"/>
      </c:catAx>
      <c:valAx>
        <c:axId val="2018566256"/>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128678032"/>
        <c:crosses val="autoZero"/>
        <c:crossBetween val="between"/>
      </c:valAx>
      <c:spPr>
        <a:noFill/>
        <a:ln>
          <a:noFill/>
        </a:ln>
        <a:effectLst/>
      </c:spPr>
    </c:plotArea>
    <c:legend>
      <c:legendPos val="b"/>
      <c:layout>
        <c:manualLayout>
          <c:xMode val="edge"/>
          <c:yMode val="edge"/>
          <c:x val="0.21543543150017913"/>
          <c:y val="3.646953737008201E-2"/>
          <c:w val="0.56608296466839481"/>
          <c:h val="3.4383767109528965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Fund Balance</c:v>
                </c:pt>
              </c:strCache>
            </c:strRef>
          </c:tx>
          <c:spPr>
            <a:solidFill>
              <a:schemeClr val="accent5">
                <a:lumMod val="75000"/>
              </a:schemeClr>
            </a:solidFill>
            <a:ln>
              <a:noFill/>
            </a:ln>
            <a:effectLst/>
          </c:spPr>
          <c:invertIfNegative val="0"/>
          <c:dPt>
            <c:idx val="6"/>
            <c:invertIfNegative val="0"/>
            <c:bubble3D val="0"/>
            <c:spPr>
              <a:solidFill>
                <a:schemeClr val="accent6">
                  <a:lumMod val="75000"/>
                </a:schemeClr>
              </a:solidFill>
              <a:ln>
                <a:noFill/>
              </a:ln>
              <a:effectLst/>
            </c:spPr>
            <c:extLst>
              <c:ext xmlns:c16="http://schemas.microsoft.com/office/drawing/2014/chart" uri="{C3380CC4-5D6E-409C-BE32-E72D297353CC}">
                <c16:uniqueId val="{0000000A-340C-49C9-8216-45BCDA3DEDCF}"/>
              </c:ext>
            </c:extLst>
          </c:dPt>
          <c:dLbls>
            <c:dLbl>
              <c:idx val="0"/>
              <c:tx>
                <c:rich>
                  <a:bodyPr/>
                  <a:lstStyle/>
                  <a:p>
                    <a:r>
                      <a:rPr lang="en-US" dirty="0"/>
                      <a:t>53.4M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FA11-4BB9-9351-114CEBFA189F}"/>
                </c:ext>
              </c:extLst>
            </c:dLbl>
            <c:dLbl>
              <c:idx val="1"/>
              <c:tx>
                <c:rich>
                  <a:bodyPr/>
                  <a:lstStyle/>
                  <a:p>
                    <a:r>
                      <a:rPr lang="en-US" dirty="0"/>
                      <a:t>68M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FA11-4BB9-9351-114CEBFA189F}"/>
                </c:ext>
              </c:extLst>
            </c:dLbl>
            <c:dLbl>
              <c:idx val="2"/>
              <c:tx>
                <c:rich>
                  <a:bodyPr/>
                  <a:lstStyle/>
                  <a:p>
                    <a:r>
                      <a:rPr lang="en-US" dirty="0"/>
                      <a:t>79.9M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FA11-4BB9-9351-114CEBFA189F}"/>
                </c:ext>
              </c:extLst>
            </c:dLbl>
            <c:dLbl>
              <c:idx val="3"/>
              <c:tx>
                <c:rich>
                  <a:bodyPr/>
                  <a:lstStyle/>
                  <a:p>
                    <a:r>
                      <a:rPr lang="en-US" dirty="0"/>
                      <a:t>68.3M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FA11-4BB9-9351-114CEBFA189F}"/>
                </c:ext>
              </c:extLst>
            </c:dLbl>
            <c:dLbl>
              <c:idx val="4"/>
              <c:tx>
                <c:rich>
                  <a:bodyPr/>
                  <a:lstStyle/>
                  <a:p>
                    <a:r>
                      <a:rPr lang="en-US" dirty="0"/>
                      <a:t>73M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FA11-4BB9-9351-114CEBFA189F}"/>
                </c:ext>
              </c:extLst>
            </c:dLbl>
            <c:dLbl>
              <c:idx val="5"/>
              <c:tx>
                <c:rich>
                  <a:bodyPr/>
                  <a:lstStyle/>
                  <a:p>
                    <a:r>
                      <a:rPr lang="en-US" dirty="0"/>
                      <a:t>57.8M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FA11-4BB9-9351-114CEBFA189F}"/>
                </c:ext>
              </c:extLst>
            </c:dLbl>
            <c:spPr>
              <a:noFill/>
              <a:ln>
                <a:noFill/>
              </a:ln>
              <a:effectLst/>
            </c:spPr>
            <c:txPr>
              <a:bodyPr rot="0" spcFirstLastPara="1" vertOverflow="ellipsis" vert="horz" wrap="square" lIns="38100" tIns="19050" rIns="38100" bIns="19050" anchor="ctr" anchorCtr="1">
                <a:spAutoFit/>
              </a:bodyPr>
              <a:lstStyle/>
              <a:p>
                <a:pPr>
                  <a:defRPr sz="17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FY22</c:v>
                </c:pt>
                <c:pt idx="1">
                  <c:v>FY23</c:v>
                </c:pt>
                <c:pt idx="2">
                  <c:v>FY24</c:v>
                </c:pt>
                <c:pt idx="3">
                  <c:v>FY25</c:v>
                </c:pt>
                <c:pt idx="4">
                  <c:v>FY26</c:v>
                </c:pt>
                <c:pt idx="5">
                  <c:v>FY27</c:v>
                </c:pt>
              </c:strCache>
            </c:strRef>
          </c:cat>
          <c:val>
            <c:numRef>
              <c:f>Sheet1!$B$2:$B$7</c:f>
              <c:numCache>
                <c:formatCode>#,##0.0</c:formatCode>
                <c:ptCount val="6"/>
                <c:pt idx="0">
                  <c:v>53.4</c:v>
                </c:pt>
                <c:pt idx="1">
                  <c:v>68</c:v>
                </c:pt>
                <c:pt idx="2">
                  <c:v>79.900000000000006</c:v>
                </c:pt>
                <c:pt idx="3">
                  <c:v>68.3</c:v>
                </c:pt>
                <c:pt idx="4">
                  <c:v>73</c:v>
                </c:pt>
                <c:pt idx="5">
                  <c:v>57.8</c:v>
                </c:pt>
              </c:numCache>
            </c:numRef>
          </c:val>
          <c:extLst>
            <c:ext xmlns:c16="http://schemas.microsoft.com/office/drawing/2014/chart" uri="{C3380CC4-5D6E-409C-BE32-E72D297353CC}">
              <c16:uniqueId val="{00000006-340C-49C9-8216-45BCDA3DEDCF}"/>
            </c:ext>
          </c:extLst>
        </c:ser>
        <c:ser>
          <c:idx val="1"/>
          <c:order val="1"/>
          <c:tx>
            <c:strRef>
              <c:f>Sheet1!$C$1</c:f>
              <c:strCache>
                <c:ptCount val="1"/>
                <c:pt idx="0">
                  <c:v>Reserved Fund Balance</c:v>
                </c:pt>
              </c:strCache>
            </c:strRef>
          </c:tx>
          <c:spPr>
            <a:solidFill>
              <a:schemeClr val="accent6">
                <a:lumMod val="75000"/>
              </a:schemeClr>
            </a:solidFill>
            <a:ln>
              <a:noFill/>
            </a:ln>
            <a:effectLst/>
          </c:spPr>
          <c:invertIfNegative val="0"/>
          <c:dLbls>
            <c:dLbl>
              <c:idx val="3"/>
              <c:tx>
                <c:rich>
                  <a:bodyPr/>
                  <a:lstStyle/>
                  <a:p>
                    <a:r>
                      <a:rPr lang="en-US" sz="1800" b="1" dirty="0">
                        <a:solidFill>
                          <a:schemeClr val="bg1"/>
                        </a:solidFill>
                      </a:rPr>
                      <a:t>20</a:t>
                    </a:r>
                    <a:r>
                      <a:rPr lang="en-US" sz="1800" b="1" baseline="0" dirty="0">
                        <a:solidFill>
                          <a:schemeClr val="bg1"/>
                        </a:solidFill>
                      </a:rPr>
                      <a:t>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340C-49C9-8216-45BCDA3DEDC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FY22</c:v>
                </c:pt>
                <c:pt idx="1">
                  <c:v>FY23</c:v>
                </c:pt>
                <c:pt idx="2">
                  <c:v>FY24</c:v>
                </c:pt>
                <c:pt idx="3">
                  <c:v>FY25</c:v>
                </c:pt>
                <c:pt idx="4">
                  <c:v>FY26</c:v>
                </c:pt>
                <c:pt idx="5">
                  <c:v>FY27</c:v>
                </c:pt>
              </c:strCache>
            </c:strRef>
          </c:cat>
          <c:val>
            <c:numRef>
              <c:f>Sheet1!$C$2:$C$7</c:f>
              <c:numCache>
                <c:formatCode>General</c:formatCode>
                <c:ptCount val="6"/>
                <c:pt idx="3" formatCode="#,##0">
                  <c:v>20</c:v>
                </c:pt>
              </c:numCache>
            </c:numRef>
          </c:val>
          <c:extLst>
            <c:ext xmlns:c16="http://schemas.microsoft.com/office/drawing/2014/chart" uri="{C3380CC4-5D6E-409C-BE32-E72D297353CC}">
              <c16:uniqueId val="{00000008-340C-49C9-8216-45BCDA3DEDCF}"/>
            </c:ext>
          </c:extLst>
        </c:ser>
        <c:dLbls>
          <c:dLblPos val="ctr"/>
          <c:showLegendKey val="0"/>
          <c:showVal val="1"/>
          <c:showCatName val="0"/>
          <c:showSerName val="0"/>
          <c:showPercent val="0"/>
          <c:showBubbleSize val="0"/>
        </c:dLbls>
        <c:gapWidth val="150"/>
        <c:overlap val="100"/>
        <c:axId val="128678032"/>
        <c:axId val="2018566256"/>
      </c:barChart>
      <c:catAx>
        <c:axId val="1286780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crossAx val="2018566256"/>
        <c:crosses val="autoZero"/>
        <c:auto val="1"/>
        <c:lblAlgn val="ctr"/>
        <c:lblOffset val="100"/>
        <c:noMultiLvlLbl val="0"/>
      </c:catAx>
      <c:valAx>
        <c:axId val="2018566256"/>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crossAx val="128678032"/>
        <c:crosses val="autoZero"/>
        <c:crossBetween val="between"/>
      </c:valAx>
      <c:spPr>
        <a:noFill/>
        <a:ln>
          <a:noFill/>
        </a:ln>
        <a:effectLst/>
      </c:spPr>
    </c:plotArea>
    <c:legend>
      <c:legendPos val="b"/>
      <c:layout>
        <c:manualLayout>
          <c:xMode val="edge"/>
          <c:yMode val="edge"/>
          <c:x val="0.21543543150017913"/>
          <c:y val="3.646953737008201E-2"/>
          <c:w val="0.56608296466839481"/>
          <c:h val="3.4383767109528965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7">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4DB17D-9B70-497B-BD70-2B457F775B7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32D3E3E8-3174-4C66-8D03-F08BFE3154A2}">
      <dgm:prSet phldrT="[Text]"/>
      <dgm:spPr>
        <a:solidFill>
          <a:schemeClr val="accent5">
            <a:lumMod val="75000"/>
          </a:schemeClr>
        </a:solidFill>
        <a:ln>
          <a:solidFill>
            <a:schemeClr val="accent5">
              <a:lumMod val="75000"/>
            </a:schemeClr>
          </a:solidFill>
        </a:ln>
      </dgm:spPr>
      <dgm:t>
        <a:bodyPr/>
        <a:lstStyle/>
        <a:p>
          <a:r>
            <a:rPr lang="en-US" dirty="0"/>
            <a:t>Student Outcomes</a:t>
          </a:r>
        </a:p>
      </dgm:t>
    </dgm:pt>
    <dgm:pt modelId="{E16EDF29-43E9-4AC9-A75F-30243FE94BDA}" type="parTrans" cxnId="{D301A709-D74E-4FD9-AEA0-F1AD81504DEF}">
      <dgm:prSet/>
      <dgm:spPr/>
      <dgm:t>
        <a:bodyPr/>
        <a:lstStyle/>
        <a:p>
          <a:endParaRPr lang="en-US"/>
        </a:p>
      </dgm:t>
    </dgm:pt>
    <dgm:pt modelId="{E895C52E-0C11-4562-A6B9-0CF336BD40BD}" type="sibTrans" cxnId="{D301A709-D74E-4FD9-AEA0-F1AD81504DEF}">
      <dgm:prSet/>
      <dgm:spPr/>
      <dgm:t>
        <a:bodyPr/>
        <a:lstStyle/>
        <a:p>
          <a:endParaRPr lang="en-US"/>
        </a:p>
      </dgm:t>
    </dgm:pt>
    <dgm:pt modelId="{741E6D92-95FA-43AC-A658-19E5BBC9CFF2}">
      <dgm:prSet phldrT="[Text]" custT="1"/>
      <dgm:spPr>
        <a:ln>
          <a:solidFill>
            <a:schemeClr val="accent5">
              <a:lumMod val="75000"/>
            </a:schemeClr>
          </a:solidFill>
        </a:ln>
      </dgm:spPr>
      <dgm:t>
        <a:bodyPr/>
        <a:lstStyle/>
        <a:p>
          <a:r>
            <a:rPr lang="en-US" sz="3000" dirty="0"/>
            <a:t>Increase Student Outcomes</a:t>
          </a:r>
        </a:p>
      </dgm:t>
    </dgm:pt>
    <dgm:pt modelId="{AB762C9A-42EB-4537-B954-60B546519719}" type="parTrans" cxnId="{15731876-64E7-4543-96CA-84269921D164}">
      <dgm:prSet/>
      <dgm:spPr/>
      <dgm:t>
        <a:bodyPr/>
        <a:lstStyle/>
        <a:p>
          <a:endParaRPr lang="en-US"/>
        </a:p>
      </dgm:t>
    </dgm:pt>
    <dgm:pt modelId="{691FEE36-03A8-43FE-AC19-776DD108FA32}" type="sibTrans" cxnId="{15731876-64E7-4543-96CA-84269921D164}">
      <dgm:prSet/>
      <dgm:spPr/>
      <dgm:t>
        <a:bodyPr/>
        <a:lstStyle/>
        <a:p>
          <a:endParaRPr lang="en-US"/>
        </a:p>
      </dgm:t>
    </dgm:pt>
    <dgm:pt modelId="{901DBAC1-4581-49CB-9F37-27B5939C469F}">
      <dgm:prSet phldrT="[Text]"/>
      <dgm:spPr>
        <a:solidFill>
          <a:schemeClr val="accent5">
            <a:lumMod val="75000"/>
          </a:schemeClr>
        </a:solidFill>
        <a:ln>
          <a:solidFill>
            <a:schemeClr val="accent5">
              <a:lumMod val="75000"/>
            </a:schemeClr>
          </a:solidFill>
        </a:ln>
      </dgm:spPr>
      <dgm:t>
        <a:bodyPr/>
        <a:lstStyle/>
        <a:p>
          <a:r>
            <a:rPr lang="en-US" dirty="0"/>
            <a:t>Goals and Guardrails</a:t>
          </a:r>
        </a:p>
      </dgm:t>
    </dgm:pt>
    <dgm:pt modelId="{5C319ED4-6995-4964-A51F-A6203F1CCCCE}" type="parTrans" cxnId="{7FCB371D-0B17-433F-AE57-34EC37FA97E8}">
      <dgm:prSet/>
      <dgm:spPr/>
      <dgm:t>
        <a:bodyPr/>
        <a:lstStyle/>
        <a:p>
          <a:endParaRPr lang="en-US"/>
        </a:p>
      </dgm:t>
    </dgm:pt>
    <dgm:pt modelId="{03BEC075-EA7A-4C72-85CB-61D1175B4A13}" type="sibTrans" cxnId="{7FCB371D-0B17-433F-AE57-34EC37FA97E8}">
      <dgm:prSet/>
      <dgm:spPr/>
      <dgm:t>
        <a:bodyPr/>
        <a:lstStyle/>
        <a:p>
          <a:endParaRPr lang="en-US"/>
        </a:p>
      </dgm:t>
    </dgm:pt>
    <dgm:pt modelId="{D2907ECE-B1AB-4BA1-BBD9-A2D459FF8C4D}">
      <dgm:prSet phldrT="[Text]" custT="1"/>
      <dgm:spPr>
        <a:ln>
          <a:solidFill>
            <a:schemeClr val="accent5">
              <a:lumMod val="75000"/>
            </a:schemeClr>
          </a:solidFill>
        </a:ln>
      </dgm:spPr>
      <dgm:t>
        <a:bodyPr/>
        <a:lstStyle/>
        <a:p>
          <a:r>
            <a:rPr lang="en-US" sz="3000" dirty="0"/>
            <a:t>Alignment to Board of Education Goals</a:t>
          </a:r>
        </a:p>
      </dgm:t>
    </dgm:pt>
    <dgm:pt modelId="{D221D4A6-AB3E-4C64-AB03-D6757B90F409}" type="parTrans" cxnId="{BFBAD572-76BD-4715-9B8D-E217F1BEBEED}">
      <dgm:prSet/>
      <dgm:spPr/>
      <dgm:t>
        <a:bodyPr/>
        <a:lstStyle/>
        <a:p>
          <a:endParaRPr lang="en-US"/>
        </a:p>
      </dgm:t>
    </dgm:pt>
    <dgm:pt modelId="{F6FCB93D-5E1D-4544-9D04-EF1655E3F411}" type="sibTrans" cxnId="{BFBAD572-76BD-4715-9B8D-E217F1BEBEED}">
      <dgm:prSet/>
      <dgm:spPr/>
      <dgm:t>
        <a:bodyPr/>
        <a:lstStyle/>
        <a:p>
          <a:endParaRPr lang="en-US"/>
        </a:p>
      </dgm:t>
    </dgm:pt>
    <dgm:pt modelId="{0F0BD59F-4C8D-44E8-9C26-BF6F801D4652}">
      <dgm:prSet phldrT="[Text]" custT="1"/>
      <dgm:spPr>
        <a:ln>
          <a:solidFill>
            <a:schemeClr val="accent5">
              <a:lumMod val="75000"/>
            </a:schemeClr>
          </a:solidFill>
        </a:ln>
      </dgm:spPr>
      <dgm:t>
        <a:bodyPr/>
        <a:lstStyle/>
        <a:p>
          <a:r>
            <a:rPr lang="en-US" sz="3000" dirty="0"/>
            <a:t>Honoring Board of Education Guardrails</a:t>
          </a:r>
        </a:p>
      </dgm:t>
    </dgm:pt>
    <dgm:pt modelId="{F4EB8A5A-59E5-4368-AAF0-4FB06C2B708D}" type="parTrans" cxnId="{F0391BE9-64C1-4477-8A82-6172DB6AA901}">
      <dgm:prSet/>
      <dgm:spPr/>
      <dgm:t>
        <a:bodyPr/>
        <a:lstStyle/>
        <a:p>
          <a:endParaRPr lang="en-US"/>
        </a:p>
      </dgm:t>
    </dgm:pt>
    <dgm:pt modelId="{6C39B2D9-192A-40C0-B3FE-5D579382AF02}" type="sibTrans" cxnId="{F0391BE9-64C1-4477-8A82-6172DB6AA901}">
      <dgm:prSet/>
      <dgm:spPr/>
      <dgm:t>
        <a:bodyPr/>
        <a:lstStyle/>
        <a:p>
          <a:endParaRPr lang="en-US"/>
        </a:p>
      </dgm:t>
    </dgm:pt>
    <dgm:pt modelId="{B29AC083-A885-44A6-B891-D41860F06CB4}">
      <dgm:prSet phldrT="[Text]"/>
      <dgm:spPr>
        <a:solidFill>
          <a:schemeClr val="accent5">
            <a:lumMod val="75000"/>
          </a:schemeClr>
        </a:solidFill>
        <a:ln>
          <a:solidFill>
            <a:schemeClr val="accent5">
              <a:lumMod val="75000"/>
            </a:schemeClr>
          </a:solidFill>
        </a:ln>
      </dgm:spPr>
      <dgm:t>
        <a:bodyPr/>
        <a:lstStyle/>
        <a:p>
          <a:r>
            <a:rPr lang="en-US" dirty="0">
              <a:solidFill>
                <a:schemeClr val="bg1"/>
              </a:solidFill>
            </a:rPr>
            <a:t>Voice of the Community</a:t>
          </a:r>
        </a:p>
      </dgm:t>
    </dgm:pt>
    <dgm:pt modelId="{0C8ABE29-EC8E-4836-89E8-BE929F7A717A}" type="parTrans" cxnId="{8627ED5B-AC83-42CA-AB70-FB369C5CAE26}">
      <dgm:prSet/>
      <dgm:spPr/>
      <dgm:t>
        <a:bodyPr/>
        <a:lstStyle/>
        <a:p>
          <a:endParaRPr lang="en-US"/>
        </a:p>
      </dgm:t>
    </dgm:pt>
    <dgm:pt modelId="{F68596BA-1C64-40A0-9919-BC01848F39C0}" type="sibTrans" cxnId="{8627ED5B-AC83-42CA-AB70-FB369C5CAE26}">
      <dgm:prSet/>
      <dgm:spPr/>
      <dgm:t>
        <a:bodyPr/>
        <a:lstStyle/>
        <a:p>
          <a:endParaRPr lang="en-US"/>
        </a:p>
      </dgm:t>
    </dgm:pt>
    <dgm:pt modelId="{21347DB8-D11D-41EA-9292-6758C4D6C120}">
      <dgm:prSet phldrT="[Text]" custT="1"/>
      <dgm:spPr>
        <a:ln>
          <a:solidFill>
            <a:schemeClr val="accent5">
              <a:lumMod val="75000"/>
            </a:schemeClr>
          </a:solidFill>
        </a:ln>
      </dgm:spPr>
      <dgm:t>
        <a:bodyPr/>
        <a:lstStyle/>
        <a:p>
          <a:pPr algn="l"/>
          <a:r>
            <a:rPr lang="en-US" sz="2600" dirty="0"/>
            <a:t>Board of Education Community Meetings – 10/20/25 &amp; 10/27/25</a:t>
          </a:r>
        </a:p>
      </dgm:t>
    </dgm:pt>
    <dgm:pt modelId="{798E6647-F5B2-42DF-8E12-3708B05FFCB2}" type="parTrans" cxnId="{CC0135B6-0466-4F9D-A3ED-4B49D31CEF5F}">
      <dgm:prSet/>
      <dgm:spPr/>
      <dgm:t>
        <a:bodyPr/>
        <a:lstStyle/>
        <a:p>
          <a:endParaRPr lang="en-US"/>
        </a:p>
      </dgm:t>
    </dgm:pt>
    <dgm:pt modelId="{BE3E75E6-075E-4568-BB88-E3147E93FC05}" type="sibTrans" cxnId="{CC0135B6-0466-4F9D-A3ED-4B49D31CEF5F}">
      <dgm:prSet/>
      <dgm:spPr/>
      <dgm:t>
        <a:bodyPr/>
        <a:lstStyle/>
        <a:p>
          <a:endParaRPr lang="en-US"/>
        </a:p>
      </dgm:t>
    </dgm:pt>
    <dgm:pt modelId="{A4420579-2F30-49A2-8744-30707B94877B}">
      <dgm:prSet phldrT="[Text]" custT="1"/>
      <dgm:spPr>
        <a:ln>
          <a:solidFill>
            <a:schemeClr val="accent5">
              <a:lumMod val="75000"/>
            </a:schemeClr>
          </a:solidFill>
        </a:ln>
      </dgm:spPr>
      <dgm:t>
        <a:bodyPr/>
        <a:lstStyle/>
        <a:p>
          <a:r>
            <a:rPr lang="en-US" sz="3000" dirty="0"/>
            <a:t>Meet Student Needs</a:t>
          </a:r>
        </a:p>
      </dgm:t>
    </dgm:pt>
    <dgm:pt modelId="{AEFC11B0-0317-43A1-B026-C8E24BEBC8C4}" type="sibTrans" cxnId="{8B8DCB4C-7271-407C-9BAE-A8C941A08436}">
      <dgm:prSet/>
      <dgm:spPr/>
      <dgm:t>
        <a:bodyPr/>
        <a:lstStyle/>
        <a:p>
          <a:endParaRPr lang="en-US"/>
        </a:p>
      </dgm:t>
    </dgm:pt>
    <dgm:pt modelId="{DCD11086-F509-49D7-A866-72F457B1A8BE}" type="parTrans" cxnId="{8B8DCB4C-7271-407C-9BAE-A8C941A08436}">
      <dgm:prSet/>
      <dgm:spPr/>
      <dgm:t>
        <a:bodyPr/>
        <a:lstStyle/>
        <a:p>
          <a:endParaRPr lang="en-US"/>
        </a:p>
      </dgm:t>
    </dgm:pt>
    <dgm:pt modelId="{9A1443C5-0CC4-4C5D-9F02-6AC81F2EC0B2}">
      <dgm:prSet phldrT="[Text]" custT="1"/>
      <dgm:spPr>
        <a:ln>
          <a:solidFill>
            <a:schemeClr val="accent5">
              <a:lumMod val="75000"/>
            </a:schemeClr>
          </a:solidFill>
        </a:ln>
      </dgm:spPr>
      <dgm:t>
        <a:bodyPr/>
        <a:lstStyle/>
        <a:p>
          <a:pPr algn="l"/>
          <a:r>
            <a:rPr lang="en-US" sz="2600" dirty="0"/>
            <a:t>Community and Staff Budget Survey – 5,300 Responses</a:t>
          </a:r>
        </a:p>
      </dgm:t>
    </dgm:pt>
    <dgm:pt modelId="{D50CEC18-5D6A-494D-90D3-F618C74BE90B}" type="parTrans" cxnId="{C43917B0-BE89-4B4B-B6D1-A31D73EB63CC}">
      <dgm:prSet/>
      <dgm:spPr/>
      <dgm:t>
        <a:bodyPr/>
        <a:lstStyle/>
        <a:p>
          <a:endParaRPr lang="en-US"/>
        </a:p>
      </dgm:t>
    </dgm:pt>
    <dgm:pt modelId="{C2481AFD-AE10-47A0-A311-2146AEA7E8E8}" type="sibTrans" cxnId="{C43917B0-BE89-4B4B-B6D1-A31D73EB63CC}">
      <dgm:prSet/>
      <dgm:spPr/>
      <dgm:t>
        <a:bodyPr/>
        <a:lstStyle/>
        <a:p>
          <a:endParaRPr lang="en-US"/>
        </a:p>
      </dgm:t>
    </dgm:pt>
    <dgm:pt modelId="{F1A8A3FD-05E9-4973-AA29-55DEE0B45E05}">
      <dgm:prSet phldrT="[Text]" custT="1"/>
      <dgm:spPr>
        <a:ln>
          <a:solidFill>
            <a:schemeClr val="accent5">
              <a:lumMod val="75000"/>
            </a:schemeClr>
          </a:solidFill>
        </a:ln>
      </dgm:spPr>
      <dgm:t>
        <a:bodyPr/>
        <a:lstStyle/>
        <a:p>
          <a:pPr algn="l"/>
          <a:r>
            <a:rPr lang="en-US" sz="2600" dirty="0"/>
            <a:t>Be a Leader Student Budget Presentation – October 2025 </a:t>
          </a:r>
        </a:p>
      </dgm:t>
    </dgm:pt>
    <dgm:pt modelId="{A9CD578B-5821-4D8A-828B-355CC4B25D79}" type="parTrans" cxnId="{F6BE9EFB-DBDB-44E5-A862-244EADD4F39A}">
      <dgm:prSet/>
      <dgm:spPr/>
      <dgm:t>
        <a:bodyPr/>
        <a:lstStyle/>
        <a:p>
          <a:endParaRPr lang="en-US"/>
        </a:p>
      </dgm:t>
    </dgm:pt>
    <dgm:pt modelId="{83BA7464-5755-43A1-A288-26B174B19122}" type="sibTrans" cxnId="{F6BE9EFB-DBDB-44E5-A862-244EADD4F39A}">
      <dgm:prSet/>
      <dgm:spPr/>
      <dgm:t>
        <a:bodyPr/>
        <a:lstStyle/>
        <a:p>
          <a:endParaRPr lang="en-US"/>
        </a:p>
      </dgm:t>
    </dgm:pt>
    <dgm:pt modelId="{4A019CC8-4652-41B4-BEAE-E43C45FC4D0F}">
      <dgm:prSet phldrT="[Text]" custT="1"/>
      <dgm:spPr>
        <a:ln>
          <a:solidFill>
            <a:schemeClr val="accent5">
              <a:lumMod val="75000"/>
            </a:schemeClr>
          </a:solidFill>
        </a:ln>
      </dgm:spPr>
      <dgm:t>
        <a:bodyPr/>
        <a:lstStyle/>
        <a:p>
          <a:pPr algn="l"/>
          <a:r>
            <a:rPr lang="en-US" sz="2600" dirty="0"/>
            <a:t>School Instructional Councils – Budget Process</a:t>
          </a:r>
        </a:p>
      </dgm:t>
    </dgm:pt>
    <dgm:pt modelId="{F41FEB02-EFE7-4260-AFA4-AD1076F06B3F}" type="parTrans" cxnId="{9D4D80A8-FFEA-4CB3-9925-3E802E6168BD}">
      <dgm:prSet/>
      <dgm:spPr/>
      <dgm:t>
        <a:bodyPr/>
        <a:lstStyle/>
        <a:p>
          <a:endParaRPr lang="en-US"/>
        </a:p>
      </dgm:t>
    </dgm:pt>
    <dgm:pt modelId="{78FE18B6-9068-4E9B-B03B-5850857C76A4}" type="sibTrans" cxnId="{9D4D80A8-FFEA-4CB3-9925-3E802E6168BD}">
      <dgm:prSet/>
      <dgm:spPr/>
      <dgm:t>
        <a:bodyPr/>
        <a:lstStyle/>
        <a:p>
          <a:endParaRPr lang="en-US"/>
        </a:p>
      </dgm:t>
    </dgm:pt>
    <dgm:pt modelId="{7D2D9717-1B1D-45BC-A611-3DDDBF6377A6}" type="pres">
      <dgm:prSet presAssocID="{E64DB17D-9B70-497B-BD70-2B457F775B7F}" presName="linearFlow" presStyleCnt="0">
        <dgm:presLayoutVars>
          <dgm:dir/>
          <dgm:animLvl val="lvl"/>
          <dgm:resizeHandles val="exact"/>
        </dgm:presLayoutVars>
      </dgm:prSet>
      <dgm:spPr/>
    </dgm:pt>
    <dgm:pt modelId="{4DD781C5-C104-47BB-94F9-8644E4D2158C}" type="pres">
      <dgm:prSet presAssocID="{32D3E3E8-3174-4C66-8D03-F08BFE3154A2}" presName="composite" presStyleCnt="0"/>
      <dgm:spPr/>
    </dgm:pt>
    <dgm:pt modelId="{4823FCE0-BD01-4147-BBCE-EDD119665723}" type="pres">
      <dgm:prSet presAssocID="{32D3E3E8-3174-4C66-8D03-F08BFE3154A2}" presName="parentText" presStyleLbl="alignNode1" presStyleIdx="0" presStyleCnt="3">
        <dgm:presLayoutVars>
          <dgm:chMax val="1"/>
          <dgm:bulletEnabled val="1"/>
        </dgm:presLayoutVars>
      </dgm:prSet>
      <dgm:spPr/>
    </dgm:pt>
    <dgm:pt modelId="{1FE55E82-C650-4C8B-B43D-4AB390E4614A}" type="pres">
      <dgm:prSet presAssocID="{32D3E3E8-3174-4C66-8D03-F08BFE3154A2}" presName="descendantText" presStyleLbl="alignAcc1" presStyleIdx="0" presStyleCnt="3">
        <dgm:presLayoutVars>
          <dgm:bulletEnabled val="1"/>
        </dgm:presLayoutVars>
      </dgm:prSet>
      <dgm:spPr/>
    </dgm:pt>
    <dgm:pt modelId="{726D4EED-5A9F-43D2-9680-42758A82DD92}" type="pres">
      <dgm:prSet presAssocID="{E895C52E-0C11-4562-A6B9-0CF336BD40BD}" presName="sp" presStyleCnt="0"/>
      <dgm:spPr/>
    </dgm:pt>
    <dgm:pt modelId="{BCAAB0F6-837C-4B05-A71A-9F87D27386D0}" type="pres">
      <dgm:prSet presAssocID="{901DBAC1-4581-49CB-9F37-27B5939C469F}" presName="composite" presStyleCnt="0"/>
      <dgm:spPr/>
    </dgm:pt>
    <dgm:pt modelId="{B0A1C88A-2702-4E12-A0F8-9BD94BFE3D82}" type="pres">
      <dgm:prSet presAssocID="{901DBAC1-4581-49CB-9F37-27B5939C469F}" presName="parentText" presStyleLbl="alignNode1" presStyleIdx="1" presStyleCnt="3">
        <dgm:presLayoutVars>
          <dgm:chMax val="1"/>
          <dgm:bulletEnabled val="1"/>
        </dgm:presLayoutVars>
      </dgm:prSet>
      <dgm:spPr/>
    </dgm:pt>
    <dgm:pt modelId="{BD4D1000-2E69-42D0-8811-2D68586CC9A8}" type="pres">
      <dgm:prSet presAssocID="{901DBAC1-4581-49CB-9F37-27B5939C469F}" presName="descendantText" presStyleLbl="alignAcc1" presStyleIdx="1" presStyleCnt="3">
        <dgm:presLayoutVars>
          <dgm:bulletEnabled val="1"/>
        </dgm:presLayoutVars>
      </dgm:prSet>
      <dgm:spPr/>
    </dgm:pt>
    <dgm:pt modelId="{B66916AA-038F-496A-8DB0-D93033F69177}" type="pres">
      <dgm:prSet presAssocID="{03BEC075-EA7A-4C72-85CB-61D1175B4A13}" presName="sp" presStyleCnt="0"/>
      <dgm:spPr/>
    </dgm:pt>
    <dgm:pt modelId="{F717D3D5-FE8B-4D31-95A1-54A6806279C6}" type="pres">
      <dgm:prSet presAssocID="{B29AC083-A885-44A6-B891-D41860F06CB4}" presName="composite" presStyleCnt="0"/>
      <dgm:spPr/>
    </dgm:pt>
    <dgm:pt modelId="{589B9804-42AE-47E1-8DDF-22F1524CA620}" type="pres">
      <dgm:prSet presAssocID="{B29AC083-A885-44A6-B891-D41860F06CB4}" presName="parentText" presStyleLbl="alignNode1" presStyleIdx="2" presStyleCnt="3">
        <dgm:presLayoutVars>
          <dgm:chMax val="1"/>
          <dgm:bulletEnabled val="1"/>
        </dgm:presLayoutVars>
      </dgm:prSet>
      <dgm:spPr/>
    </dgm:pt>
    <dgm:pt modelId="{23DA8C2B-A02D-47CB-BA15-F92BE462E1D4}" type="pres">
      <dgm:prSet presAssocID="{B29AC083-A885-44A6-B891-D41860F06CB4}" presName="descendantText" presStyleLbl="alignAcc1" presStyleIdx="2" presStyleCnt="3">
        <dgm:presLayoutVars>
          <dgm:bulletEnabled val="1"/>
        </dgm:presLayoutVars>
      </dgm:prSet>
      <dgm:spPr/>
    </dgm:pt>
  </dgm:ptLst>
  <dgm:cxnLst>
    <dgm:cxn modelId="{D301A709-D74E-4FD9-AEA0-F1AD81504DEF}" srcId="{E64DB17D-9B70-497B-BD70-2B457F775B7F}" destId="{32D3E3E8-3174-4C66-8D03-F08BFE3154A2}" srcOrd="0" destOrd="0" parTransId="{E16EDF29-43E9-4AC9-A75F-30243FE94BDA}" sibTransId="{E895C52E-0C11-4562-A6B9-0CF336BD40BD}"/>
    <dgm:cxn modelId="{7FCB371D-0B17-433F-AE57-34EC37FA97E8}" srcId="{E64DB17D-9B70-497B-BD70-2B457F775B7F}" destId="{901DBAC1-4581-49CB-9F37-27B5939C469F}" srcOrd="1" destOrd="0" parTransId="{5C319ED4-6995-4964-A51F-A6203F1CCCCE}" sibTransId="{03BEC075-EA7A-4C72-85CB-61D1175B4A13}"/>
    <dgm:cxn modelId="{8627ED5B-AC83-42CA-AB70-FB369C5CAE26}" srcId="{E64DB17D-9B70-497B-BD70-2B457F775B7F}" destId="{B29AC083-A885-44A6-B891-D41860F06CB4}" srcOrd="2" destOrd="0" parTransId="{0C8ABE29-EC8E-4836-89E8-BE929F7A717A}" sibTransId="{F68596BA-1C64-40A0-9919-BC01848F39C0}"/>
    <dgm:cxn modelId="{8117705C-D961-4BBE-9FD0-C7FBEF17F548}" type="presOf" srcId="{741E6D92-95FA-43AC-A658-19E5BBC9CFF2}" destId="{1FE55E82-C650-4C8B-B43D-4AB390E4614A}" srcOrd="0" destOrd="0" presId="urn:microsoft.com/office/officeart/2005/8/layout/chevron2"/>
    <dgm:cxn modelId="{CBA31D61-C59C-4651-AA93-BEE359259150}" type="presOf" srcId="{21347DB8-D11D-41EA-9292-6758C4D6C120}" destId="{23DA8C2B-A02D-47CB-BA15-F92BE462E1D4}" srcOrd="0" destOrd="0" presId="urn:microsoft.com/office/officeart/2005/8/layout/chevron2"/>
    <dgm:cxn modelId="{89127541-87EC-4094-BAE9-FA08CFE2F274}" type="presOf" srcId="{901DBAC1-4581-49CB-9F37-27B5939C469F}" destId="{B0A1C88A-2702-4E12-A0F8-9BD94BFE3D82}" srcOrd="0" destOrd="0" presId="urn:microsoft.com/office/officeart/2005/8/layout/chevron2"/>
    <dgm:cxn modelId="{FB013B42-A748-4EF3-B5CC-F1486F61D22B}" type="presOf" srcId="{B29AC083-A885-44A6-B891-D41860F06CB4}" destId="{589B9804-42AE-47E1-8DDF-22F1524CA620}" srcOrd="0" destOrd="0" presId="urn:microsoft.com/office/officeart/2005/8/layout/chevron2"/>
    <dgm:cxn modelId="{C5AA2865-DBB8-4E15-B0D1-8A495C7F9EA0}" type="presOf" srcId="{A4420579-2F30-49A2-8744-30707B94877B}" destId="{1FE55E82-C650-4C8B-B43D-4AB390E4614A}" srcOrd="0" destOrd="1" presId="urn:microsoft.com/office/officeart/2005/8/layout/chevron2"/>
    <dgm:cxn modelId="{01826D46-14FE-4403-B2A6-E3EC29AF9678}" type="presOf" srcId="{0F0BD59F-4C8D-44E8-9C26-BF6F801D4652}" destId="{BD4D1000-2E69-42D0-8811-2D68586CC9A8}" srcOrd="0" destOrd="1" presId="urn:microsoft.com/office/officeart/2005/8/layout/chevron2"/>
    <dgm:cxn modelId="{8B8DCB4C-7271-407C-9BAE-A8C941A08436}" srcId="{32D3E3E8-3174-4C66-8D03-F08BFE3154A2}" destId="{A4420579-2F30-49A2-8744-30707B94877B}" srcOrd="1" destOrd="0" parTransId="{DCD11086-F509-49D7-A866-72F457B1A8BE}" sibTransId="{AEFC11B0-0317-43A1-B026-C8E24BEBC8C4}"/>
    <dgm:cxn modelId="{BFBAD572-76BD-4715-9B8D-E217F1BEBEED}" srcId="{901DBAC1-4581-49CB-9F37-27B5939C469F}" destId="{D2907ECE-B1AB-4BA1-BBD9-A2D459FF8C4D}" srcOrd="0" destOrd="0" parTransId="{D221D4A6-AB3E-4C64-AB03-D6757B90F409}" sibTransId="{F6FCB93D-5E1D-4544-9D04-EF1655E3F411}"/>
    <dgm:cxn modelId="{15731876-64E7-4543-96CA-84269921D164}" srcId="{32D3E3E8-3174-4C66-8D03-F08BFE3154A2}" destId="{741E6D92-95FA-43AC-A658-19E5BBC9CFF2}" srcOrd="0" destOrd="0" parTransId="{AB762C9A-42EB-4537-B954-60B546519719}" sibTransId="{691FEE36-03A8-43FE-AC19-776DD108FA32}"/>
    <dgm:cxn modelId="{AA1BB159-C80A-4C64-A633-0A8CC367ACD0}" type="presOf" srcId="{D2907ECE-B1AB-4BA1-BBD9-A2D459FF8C4D}" destId="{BD4D1000-2E69-42D0-8811-2D68586CC9A8}" srcOrd="0" destOrd="0" presId="urn:microsoft.com/office/officeart/2005/8/layout/chevron2"/>
    <dgm:cxn modelId="{4766ED82-3BF3-4B93-9279-FD2345015828}" type="presOf" srcId="{9A1443C5-0CC4-4C5D-9F02-6AC81F2EC0B2}" destId="{23DA8C2B-A02D-47CB-BA15-F92BE462E1D4}" srcOrd="0" destOrd="1" presId="urn:microsoft.com/office/officeart/2005/8/layout/chevron2"/>
    <dgm:cxn modelId="{9D4D80A8-FFEA-4CB3-9925-3E802E6168BD}" srcId="{B29AC083-A885-44A6-B891-D41860F06CB4}" destId="{4A019CC8-4652-41B4-BEAE-E43C45FC4D0F}" srcOrd="2" destOrd="0" parTransId="{F41FEB02-EFE7-4260-AFA4-AD1076F06B3F}" sibTransId="{78FE18B6-9068-4E9B-B03B-5850857C76A4}"/>
    <dgm:cxn modelId="{A36AD0AA-C243-495F-8178-25EFB89838BA}" type="presOf" srcId="{E64DB17D-9B70-497B-BD70-2B457F775B7F}" destId="{7D2D9717-1B1D-45BC-A611-3DDDBF6377A6}" srcOrd="0" destOrd="0" presId="urn:microsoft.com/office/officeart/2005/8/layout/chevron2"/>
    <dgm:cxn modelId="{C43917B0-BE89-4B4B-B6D1-A31D73EB63CC}" srcId="{B29AC083-A885-44A6-B891-D41860F06CB4}" destId="{9A1443C5-0CC4-4C5D-9F02-6AC81F2EC0B2}" srcOrd="1" destOrd="0" parTransId="{D50CEC18-5D6A-494D-90D3-F618C74BE90B}" sibTransId="{C2481AFD-AE10-47A0-A311-2146AEA7E8E8}"/>
    <dgm:cxn modelId="{CC0135B6-0466-4F9D-A3ED-4B49D31CEF5F}" srcId="{B29AC083-A885-44A6-B891-D41860F06CB4}" destId="{21347DB8-D11D-41EA-9292-6758C4D6C120}" srcOrd="0" destOrd="0" parTransId="{798E6647-F5B2-42DF-8E12-3708B05FFCB2}" sibTransId="{BE3E75E6-075E-4568-BB88-E3147E93FC05}"/>
    <dgm:cxn modelId="{E05E50B7-43D4-417F-AF4E-E9EB14783AB3}" type="presOf" srcId="{4A019CC8-4652-41B4-BEAE-E43C45FC4D0F}" destId="{23DA8C2B-A02D-47CB-BA15-F92BE462E1D4}" srcOrd="0" destOrd="2" presId="urn:microsoft.com/office/officeart/2005/8/layout/chevron2"/>
    <dgm:cxn modelId="{D08967BC-D8DC-44D1-B305-A4FA822F2795}" type="presOf" srcId="{F1A8A3FD-05E9-4973-AA29-55DEE0B45E05}" destId="{23DA8C2B-A02D-47CB-BA15-F92BE462E1D4}" srcOrd="0" destOrd="3" presId="urn:microsoft.com/office/officeart/2005/8/layout/chevron2"/>
    <dgm:cxn modelId="{F0391BE9-64C1-4477-8A82-6172DB6AA901}" srcId="{901DBAC1-4581-49CB-9F37-27B5939C469F}" destId="{0F0BD59F-4C8D-44E8-9C26-BF6F801D4652}" srcOrd="1" destOrd="0" parTransId="{F4EB8A5A-59E5-4368-AAF0-4FB06C2B708D}" sibTransId="{6C39B2D9-192A-40C0-B3FE-5D579382AF02}"/>
    <dgm:cxn modelId="{C579C7EA-2458-4304-9AFA-3E48ABDDA487}" type="presOf" srcId="{32D3E3E8-3174-4C66-8D03-F08BFE3154A2}" destId="{4823FCE0-BD01-4147-BBCE-EDD119665723}" srcOrd="0" destOrd="0" presId="urn:microsoft.com/office/officeart/2005/8/layout/chevron2"/>
    <dgm:cxn modelId="{F6BE9EFB-DBDB-44E5-A862-244EADD4F39A}" srcId="{B29AC083-A885-44A6-B891-D41860F06CB4}" destId="{F1A8A3FD-05E9-4973-AA29-55DEE0B45E05}" srcOrd="3" destOrd="0" parTransId="{A9CD578B-5821-4D8A-828B-355CC4B25D79}" sibTransId="{83BA7464-5755-43A1-A288-26B174B19122}"/>
    <dgm:cxn modelId="{4C1C0F7C-647A-486F-AA42-D41296A53ED2}" type="presParOf" srcId="{7D2D9717-1B1D-45BC-A611-3DDDBF6377A6}" destId="{4DD781C5-C104-47BB-94F9-8644E4D2158C}" srcOrd="0" destOrd="0" presId="urn:microsoft.com/office/officeart/2005/8/layout/chevron2"/>
    <dgm:cxn modelId="{3AE4DB0F-270B-4F20-B22D-7EDA9CE5C2D8}" type="presParOf" srcId="{4DD781C5-C104-47BB-94F9-8644E4D2158C}" destId="{4823FCE0-BD01-4147-BBCE-EDD119665723}" srcOrd="0" destOrd="0" presId="urn:microsoft.com/office/officeart/2005/8/layout/chevron2"/>
    <dgm:cxn modelId="{9C2D1680-4E87-49D3-B0D8-FFB619AD3F8C}" type="presParOf" srcId="{4DD781C5-C104-47BB-94F9-8644E4D2158C}" destId="{1FE55E82-C650-4C8B-B43D-4AB390E4614A}" srcOrd="1" destOrd="0" presId="urn:microsoft.com/office/officeart/2005/8/layout/chevron2"/>
    <dgm:cxn modelId="{0062152A-B151-49EF-9C83-5D7AEC01A353}" type="presParOf" srcId="{7D2D9717-1B1D-45BC-A611-3DDDBF6377A6}" destId="{726D4EED-5A9F-43D2-9680-42758A82DD92}" srcOrd="1" destOrd="0" presId="urn:microsoft.com/office/officeart/2005/8/layout/chevron2"/>
    <dgm:cxn modelId="{6F4BC154-AE20-4E00-BE2C-B2E8E116CF4B}" type="presParOf" srcId="{7D2D9717-1B1D-45BC-A611-3DDDBF6377A6}" destId="{BCAAB0F6-837C-4B05-A71A-9F87D27386D0}" srcOrd="2" destOrd="0" presId="urn:microsoft.com/office/officeart/2005/8/layout/chevron2"/>
    <dgm:cxn modelId="{0090A00D-4040-4656-9091-74C6ABD8A481}" type="presParOf" srcId="{BCAAB0F6-837C-4B05-A71A-9F87D27386D0}" destId="{B0A1C88A-2702-4E12-A0F8-9BD94BFE3D82}" srcOrd="0" destOrd="0" presId="urn:microsoft.com/office/officeart/2005/8/layout/chevron2"/>
    <dgm:cxn modelId="{4D6BD6B1-4923-4C6F-A4F2-E0E87634BBB2}" type="presParOf" srcId="{BCAAB0F6-837C-4B05-A71A-9F87D27386D0}" destId="{BD4D1000-2E69-42D0-8811-2D68586CC9A8}" srcOrd="1" destOrd="0" presId="urn:microsoft.com/office/officeart/2005/8/layout/chevron2"/>
    <dgm:cxn modelId="{7F41F399-D8CD-4AD4-82B2-11453847B456}" type="presParOf" srcId="{7D2D9717-1B1D-45BC-A611-3DDDBF6377A6}" destId="{B66916AA-038F-496A-8DB0-D93033F69177}" srcOrd="3" destOrd="0" presId="urn:microsoft.com/office/officeart/2005/8/layout/chevron2"/>
    <dgm:cxn modelId="{2B5580C0-DE5A-40C0-B49C-C55E796ED7BA}" type="presParOf" srcId="{7D2D9717-1B1D-45BC-A611-3DDDBF6377A6}" destId="{F717D3D5-FE8B-4D31-95A1-54A6806279C6}" srcOrd="4" destOrd="0" presId="urn:microsoft.com/office/officeart/2005/8/layout/chevron2"/>
    <dgm:cxn modelId="{590AF94E-3EF7-4016-8AB4-A9AC026BF27A}" type="presParOf" srcId="{F717D3D5-FE8B-4D31-95A1-54A6806279C6}" destId="{589B9804-42AE-47E1-8DDF-22F1524CA620}" srcOrd="0" destOrd="0" presId="urn:microsoft.com/office/officeart/2005/8/layout/chevron2"/>
    <dgm:cxn modelId="{C2B008AC-2D02-48A6-B451-934E89A2A99E}" type="presParOf" srcId="{F717D3D5-FE8B-4D31-95A1-54A6806279C6}" destId="{23DA8C2B-A02D-47CB-BA15-F92BE462E1D4}"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23FCE0-BD01-4147-BBCE-EDD119665723}">
      <dsp:nvSpPr>
        <dsp:cNvPr id="0" name=""/>
        <dsp:cNvSpPr/>
      </dsp:nvSpPr>
      <dsp:spPr>
        <a:xfrm rot="5400000">
          <a:off x="-425053" y="425277"/>
          <a:ext cx="2833687" cy="1983581"/>
        </a:xfrm>
        <a:prstGeom prst="chevron">
          <a:avLst/>
        </a:prstGeom>
        <a:solidFill>
          <a:schemeClr val="accent5">
            <a:lumMod val="75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t>Student Outcomes</a:t>
          </a:r>
        </a:p>
      </dsp:txBody>
      <dsp:txXfrm rot="-5400000">
        <a:off x="1" y="992015"/>
        <a:ext cx="1983581" cy="850106"/>
      </dsp:txXfrm>
    </dsp:sp>
    <dsp:sp modelId="{1FE55E82-C650-4C8B-B43D-4AB390E4614A}">
      <dsp:nvSpPr>
        <dsp:cNvPr id="0" name=""/>
        <dsp:cNvSpPr/>
      </dsp:nvSpPr>
      <dsp:spPr>
        <a:xfrm rot="5400000">
          <a:off x="7354869" y="-5371063"/>
          <a:ext cx="1841896" cy="12584472"/>
        </a:xfrm>
        <a:prstGeom prst="round2Same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Increase Student Outcomes</a:t>
          </a:r>
        </a:p>
        <a:p>
          <a:pPr marL="285750" lvl="1" indent="-285750" algn="l" defTabSz="1333500">
            <a:lnSpc>
              <a:spcPct val="90000"/>
            </a:lnSpc>
            <a:spcBef>
              <a:spcPct val="0"/>
            </a:spcBef>
            <a:spcAft>
              <a:spcPct val="15000"/>
            </a:spcAft>
            <a:buChar char="•"/>
          </a:pPr>
          <a:r>
            <a:rPr lang="en-US" sz="3000" kern="1200" dirty="0"/>
            <a:t>Meet Student Needs</a:t>
          </a:r>
        </a:p>
      </dsp:txBody>
      <dsp:txXfrm rot="-5400000">
        <a:off x="1983581" y="90139"/>
        <a:ext cx="12494558" cy="1662068"/>
      </dsp:txXfrm>
    </dsp:sp>
    <dsp:sp modelId="{B0A1C88A-2702-4E12-A0F8-9BD94BFE3D82}">
      <dsp:nvSpPr>
        <dsp:cNvPr id="0" name=""/>
        <dsp:cNvSpPr/>
      </dsp:nvSpPr>
      <dsp:spPr>
        <a:xfrm rot="5400000">
          <a:off x="-425053" y="3072209"/>
          <a:ext cx="2833687" cy="1983581"/>
        </a:xfrm>
        <a:prstGeom prst="chevron">
          <a:avLst/>
        </a:prstGeom>
        <a:solidFill>
          <a:schemeClr val="accent5">
            <a:lumMod val="75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t>Goals and Guardrails</a:t>
          </a:r>
        </a:p>
      </dsp:txBody>
      <dsp:txXfrm rot="-5400000">
        <a:off x="1" y="3638947"/>
        <a:ext cx="1983581" cy="850106"/>
      </dsp:txXfrm>
    </dsp:sp>
    <dsp:sp modelId="{BD4D1000-2E69-42D0-8811-2D68586CC9A8}">
      <dsp:nvSpPr>
        <dsp:cNvPr id="0" name=""/>
        <dsp:cNvSpPr/>
      </dsp:nvSpPr>
      <dsp:spPr>
        <a:xfrm rot="5400000">
          <a:off x="7354869" y="-2724131"/>
          <a:ext cx="1841896" cy="12584472"/>
        </a:xfrm>
        <a:prstGeom prst="round2Same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Alignment to Board of Education Goals</a:t>
          </a:r>
        </a:p>
        <a:p>
          <a:pPr marL="285750" lvl="1" indent="-285750" algn="l" defTabSz="1333500">
            <a:lnSpc>
              <a:spcPct val="90000"/>
            </a:lnSpc>
            <a:spcBef>
              <a:spcPct val="0"/>
            </a:spcBef>
            <a:spcAft>
              <a:spcPct val="15000"/>
            </a:spcAft>
            <a:buChar char="•"/>
          </a:pPr>
          <a:r>
            <a:rPr lang="en-US" sz="3000" kern="1200" dirty="0"/>
            <a:t>Honoring Board of Education Guardrails</a:t>
          </a:r>
        </a:p>
      </dsp:txBody>
      <dsp:txXfrm rot="-5400000">
        <a:off x="1983581" y="2737071"/>
        <a:ext cx="12494558" cy="1662068"/>
      </dsp:txXfrm>
    </dsp:sp>
    <dsp:sp modelId="{589B9804-42AE-47E1-8DDF-22F1524CA620}">
      <dsp:nvSpPr>
        <dsp:cNvPr id="0" name=""/>
        <dsp:cNvSpPr/>
      </dsp:nvSpPr>
      <dsp:spPr>
        <a:xfrm rot="5400000">
          <a:off x="-425053" y="5719141"/>
          <a:ext cx="2833687" cy="1983581"/>
        </a:xfrm>
        <a:prstGeom prst="chevron">
          <a:avLst/>
        </a:prstGeom>
        <a:solidFill>
          <a:schemeClr val="accent5">
            <a:lumMod val="75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rPr>
            <a:t>Voice of the Community</a:t>
          </a:r>
        </a:p>
      </dsp:txBody>
      <dsp:txXfrm rot="-5400000">
        <a:off x="1" y="6285879"/>
        <a:ext cx="1983581" cy="850106"/>
      </dsp:txXfrm>
    </dsp:sp>
    <dsp:sp modelId="{23DA8C2B-A02D-47CB-BA15-F92BE462E1D4}">
      <dsp:nvSpPr>
        <dsp:cNvPr id="0" name=""/>
        <dsp:cNvSpPr/>
      </dsp:nvSpPr>
      <dsp:spPr>
        <a:xfrm rot="5400000">
          <a:off x="7354869" y="-77199"/>
          <a:ext cx="1841896" cy="12584472"/>
        </a:xfrm>
        <a:prstGeom prst="round2Same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Board of Education Community Meetings – 10/20/25 &amp; 10/27/25</a:t>
          </a:r>
        </a:p>
        <a:p>
          <a:pPr marL="228600" lvl="1" indent="-228600" algn="l" defTabSz="1155700">
            <a:lnSpc>
              <a:spcPct val="90000"/>
            </a:lnSpc>
            <a:spcBef>
              <a:spcPct val="0"/>
            </a:spcBef>
            <a:spcAft>
              <a:spcPct val="15000"/>
            </a:spcAft>
            <a:buChar char="•"/>
          </a:pPr>
          <a:r>
            <a:rPr lang="en-US" sz="2600" kern="1200" dirty="0"/>
            <a:t>Community and Staff Budget Survey – 5,300 Responses</a:t>
          </a:r>
        </a:p>
        <a:p>
          <a:pPr marL="228600" lvl="1" indent="-228600" algn="l" defTabSz="1155700">
            <a:lnSpc>
              <a:spcPct val="90000"/>
            </a:lnSpc>
            <a:spcBef>
              <a:spcPct val="0"/>
            </a:spcBef>
            <a:spcAft>
              <a:spcPct val="15000"/>
            </a:spcAft>
            <a:buChar char="•"/>
          </a:pPr>
          <a:r>
            <a:rPr lang="en-US" sz="2600" kern="1200" dirty="0"/>
            <a:t>School Instructional Councils – Budget Process</a:t>
          </a:r>
        </a:p>
        <a:p>
          <a:pPr marL="228600" lvl="1" indent="-228600" algn="l" defTabSz="1155700">
            <a:lnSpc>
              <a:spcPct val="90000"/>
            </a:lnSpc>
            <a:spcBef>
              <a:spcPct val="0"/>
            </a:spcBef>
            <a:spcAft>
              <a:spcPct val="15000"/>
            </a:spcAft>
            <a:buChar char="•"/>
          </a:pPr>
          <a:r>
            <a:rPr lang="en-US" sz="2600" kern="1200" dirty="0"/>
            <a:t>Be a Leader Student Budget Presentation – October 2025 </a:t>
          </a:r>
        </a:p>
      </dsp:txBody>
      <dsp:txXfrm rot="-5400000">
        <a:off x="1983581" y="5384003"/>
        <a:ext cx="12494558" cy="166206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C72876-F1D4-4CCD-B9A1-C2A259E78347}"/>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2923A18-12D3-4011-B370-384B7533B459}"/>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176C0CF7-3B66-44F5-B10A-1DEDB26D4D99}" type="datetimeFigureOut">
              <a:rPr lang="en-US" smtClean="0"/>
              <a:t>4/30/2026</a:t>
            </a:fld>
            <a:endParaRPr lang="en-US"/>
          </a:p>
        </p:txBody>
      </p:sp>
      <p:sp>
        <p:nvSpPr>
          <p:cNvPr id="4" name="Footer Placeholder 3">
            <a:extLst>
              <a:ext uri="{FF2B5EF4-FFF2-40B4-BE49-F238E27FC236}">
                <a16:creationId xmlns:a16="http://schemas.microsoft.com/office/drawing/2014/main" id="{148A034A-4E53-47F8-A9D1-C79C16BE0A3A}"/>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03B57B-D6C8-400B-BBA4-071B2E5A0A9B}"/>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EB544E6-148E-44F9-B3FF-8A0455A07F87}" type="slidenum">
              <a:rPr lang="en-US" smtClean="0"/>
              <a:t>‹#›</a:t>
            </a:fld>
            <a:endParaRPr lang="en-US"/>
          </a:p>
        </p:txBody>
      </p:sp>
    </p:spTree>
    <p:extLst>
      <p:ext uri="{BB962C8B-B14F-4D97-AF65-F5344CB8AC3E}">
        <p14:creationId xmlns:p14="http://schemas.microsoft.com/office/powerpoint/2010/main" val="240675238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hf hd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57" name="Google Shape;157;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32436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4686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3889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78216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68903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5132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63939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19043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c7501a208e_0_0: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76" name="Google Shape;276;g3c7501a208e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ca790e40dd_0_0: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100" name="Google Shape;100;g3ca790e40dd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ca790e40dd_0_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g3ca790e40dd_0_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61639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20347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6407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58759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36812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c53a1038a4_0_3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226" name="Google Shape;226;g3c53a1038a4_0_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6804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14780F3-94C8-4D45-83AD-F8DA75F1E83A}"/>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cxnSp>
        <p:nvCxnSpPr>
          <p:cNvPr id="82" name="Google Shape;82;g3c7501a208e_0_84"/>
          <p:cNvCxnSpPr/>
          <p:nvPr/>
        </p:nvCxnSpPr>
        <p:spPr>
          <a:xfrm>
            <a:off x="10059350" y="8991000"/>
            <a:ext cx="936600" cy="0"/>
          </a:xfrm>
          <a:prstGeom prst="straightConnector1">
            <a:avLst/>
          </a:prstGeom>
          <a:noFill/>
          <a:ln w="38100" cap="flat" cmpd="sng">
            <a:solidFill>
              <a:schemeClr val="lt1"/>
            </a:solidFill>
            <a:prstDash val="solid"/>
            <a:round/>
            <a:headEnd type="none" w="sm" len="sm"/>
            <a:tailEnd type="none" w="sm" len="sm"/>
          </a:ln>
        </p:spPr>
      </p:cxnSp>
      <p:sp>
        <p:nvSpPr>
          <p:cNvPr id="83" name="Google Shape;83;g3c7501a208e_0_84"/>
          <p:cNvSpPr txBox="1">
            <a:spLocks noGrp="1"/>
          </p:cNvSpPr>
          <p:nvPr>
            <p:ph type="title"/>
          </p:nvPr>
        </p:nvSpPr>
        <p:spPr>
          <a:xfrm>
            <a:off x="531000" y="2794700"/>
            <a:ext cx="8090400" cy="26364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chemeClr val="dk1"/>
              </a:buClr>
              <a:buSzPts val="7200"/>
              <a:buNone/>
              <a:defRPr sz="7200">
                <a:solidFill>
                  <a:schemeClr val="dk1"/>
                </a:solidFill>
              </a:defRPr>
            </a:lvl1pPr>
            <a:lvl2pPr lvl="1" algn="ctr">
              <a:lnSpc>
                <a:spcPct val="100000"/>
              </a:lnSpc>
              <a:spcBef>
                <a:spcPts val="0"/>
              </a:spcBef>
              <a:spcAft>
                <a:spcPts val="0"/>
              </a:spcAft>
              <a:buClr>
                <a:schemeClr val="dk1"/>
              </a:buClr>
              <a:buSzPts val="7200"/>
              <a:buNone/>
              <a:defRPr sz="7200">
                <a:solidFill>
                  <a:schemeClr val="dk1"/>
                </a:solidFill>
              </a:defRPr>
            </a:lvl2pPr>
            <a:lvl3pPr lvl="2" algn="ctr">
              <a:lnSpc>
                <a:spcPct val="100000"/>
              </a:lnSpc>
              <a:spcBef>
                <a:spcPts val="0"/>
              </a:spcBef>
              <a:spcAft>
                <a:spcPts val="0"/>
              </a:spcAft>
              <a:buClr>
                <a:schemeClr val="dk1"/>
              </a:buClr>
              <a:buSzPts val="7200"/>
              <a:buNone/>
              <a:defRPr sz="7200">
                <a:solidFill>
                  <a:schemeClr val="dk1"/>
                </a:solidFill>
              </a:defRPr>
            </a:lvl3pPr>
            <a:lvl4pPr lvl="3" algn="ctr">
              <a:lnSpc>
                <a:spcPct val="100000"/>
              </a:lnSpc>
              <a:spcBef>
                <a:spcPts val="0"/>
              </a:spcBef>
              <a:spcAft>
                <a:spcPts val="0"/>
              </a:spcAft>
              <a:buClr>
                <a:schemeClr val="dk1"/>
              </a:buClr>
              <a:buSzPts val="7200"/>
              <a:buNone/>
              <a:defRPr sz="7200">
                <a:solidFill>
                  <a:schemeClr val="dk1"/>
                </a:solidFill>
              </a:defRPr>
            </a:lvl4pPr>
            <a:lvl5pPr lvl="4" algn="ctr">
              <a:lnSpc>
                <a:spcPct val="100000"/>
              </a:lnSpc>
              <a:spcBef>
                <a:spcPts val="0"/>
              </a:spcBef>
              <a:spcAft>
                <a:spcPts val="0"/>
              </a:spcAft>
              <a:buClr>
                <a:schemeClr val="dk1"/>
              </a:buClr>
              <a:buSzPts val="7200"/>
              <a:buNone/>
              <a:defRPr sz="7200">
                <a:solidFill>
                  <a:schemeClr val="dk1"/>
                </a:solidFill>
              </a:defRPr>
            </a:lvl5pPr>
            <a:lvl6pPr lvl="5" algn="ctr">
              <a:lnSpc>
                <a:spcPct val="100000"/>
              </a:lnSpc>
              <a:spcBef>
                <a:spcPts val="0"/>
              </a:spcBef>
              <a:spcAft>
                <a:spcPts val="0"/>
              </a:spcAft>
              <a:buClr>
                <a:schemeClr val="dk1"/>
              </a:buClr>
              <a:buSzPts val="7200"/>
              <a:buNone/>
              <a:defRPr sz="7200">
                <a:solidFill>
                  <a:schemeClr val="dk1"/>
                </a:solidFill>
              </a:defRPr>
            </a:lvl6pPr>
            <a:lvl7pPr lvl="6" algn="ctr">
              <a:lnSpc>
                <a:spcPct val="100000"/>
              </a:lnSpc>
              <a:spcBef>
                <a:spcPts val="0"/>
              </a:spcBef>
              <a:spcAft>
                <a:spcPts val="0"/>
              </a:spcAft>
              <a:buClr>
                <a:schemeClr val="dk1"/>
              </a:buClr>
              <a:buSzPts val="7200"/>
              <a:buNone/>
              <a:defRPr sz="7200">
                <a:solidFill>
                  <a:schemeClr val="dk1"/>
                </a:solidFill>
              </a:defRPr>
            </a:lvl7pPr>
            <a:lvl8pPr lvl="7" algn="ctr">
              <a:lnSpc>
                <a:spcPct val="100000"/>
              </a:lnSpc>
              <a:spcBef>
                <a:spcPts val="0"/>
              </a:spcBef>
              <a:spcAft>
                <a:spcPts val="0"/>
              </a:spcAft>
              <a:buClr>
                <a:schemeClr val="dk1"/>
              </a:buClr>
              <a:buSzPts val="7200"/>
              <a:buNone/>
              <a:defRPr sz="7200">
                <a:solidFill>
                  <a:schemeClr val="dk1"/>
                </a:solidFill>
              </a:defRPr>
            </a:lvl8pPr>
            <a:lvl9pPr lvl="8" algn="ctr">
              <a:lnSpc>
                <a:spcPct val="100000"/>
              </a:lnSpc>
              <a:spcBef>
                <a:spcPts val="0"/>
              </a:spcBef>
              <a:spcAft>
                <a:spcPts val="0"/>
              </a:spcAft>
              <a:buClr>
                <a:schemeClr val="dk1"/>
              </a:buClr>
              <a:buSzPts val="7200"/>
              <a:buNone/>
              <a:defRPr sz="7200">
                <a:solidFill>
                  <a:schemeClr val="dk1"/>
                </a:solidFill>
              </a:defRPr>
            </a:lvl9pPr>
          </a:lstStyle>
          <a:p>
            <a:endParaRPr/>
          </a:p>
        </p:txBody>
      </p:sp>
      <p:sp>
        <p:nvSpPr>
          <p:cNvPr id="84" name="Google Shape;84;g3c7501a208e_0_84"/>
          <p:cNvSpPr txBox="1">
            <a:spLocks noGrp="1"/>
          </p:cNvSpPr>
          <p:nvPr>
            <p:ph type="subTitle" idx="1"/>
          </p:nvPr>
        </p:nvSpPr>
        <p:spPr>
          <a:xfrm>
            <a:off x="531000" y="5470741"/>
            <a:ext cx="8090400" cy="26910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SzPts val="4200"/>
              <a:buNone/>
              <a:defRPr sz="4200"/>
            </a:lvl1pPr>
            <a:lvl2pPr lvl="1" algn="ctr">
              <a:lnSpc>
                <a:spcPct val="100000"/>
              </a:lnSpc>
              <a:spcBef>
                <a:spcPts val="560"/>
              </a:spcBef>
              <a:spcAft>
                <a:spcPts val="0"/>
              </a:spcAft>
              <a:buSzPts val="4200"/>
              <a:buNone/>
              <a:defRPr sz="4200"/>
            </a:lvl2pPr>
            <a:lvl3pPr lvl="2" algn="ctr">
              <a:lnSpc>
                <a:spcPct val="100000"/>
              </a:lnSpc>
              <a:spcBef>
                <a:spcPts val="480"/>
              </a:spcBef>
              <a:spcAft>
                <a:spcPts val="0"/>
              </a:spcAft>
              <a:buSzPts val="4200"/>
              <a:buNone/>
              <a:defRPr sz="4200"/>
            </a:lvl3pPr>
            <a:lvl4pPr lvl="3" algn="ctr">
              <a:lnSpc>
                <a:spcPct val="100000"/>
              </a:lnSpc>
              <a:spcBef>
                <a:spcPts val="400"/>
              </a:spcBef>
              <a:spcAft>
                <a:spcPts val="0"/>
              </a:spcAft>
              <a:buSzPts val="4200"/>
              <a:buNone/>
              <a:defRPr sz="4200"/>
            </a:lvl4pPr>
            <a:lvl5pPr lvl="4" algn="ctr">
              <a:lnSpc>
                <a:spcPct val="100000"/>
              </a:lnSpc>
              <a:spcBef>
                <a:spcPts val="400"/>
              </a:spcBef>
              <a:spcAft>
                <a:spcPts val="0"/>
              </a:spcAft>
              <a:buSzPts val="4200"/>
              <a:buNone/>
              <a:defRPr sz="4200"/>
            </a:lvl5pPr>
            <a:lvl6pPr lvl="5" algn="ctr">
              <a:lnSpc>
                <a:spcPct val="100000"/>
              </a:lnSpc>
              <a:spcBef>
                <a:spcPts val="400"/>
              </a:spcBef>
              <a:spcAft>
                <a:spcPts val="0"/>
              </a:spcAft>
              <a:buSzPts val="4200"/>
              <a:buNone/>
              <a:defRPr sz="4200"/>
            </a:lvl6pPr>
            <a:lvl7pPr lvl="6" algn="ctr">
              <a:lnSpc>
                <a:spcPct val="100000"/>
              </a:lnSpc>
              <a:spcBef>
                <a:spcPts val="400"/>
              </a:spcBef>
              <a:spcAft>
                <a:spcPts val="0"/>
              </a:spcAft>
              <a:buSzPts val="4200"/>
              <a:buNone/>
              <a:defRPr sz="4200"/>
            </a:lvl7pPr>
            <a:lvl8pPr lvl="7" algn="ctr">
              <a:lnSpc>
                <a:spcPct val="100000"/>
              </a:lnSpc>
              <a:spcBef>
                <a:spcPts val="400"/>
              </a:spcBef>
              <a:spcAft>
                <a:spcPts val="0"/>
              </a:spcAft>
              <a:buSzPts val="4200"/>
              <a:buNone/>
              <a:defRPr sz="4200"/>
            </a:lvl8pPr>
            <a:lvl9pPr lvl="8" algn="ctr">
              <a:lnSpc>
                <a:spcPct val="100000"/>
              </a:lnSpc>
              <a:spcBef>
                <a:spcPts val="400"/>
              </a:spcBef>
              <a:spcAft>
                <a:spcPts val="0"/>
              </a:spcAft>
              <a:buSzPts val="4200"/>
              <a:buNone/>
              <a:defRPr sz="4200"/>
            </a:lvl9pPr>
          </a:lstStyle>
          <a:p>
            <a:endParaRPr/>
          </a:p>
        </p:txBody>
      </p:sp>
      <p:sp>
        <p:nvSpPr>
          <p:cNvPr id="85" name="Google Shape;85;g3c7501a208e_0_84"/>
          <p:cNvSpPr txBox="1">
            <a:spLocks noGrp="1"/>
          </p:cNvSpPr>
          <p:nvPr>
            <p:ph type="body" idx="2"/>
          </p:nvPr>
        </p:nvSpPr>
        <p:spPr>
          <a:xfrm>
            <a:off x="9879000" y="1448400"/>
            <a:ext cx="7674000" cy="7390200"/>
          </a:xfrm>
          <a:prstGeom prst="rect">
            <a:avLst/>
          </a:prstGeom>
          <a:noFill/>
          <a:ln>
            <a:noFill/>
          </a:ln>
        </p:spPr>
        <p:txBody>
          <a:bodyPr spcFirstLastPara="1" wrap="square" lIns="91425" tIns="45700" rIns="91425" bIns="45700" anchor="ctr" anchorCtr="0">
            <a:normAutofit/>
          </a:bodyPr>
          <a:lstStyle>
            <a:lvl1pPr marL="457200" lvl="0" indent="-431800" algn="l">
              <a:lnSpc>
                <a:spcPct val="100000"/>
              </a:lnSpc>
              <a:spcBef>
                <a:spcPts val="640"/>
              </a:spcBef>
              <a:spcAft>
                <a:spcPts val="0"/>
              </a:spcAft>
              <a:buClr>
                <a:schemeClr val="lt1"/>
              </a:buClr>
              <a:buSzPts val="3200"/>
              <a:buChar char="•"/>
              <a:defRPr>
                <a:solidFill>
                  <a:schemeClr val="lt1"/>
                </a:solidFill>
              </a:defRPr>
            </a:lvl1pPr>
            <a:lvl2pPr marL="914400" lvl="1" indent="-406400" algn="l">
              <a:lnSpc>
                <a:spcPct val="100000"/>
              </a:lnSpc>
              <a:spcBef>
                <a:spcPts val="560"/>
              </a:spcBef>
              <a:spcAft>
                <a:spcPts val="0"/>
              </a:spcAft>
              <a:buClr>
                <a:schemeClr val="lt1"/>
              </a:buClr>
              <a:buSzPts val="2800"/>
              <a:buChar char="–"/>
              <a:defRPr>
                <a:solidFill>
                  <a:schemeClr val="lt1"/>
                </a:solidFill>
              </a:defRPr>
            </a:lvl2pPr>
            <a:lvl3pPr marL="1371600" lvl="2" indent="-381000" algn="l">
              <a:lnSpc>
                <a:spcPct val="100000"/>
              </a:lnSpc>
              <a:spcBef>
                <a:spcPts val="480"/>
              </a:spcBef>
              <a:spcAft>
                <a:spcPts val="0"/>
              </a:spcAft>
              <a:buClr>
                <a:schemeClr val="lt1"/>
              </a:buClr>
              <a:buSzPts val="2400"/>
              <a:buChar char="•"/>
              <a:defRPr>
                <a:solidFill>
                  <a:schemeClr val="lt1"/>
                </a:solidFill>
              </a:defRPr>
            </a:lvl3pPr>
            <a:lvl4pPr marL="1828800" lvl="3" indent="-355600" algn="l">
              <a:lnSpc>
                <a:spcPct val="100000"/>
              </a:lnSpc>
              <a:spcBef>
                <a:spcPts val="400"/>
              </a:spcBef>
              <a:spcAft>
                <a:spcPts val="0"/>
              </a:spcAft>
              <a:buClr>
                <a:schemeClr val="lt1"/>
              </a:buClr>
              <a:buSzPts val="2000"/>
              <a:buChar char="–"/>
              <a:defRPr>
                <a:solidFill>
                  <a:schemeClr val="lt1"/>
                </a:solidFill>
              </a:defRPr>
            </a:lvl4pPr>
            <a:lvl5pPr marL="2286000" lvl="4" indent="-355600" algn="l">
              <a:lnSpc>
                <a:spcPct val="100000"/>
              </a:lnSpc>
              <a:spcBef>
                <a:spcPts val="400"/>
              </a:spcBef>
              <a:spcAft>
                <a:spcPts val="0"/>
              </a:spcAft>
              <a:buClr>
                <a:schemeClr val="lt1"/>
              </a:buClr>
              <a:buSzPts val="2000"/>
              <a:buChar char="»"/>
              <a:defRPr>
                <a:solidFill>
                  <a:schemeClr val="lt1"/>
                </a:solidFill>
              </a:defRPr>
            </a:lvl5pPr>
            <a:lvl6pPr marL="2743200" lvl="5" indent="-355600" algn="l">
              <a:lnSpc>
                <a:spcPct val="100000"/>
              </a:lnSpc>
              <a:spcBef>
                <a:spcPts val="400"/>
              </a:spcBef>
              <a:spcAft>
                <a:spcPts val="0"/>
              </a:spcAft>
              <a:buClr>
                <a:schemeClr val="lt1"/>
              </a:buClr>
              <a:buSzPts val="2000"/>
              <a:buChar char="•"/>
              <a:defRPr>
                <a:solidFill>
                  <a:schemeClr val="lt1"/>
                </a:solidFill>
              </a:defRPr>
            </a:lvl6pPr>
            <a:lvl7pPr marL="3200400" lvl="6" indent="-355600" algn="l">
              <a:lnSpc>
                <a:spcPct val="100000"/>
              </a:lnSpc>
              <a:spcBef>
                <a:spcPts val="400"/>
              </a:spcBef>
              <a:spcAft>
                <a:spcPts val="0"/>
              </a:spcAft>
              <a:buClr>
                <a:schemeClr val="lt1"/>
              </a:buClr>
              <a:buSzPts val="2000"/>
              <a:buChar char="•"/>
              <a:defRPr>
                <a:solidFill>
                  <a:schemeClr val="lt1"/>
                </a:solidFill>
              </a:defRPr>
            </a:lvl7pPr>
            <a:lvl8pPr marL="3657600" lvl="7" indent="-355600" algn="l">
              <a:lnSpc>
                <a:spcPct val="100000"/>
              </a:lnSpc>
              <a:spcBef>
                <a:spcPts val="400"/>
              </a:spcBef>
              <a:spcAft>
                <a:spcPts val="0"/>
              </a:spcAft>
              <a:buClr>
                <a:schemeClr val="lt1"/>
              </a:buClr>
              <a:buSzPts val="2000"/>
              <a:buChar char="•"/>
              <a:defRPr>
                <a:solidFill>
                  <a:schemeClr val="lt1"/>
                </a:solidFill>
              </a:defRPr>
            </a:lvl8pPr>
            <a:lvl9pPr marL="4114800" lvl="8" indent="-355600" algn="l">
              <a:lnSpc>
                <a:spcPct val="100000"/>
              </a:lnSpc>
              <a:spcBef>
                <a:spcPts val="400"/>
              </a:spcBef>
              <a:spcAft>
                <a:spcPts val="0"/>
              </a:spcAft>
              <a:buClr>
                <a:schemeClr val="lt1"/>
              </a:buClr>
              <a:buSzPts val="2000"/>
              <a:buChar char="•"/>
              <a:defRPr>
                <a:solidFill>
                  <a:schemeClr val="lt1"/>
                </a:solidFill>
              </a:defRPr>
            </a:lvl9pPr>
          </a:lstStyle>
          <a:p>
            <a:endParaRPr/>
          </a:p>
        </p:txBody>
      </p:sp>
      <p:sp>
        <p:nvSpPr>
          <p:cNvPr id="2" name="Slide Number Placeholder 1">
            <a:extLst>
              <a:ext uri="{FF2B5EF4-FFF2-40B4-BE49-F238E27FC236}">
                <a16:creationId xmlns:a16="http://schemas.microsoft.com/office/drawing/2014/main" id="{EEA0929C-345C-4569-B862-A48452044B86}"/>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 name="Slide Number Placeholder 1">
            <a:extLst>
              <a:ext uri="{FF2B5EF4-FFF2-40B4-BE49-F238E27FC236}">
                <a16:creationId xmlns:a16="http://schemas.microsoft.com/office/drawing/2014/main" id="{00548D7E-5CB6-499E-AE1D-F6F821ADEDB4}"/>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2" name="Slide Number Placeholder 1">
            <a:extLst>
              <a:ext uri="{FF2B5EF4-FFF2-40B4-BE49-F238E27FC236}">
                <a16:creationId xmlns:a16="http://schemas.microsoft.com/office/drawing/2014/main" id="{D4485CA9-217F-4615-9FB6-A960EE24A014}"/>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2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 name="Slide Number Placeholder 1">
            <a:extLst>
              <a:ext uri="{FF2B5EF4-FFF2-40B4-BE49-F238E27FC236}">
                <a16:creationId xmlns:a16="http://schemas.microsoft.com/office/drawing/2014/main" id="{318B7260-2A92-4955-BD98-6AEB411E0CE4}"/>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2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2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2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2" name="Slide Number Placeholder 1">
            <a:extLst>
              <a:ext uri="{FF2B5EF4-FFF2-40B4-BE49-F238E27FC236}">
                <a16:creationId xmlns:a16="http://schemas.microsoft.com/office/drawing/2014/main" id="{2A9CF9B8-49DA-4D0D-9663-CEC8A24DB063}"/>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4"/>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24"/>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2" name="Slide Number Placeholder 1">
            <a:extLst>
              <a:ext uri="{FF2B5EF4-FFF2-40B4-BE49-F238E27FC236}">
                <a16:creationId xmlns:a16="http://schemas.microsoft.com/office/drawing/2014/main" id="{008909D6-9E1A-47C1-96CC-A3A87199646D}"/>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5"/>
          <p:cNvSpPr>
            <a:spLocks noGrp="1"/>
          </p:cNvSpPr>
          <p:nvPr>
            <p:ph type="pic" idx="2"/>
          </p:nvPr>
        </p:nvSpPr>
        <p:spPr>
          <a:xfrm>
            <a:off x="1792288" y="612775"/>
            <a:ext cx="5486400" cy="4114800"/>
          </a:xfrm>
          <a:prstGeom prst="rect">
            <a:avLst/>
          </a:prstGeom>
          <a:noFill/>
          <a:ln>
            <a:noFill/>
          </a:ln>
        </p:spPr>
      </p:sp>
      <p:sp>
        <p:nvSpPr>
          <p:cNvPr id="64" name="Google Shape;64;p2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2" name="Slide Number Placeholder 1">
            <a:extLst>
              <a:ext uri="{FF2B5EF4-FFF2-40B4-BE49-F238E27FC236}">
                <a16:creationId xmlns:a16="http://schemas.microsoft.com/office/drawing/2014/main" id="{F08A64CA-44BD-4D00-92DB-9BC6F233F0A4}"/>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6"/>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 name="Slide Number Placeholder 1">
            <a:extLst>
              <a:ext uri="{FF2B5EF4-FFF2-40B4-BE49-F238E27FC236}">
                <a16:creationId xmlns:a16="http://schemas.microsoft.com/office/drawing/2014/main" id="{FB385367-6AD5-4A6B-959C-944ACCBFA601}"/>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7"/>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7"/>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 name="Slide Number Placeholder 1">
            <a:extLst>
              <a:ext uri="{FF2B5EF4-FFF2-40B4-BE49-F238E27FC236}">
                <a16:creationId xmlns:a16="http://schemas.microsoft.com/office/drawing/2014/main" id="{0B0EFEE0-4831-4389-AAE5-357DF0442B8E}"/>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 name="Google Shape;10;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6" r:id="rId6"/>
    <p:sldLayoutId id="2147483657" r:id="rId7"/>
    <p:sldLayoutId id="2147483658" r:id="rId8"/>
    <p:sldLayoutId id="2147483659" r:id="rId9"/>
    <p:sldLayoutId id="2147483660"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
          <p:cNvSpPr/>
          <p:nvPr/>
        </p:nvSpPr>
        <p:spPr>
          <a:xfrm rot="5400000">
            <a:off x="4000500" y="-4000500"/>
            <a:ext cx="10287000" cy="18288000"/>
          </a:xfrm>
          <a:custGeom>
            <a:avLst/>
            <a:gdLst/>
            <a:ahLst/>
            <a:cxnLst/>
            <a:rect l="l" t="t" r="r" b="b"/>
            <a:pathLst>
              <a:path w="10287000" h="18288000" extrusionOk="0">
                <a:moveTo>
                  <a:pt x="0" y="18288000"/>
                </a:moveTo>
                <a:lnTo>
                  <a:pt x="0" y="0"/>
                </a:lnTo>
                <a:lnTo>
                  <a:pt x="10287000" y="0"/>
                </a:lnTo>
                <a:lnTo>
                  <a:pt x="10287000" y="18288000"/>
                </a:lnTo>
                <a:lnTo>
                  <a:pt x="0" y="18288000"/>
                </a:lnTo>
                <a:close/>
              </a:path>
            </a:pathLst>
          </a:custGeom>
          <a:blipFill rotWithShape="1">
            <a:blip r:embed="rId3">
              <a:alphaModFix/>
            </a:blip>
            <a:stretch>
              <a:fillRect l="-12887" r="-12887"/>
            </a:stretch>
          </a:blipFill>
          <a:ln>
            <a:noFill/>
          </a:ln>
        </p:spPr>
      </p:sp>
      <p:grpSp>
        <p:nvGrpSpPr>
          <p:cNvPr id="160" name="Google Shape;160;p1"/>
          <p:cNvGrpSpPr/>
          <p:nvPr/>
        </p:nvGrpSpPr>
        <p:grpSpPr>
          <a:xfrm rot="10800000">
            <a:off x="6860744" y="-2"/>
            <a:ext cx="13894793" cy="10287002"/>
            <a:chOff x="1802" y="0"/>
            <a:chExt cx="1161876" cy="895782"/>
          </a:xfrm>
        </p:grpSpPr>
        <p:sp>
          <p:nvSpPr>
            <p:cNvPr id="161" name="Google Shape;161;p1"/>
            <p:cNvSpPr/>
            <p:nvPr/>
          </p:nvSpPr>
          <p:spPr>
            <a:xfrm>
              <a:off x="1802" y="0"/>
              <a:ext cx="1161876" cy="895782"/>
            </a:xfrm>
            <a:custGeom>
              <a:avLst/>
              <a:gdLst/>
              <a:ahLst/>
              <a:cxnLst/>
              <a:rect l="l" t="t" r="r" b="b"/>
              <a:pathLst>
                <a:path w="1161876" h="895782" extrusionOk="0">
                  <a:moveTo>
                    <a:pt x="1160235" y="455479"/>
                  </a:moveTo>
                  <a:lnTo>
                    <a:pt x="963920" y="888195"/>
                  </a:lnTo>
                  <a:cubicBezTo>
                    <a:pt x="961824" y="892815"/>
                    <a:pt x="957219" y="895782"/>
                    <a:pt x="952146" y="895782"/>
                  </a:cubicBezTo>
                  <a:lnTo>
                    <a:pt x="209730" y="895782"/>
                  </a:lnTo>
                  <a:cubicBezTo>
                    <a:pt x="204656" y="895782"/>
                    <a:pt x="200052" y="892815"/>
                    <a:pt x="197956" y="888195"/>
                  </a:cubicBezTo>
                  <a:lnTo>
                    <a:pt x="1640" y="455479"/>
                  </a:lnTo>
                  <a:cubicBezTo>
                    <a:pt x="-547" y="450657"/>
                    <a:pt x="-547" y="445125"/>
                    <a:pt x="1640" y="440304"/>
                  </a:cubicBezTo>
                  <a:lnTo>
                    <a:pt x="197956" y="7588"/>
                  </a:lnTo>
                  <a:cubicBezTo>
                    <a:pt x="200052" y="2967"/>
                    <a:pt x="204656" y="0"/>
                    <a:pt x="209730" y="0"/>
                  </a:cubicBezTo>
                  <a:lnTo>
                    <a:pt x="952146" y="0"/>
                  </a:lnTo>
                  <a:cubicBezTo>
                    <a:pt x="957219" y="0"/>
                    <a:pt x="961824" y="2967"/>
                    <a:pt x="963920" y="7588"/>
                  </a:cubicBezTo>
                  <a:lnTo>
                    <a:pt x="1160235" y="440304"/>
                  </a:lnTo>
                  <a:cubicBezTo>
                    <a:pt x="1162423" y="445125"/>
                    <a:pt x="1162423" y="450657"/>
                    <a:pt x="1160235" y="455479"/>
                  </a:cubicBezTo>
                  <a:close/>
                </a:path>
              </a:pathLst>
            </a:custGeom>
            <a:solidFill>
              <a:srgbClr val="1C4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
            <p:cNvSpPr txBox="1"/>
            <p:nvPr/>
          </p:nvSpPr>
          <p:spPr>
            <a:xfrm>
              <a:off x="114300" y="17075"/>
              <a:ext cx="936880" cy="878707"/>
            </a:xfrm>
            <a:prstGeom prst="rect">
              <a:avLst/>
            </a:prstGeom>
            <a:noFill/>
            <a:ln>
              <a:noFill/>
            </a:ln>
          </p:spPr>
          <p:txBody>
            <a:bodyPr spcFirstLastPara="1" wrap="square" lIns="50800" tIns="50800" rIns="50800" bIns="50800" anchor="ctr" anchorCtr="0">
              <a:noAutofit/>
            </a:bodyPr>
            <a:lstStyle/>
            <a:p>
              <a:pPr marL="0" marR="0" lvl="0" indent="0" algn="ctr" rtl="0">
                <a:lnSpc>
                  <a:spcPct val="208333"/>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63" name="Google Shape;163;p1"/>
          <p:cNvSpPr/>
          <p:nvPr/>
        </p:nvSpPr>
        <p:spPr>
          <a:xfrm>
            <a:off x="572279" y="1098919"/>
            <a:ext cx="5898269" cy="8089163"/>
          </a:xfrm>
          <a:custGeom>
            <a:avLst/>
            <a:gdLst/>
            <a:ahLst/>
            <a:cxnLst/>
            <a:rect l="l" t="t" r="r" b="b"/>
            <a:pathLst>
              <a:path w="5898269" h="8089163" extrusionOk="0">
                <a:moveTo>
                  <a:pt x="0" y="0"/>
                </a:moveTo>
                <a:lnTo>
                  <a:pt x="5898269" y="0"/>
                </a:lnTo>
                <a:lnTo>
                  <a:pt x="5898269" y="8089162"/>
                </a:lnTo>
                <a:lnTo>
                  <a:pt x="0" y="8089162"/>
                </a:lnTo>
                <a:lnTo>
                  <a:pt x="0" y="0"/>
                </a:lnTo>
                <a:close/>
              </a:path>
            </a:pathLst>
          </a:custGeom>
          <a:blipFill rotWithShape="1">
            <a:blip r:embed="rId4">
              <a:alphaModFix/>
            </a:blip>
            <a:stretch>
              <a:fillRect l="-22172" t="-1736" r="-22147" b="-25434"/>
            </a:stretch>
          </a:blipFill>
          <a:ln>
            <a:noFill/>
          </a:ln>
        </p:spPr>
      </p:sp>
      <p:sp>
        <p:nvSpPr>
          <p:cNvPr id="164" name="Google Shape;164;p1"/>
          <p:cNvSpPr txBox="1"/>
          <p:nvPr/>
        </p:nvSpPr>
        <p:spPr>
          <a:xfrm>
            <a:off x="8754969" y="6862976"/>
            <a:ext cx="9329700" cy="1345818"/>
          </a:xfrm>
          <a:prstGeom prst="rect">
            <a:avLst/>
          </a:prstGeom>
          <a:noFill/>
          <a:ln>
            <a:noFill/>
          </a:ln>
        </p:spPr>
        <p:txBody>
          <a:bodyPr spcFirstLastPara="1" wrap="square" lIns="0" tIns="0" rIns="0" bIns="0" anchor="t" anchorCtr="0">
            <a:spAutoFit/>
          </a:bodyPr>
          <a:lstStyle/>
          <a:p>
            <a:pPr marL="0" marR="0" lvl="0" indent="0" algn="ctr" rtl="0">
              <a:lnSpc>
                <a:spcPct val="174027"/>
              </a:lnSpc>
              <a:spcBef>
                <a:spcPts val="0"/>
              </a:spcBef>
              <a:spcAft>
                <a:spcPts val="0"/>
              </a:spcAft>
              <a:buNone/>
            </a:pPr>
            <a:r>
              <a:rPr lang="en-US" sz="2699" b="0" i="0" u="none" strike="noStrike" cap="none" dirty="0">
                <a:solidFill>
                  <a:srgbClr val="F0F1F1"/>
                </a:solidFill>
                <a:latin typeface="Arial"/>
                <a:ea typeface="Arial"/>
                <a:cs typeface="Arial"/>
                <a:sym typeface="Arial"/>
              </a:rPr>
              <a:t>Rennette Apodaca, Chief Financial Officer</a:t>
            </a:r>
            <a:endParaRPr dirty="0"/>
          </a:p>
          <a:p>
            <a:pPr marL="0" marR="0" lvl="0" indent="0" algn="ctr" rtl="0">
              <a:lnSpc>
                <a:spcPct val="150018"/>
              </a:lnSpc>
              <a:spcBef>
                <a:spcPts val="0"/>
              </a:spcBef>
              <a:spcAft>
                <a:spcPts val="0"/>
              </a:spcAft>
              <a:buNone/>
            </a:pPr>
            <a:r>
              <a:rPr lang="en-US" sz="2699" b="0" i="0" u="none" strike="noStrike" cap="none" dirty="0">
                <a:solidFill>
                  <a:srgbClr val="F0F1F1"/>
                </a:solidFill>
                <a:latin typeface="Arial"/>
                <a:ea typeface="Arial"/>
                <a:cs typeface="Arial"/>
                <a:sym typeface="Arial"/>
              </a:rPr>
              <a:t>David Vigil, Executive Director Budget and Strategic Planning</a:t>
            </a:r>
            <a:endParaRPr dirty="0"/>
          </a:p>
        </p:txBody>
      </p:sp>
      <p:sp>
        <p:nvSpPr>
          <p:cNvPr id="165" name="Google Shape;165;p1"/>
          <p:cNvSpPr/>
          <p:nvPr/>
        </p:nvSpPr>
        <p:spPr>
          <a:xfrm rot="-8100000" flipH="1">
            <a:off x="12571551" y="-761740"/>
            <a:ext cx="9152410" cy="3580880"/>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5">
              <a:alphaModFix amt="50000"/>
            </a:blip>
            <a:stretch>
              <a:fillRect/>
            </a:stretch>
          </a:blipFill>
          <a:ln>
            <a:noFill/>
          </a:ln>
        </p:spPr>
      </p:sp>
      <p:sp>
        <p:nvSpPr>
          <p:cNvPr id="166" name="Google Shape;166;p1"/>
          <p:cNvSpPr txBox="1"/>
          <p:nvPr/>
        </p:nvSpPr>
        <p:spPr>
          <a:xfrm>
            <a:off x="9003219" y="2882291"/>
            <a:ext cx="8833200" cy="304698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514"/>
              <a:buFont typeface="Arial"/>
              <a:buNone/>
            </a:pPr>
            <a:r>
              <a:rPr lang="en-US" sz="6600" i="0" u="none" strike="noStrike" cap="none" dirty="0">
                <a:solidFill>
                  <a:schemeClr val="bg1"/>
                </a:solidFill>
              </a:rPr>
              <a:t>FY 2027 </a:t>
            </a:r>
          </a:p>
          <a:p>
            <a:pPr marL="0" marR="0" lvl="0" indent="0" algn="ctr" rtl="0">
              <a:lnSpc>
                <a:spcPct val="100000"/>
              </a:lnSpc>
              <a:spcBef>
                <a:spcPts val="0"/>
              </a:spcBef>
              <a:spcAft>
                <a:spcPts val="0"/>
              </a:spcAft>
              <a:buClr>
                <a:srgbClr val="000000"/>
              </a:buClr>
              <a:buSzPts val="6514"/>
              <a:buFont typeface="Arial"/>
              <a:buNone/>
            </a:pPr>
            <a:r>
              <a:rPr lang="en-US" sz="6600" i="0" u="none" strike="noStrike" cap="none" dirty="0">
                <a:solidFill>
                  <a:schemeClr val="bg1"/>
                </a:solidFill>
              </a:rPr>
              <a:t>Budget Approval</a:t>
            </a:r>
          </a:p>
          <a:p>
            <a:pPr marL="0" marR="0" lvl="0" indent="0" algn="ctr" rtl="0">
              <a:lnSpc>
                <a:spcPct val="100000"/>
              </a:lnSpc>
              <a:spcBef>
                <a:spcPts val="0"/>
              </a:spcBef>
              <a:spcAft>
                <a:spcPts val="0"/>
              </a:spcAft>
              <a:buClr>
                <a:srgbClr val="000000"/>
              </a:buClr>
              <a:buSzPts val="6514"/>
              <a:buFont typeface="Arial"/>
              <a:buNone/>
            </a:pPr>
            <a:r>
              <a:rPr lang="en-US" sz="6600" i="0" u="none" strike="noStrike" cap="none" dirty="0">
                <a:solidFill>
                  <a:schemeClr val="bg1"/>
                </a:solidFill>
              </a:rPr>
              <a:t>May 6,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6" name="Google Shape;283;g3c7501a208e_0_0">
            <a:extLst>
              <a:ext uri="{FF2B5EF4-FFF2-40B4-BE49-F238E27FC236}">
                <a16:creationId xmlns:a16="http://schemas.microsoft.com/office/drawing/2014/main" id="{39C6DAFC-FBF6-43FD-A8C4-19B03F30CEE5}"/>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228" name="Google Shape;228;g3c53a1038a4_0_37"/>
          <p:cNvSpPr txBox="1"/>
          <p:nvPr/>
        </p:nvSpPr>
        <p:spPr>
          <a:xfrm>
            <a:off x="238211" y="754377"/>
            <a:ext cx="17811600" cy="619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Arial"/>
                <a:ea typeface="Arial"/>
                <a:cs typeface="Arial"/>
                <a:sym typeface="Arial"/>
              </a:rPr>
              <a:t>Operating Budget by Account</a:t>
            </a:r>
          </a:p>
        </p:txBody>
      </p:sp>
      <p:sp>
        <p:nvSpPr>
          <p:cNvPr id="5" name="Google Shape;283;g3c7501a208e_0_0">
            <a:extLst>
              <a:ext uri="{FF2B5EF4-FFF2-40B4-BE49-F238E27FC236}">
                <a16:creationId xmlns:a16="http://schemas.microsoft.com/office/drawing/2014/main" id="{CF9EA30E-98E2-4F16-8CC4-D82318138E85}"/>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graphicFrame>
        <p:nvGraphicFramePr>
          <p:cNvPr id="9" name="Table 8">
            <a:extLst>
              <a:ext uri="{FF2B5EF4-FFF2-40B4-BE49-F238E27FC236}">
                <a16:creationId xmlns:a16="http://schemas.microsoft.com/office/drawing/2014/main" id="{04072BC0-685B-4CAD-9E08-95541E45C72E}"/>
              </a:ext>
            </a:extLst>
          </p:cNvPr>
          <p:cNvGraphicFramePr>
            <a:graphicFrameLocks noGrp="1"/>
          </p:cNvGraphicFramePr>
          <p:nvPr>
            <p:extLst>
              <p:ext uri="{D42A27DB-BD31-4B8C-83A1-F6EECF244321}">
                <p14:modId xmlns:p14="http://schemas.microsoft.com/office/powerpoint/2010/main" val="342759539"/>
              </p:ext>
            </p:extLst>
          </p:nvPr>
        </p:nvGraphicFramePr>
        <p:xfrm>
          <a:off x="1787236" y="1630548"/>
          <a:ext cx="14755091" cy="6963452"/>
        </p:xfrm>
        <a:graphic>
          <a:graphicData uri="http://schemas.openxmlformats.org/drawingml/2006/table">
            <a:tbl>
              <a:tblPr>
                <a:tableStyleId>{5C22544A-7EE6-4342-B048-85BDC9FD1C3A}</a:tableStyleId>
              </a:tblPr>
              <a:tblGrid>
                <a:gridCol w="5200418">
                  <a:extLst>
                    <a:ext uri="{9D8B030D-6E8A-4147-A177-3AD203B41FA5}">
                      <a16:colId xmlns:a16="http://schemas.microsoft.com/office/drawing/2014/main" val="1802360166"/>
                    </a:ext>
                  </a:extLst>
                </a:gridCol>
                <a:gridCol w="4585647">
                  <a:extLst>
                    <a:ext uri="{9D8B030D-6E8A-4147-A177-3AD203B41FA5}">
                      <a16:colId xmlns:a16="http://schemas.microsoft.com/office/drawing/2014/main" val="1094412113"/>
                    </a:ext>
                  </a:extLst>
                </a:gridCol>
                <a:gridCol w="4969026">
                  <a:extLst>
                    <a:ext uri="{9D8B030D-6E8A-4147-A177-3AD203B41FA5}">
                      <a16:colId xmlns:a16="http://schemas.microsoft.com/office/drawing/2014/main" val="1782992411"/>
                    </a:ext>
                  </a:extLst>
                </a:gridCol>
              </a:tblGrid>
              <a:tr h="530761">
                <a:tc>
                  <a:txBody>
                    <a:bodyPr/>
                    <a:lstStyle/>
                    <a:p>
                      <a:pPr algn="ctr" fontAlgn="b"/>
                      <a:r>
                        <a:rPr lang="en-US" sz="2200" b="1" u="none" strike="noStrike" dirty="0">
                          <a:solidFill>
                            <a:schemeClr val="bg1"/>
                          </a:solidFill>
                          <a:effectLst/>
                          <a:latin typeface="+mj-lt"/>
                        </a:rPr>
                        <a:t>Account Group</a:t>
                      </a:r>
                      <a:endParaRPr lang="en-US" sz="2200" b="1" i="0" u="none" strike="noStrike" dirty="0">
                        <a:solidFill>
                          <a:schemeClr val="bg1"/>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algn="ctr" fontAlgn="b"/>
                      <a:r>
                        <a:rPr lang="en-US" sz="2200" b="1" u="none" strike="noStrike" dirty="0">
                          <a:solidFill>
                            <a:schemeClr val="bg1"/>
                          </a:solidFill>
                          <a:effectLst/>
                          <a:latin typeface="+mj-lt"/>
                        </a:rPr>
                        <a:t>FY2026</a:t>
                      </a:r>
                      <a:endParaRPr lang="en-US" sz="2200" b="1" i="0" u="none" strike="noStrike" dirty="0">
                        <a:solidFill>
                          <a:schemeClr val="bg1"/>
                        </a:solidFill>
                        <a:effectLst/>
                        <a:latin typeface="+mj-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algn="ctr" fontAlgn="b"/>
                      <a:r>
                        <a:rPr lang="en-US" sz="2200" b="1" u="none" strike="noStrike" dirty="0">
                          <a:solidFill>
                            <a:schemeClr val="bg1"/>
                          </a:solidFill>
                          <a:effectLst/>
                          <a:latin typeface="+mj-lt"/>
                        </a:rPr>
                        <a:t>FY2027</a:t>
                      </a:r>
                      <a:endParaRPr lang="en-US" sz="2200" b="1" i="0" u="none" strike="noStrike" dirty="0">
                        <a:solidFill>
                          <a:schemeClr val="bg1"/>
                        </a:solidFill>
                        <a:effectLst/>
                        <a:latin typeface="+mj-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824146221"/>
                  </a:ext>
                </a:extLst>
              </a:tr>
              <a:tr h="706582">
                <a:tc>
                  <a:txBody>
                    <a:bodyPr/>
                    <a:lstStyle/>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800" b="0" u="none" strike="noStrike" dirty="0">
                          <a:effectLst/>
                          <a:latin typeface="+mn-lt"/>
                        </a:rPr>
                        <a:t>Compensation and </a:t>
                      </a:r>
                      <a:r>
                        <a:rPr lang="en-US" sz="1800" b="0" i="0" u="none" strike="noStrike" cap="none" dirty="0">
                          <a:solidFill>
                            <a:schemeClr val="dk1"/>
                          </a:solidFill>
                          <a:effectLst/>
                          <a:latin typeface="+mn-lt"/>
                          <a:ea typeface="+mn-ea"/>
                          <a:cs typeface="+mn-cs"/>
                          <a:sym typeface="Arial"/>
                        </a:rPr>
                        <a:t>Employee Benefits</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1,004,228,314</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cap="none" dirty="0">
                          <a:solidFill>
                            <a:schemeClr val="dk1"/>
                          </a:solidFill>
                          <a:effectLst/>
                          <a:latin typeface="+mn-lt"/>
                          <a:ea typeface="+mn-ea"/>
                          <a:cs typeface="+mn-cs"/>
                          <a:sym typeface="Arial"/>
                        </a:rPr>
                        <a:t>1,065,870,004</a:t>
                      </a:r>
                      <a:endParaRPr lang="en-US" sz="1800" b="0" i="0" u="none" strike="noStrike" cap="none" dirty="0">
                        <a:solidFill>
                          <a:srgbClr val="000000"/>
                        </a:solidFill>
                        <a:effectLst/>
                        <a:latin typeface="+mn-lt"/>
                        <a:ea typeface="+mn-ea"/>
                        <a:cs typeface="+mn-cs"/>
                        <a:sym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9424744"/>
                  </a:ext>
                </a:extLst>
              </a:tr>
              <a:tr h="738040">
                <a:tc>
                  <a:txBody>
                    <a:bodyPr/>
                    <a:lstStyle/>
                    <a:p>
                      <a:pPr algn="l" fontAlgn="b"/>
                      <a:r>
                        <a:rPr lang="en-US" sz="1800" b="0" u="none" strike="noStrike" dirty="0">
                          <a:effectLst/>
                          <a:latin typeface="+mn-lt"/>
                        </a:rPr>
                        <a:t>Professional and Technical Services</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66,010,454.09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77,675,925.51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9412788"/>
                  </a:ext>
                </a:extLst>
              </a:tr>
              <a:tr h="738040">
                <a:tc>
                  <a:txBody>
                    <a:bodyPr/>
                    <a:lstStyle/>
                    <a:p>
                      <a:pPr algn="l" fontAlgn="b"/>
                      <a:r>
                        <a:rPr lang="en-US" sz="1800" b="0" u="none" strike="noStrike" dirty="0">
                          <a:effectLst/>
                          <a:latin typeface="+mn-lt"/>
                        </a:rPr>
                        <a:t>Property Services</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632,776,652.39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694,275,606.00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6161831"/>
                  </a:ext>
                </a:extLst>
              </a:tr>
              <a:tr h="699084">
                <a:tc>
                  <a:txBody>
                    <a:bodyPr/>
                    <a:lstStyle/>
                    <a:p>
                      <a:pPr algn="l" fontAlgn="b"/>
                      <a:r>
                        <a:rPr lang="en-US" sz="1800" b="0" u="none" strike="noStrike" dirty="0">
                          <a:effectLst/>
                          <a:latin typeface="+mn-lt"/>
                        </a:rPr>
                        <a:t>Other Purchased Services</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93,021,867.42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61,873,088.04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5238054"/>
                  </a:ext>
                </a:extLst>
              </a:tr>
              <a:tr h="738040">
                <a:tc>
                  <a:txBody>
                    <a:bodyPr/>
                    <a:lstStyle/>
                    <a:p>
                      <a:pPr algn="l" fontAlgn="b"/>
                      <a:r>
                        <a:rPr lang="en-US" sz="1800" b="0" u="none" strike="noStrike" dirty="0">
                          <a:effectLst/>
                          <a:latin typeface="+mn-lt"/>
                        </a:rPr>
                        <a:t>Supplies</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143,286,296.61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112,433,688.12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4509905"/>
                  </a:ext>
                </a:extLst>
              </a:tr>
              <a:tr h="738040">
                <a:tc>
                  <a:txBody>
                    <a:bodyPr/>
                    <a:lstStyle/>
                    <a:p>
                      <a:pPr algn="l" fontAlgn="b"/>
                      <a:r>
                        <a:rPr lang="en-US" sz="1800" b="0" u="none" strike="noStrike" dirty="0">
                          <a:effectLst/>
                          <a:latin typeface="+mn-lt"/>
                        </a:rPr>
                        <a:t>Property</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29,942,156.24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37,719,038.76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4582556"/>
                  </a:ext>
                </a:extLst>
              </a:tr>
              <a:tr h="738040">
                <a:tc>
                  <a:txBody>
                    <a:bodyPr/>
                    <a:lstStyle/>
                    <a:p>
                      <a:pPr algn="l" fontAlgn="b"/>
                      <a:r>
                        <a:rPr lang="en-US" sz="1800" b="0" u="none" strike="noStrike" dirty="0">
                          <a:effectLst/>
                          <a:latin typeface="+mn-lt"/>
                        </a:rPr>
                        <a:t>Debt Service</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203,183,081.00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215,485,137.00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4566785"/>
                  </a:ext>
                </a:extLst>
              </a:tr>
              <a:tr h="738040">
                <a:tc>
                  <a:txBody>
                    <a:bodyPr/>
                    <a:lstStyle/>
                    <a:p>
                      <a:pPr algn="l" fontAlgn="b"/>
                      <a:r>
                        <a:rPr lang="en-US" sz="1800" b="0" u="none" strike="noStrike" dirty="0">
                          <a:effectLst/>
                          <a:latin typeface="+mn-lt"/>
                        </a:rPr>
                        <a:t>Restricted Expenditures</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78,500,000.00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83,537,239.00 </a:t>
                      </a:r>
                      <a:endParaRPr lang="en-US" sz="1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7639572"/>
                  </a:ext>
                </a:extLst>
              </a:tr>
              <a:tr h="598785">
                <a:tc>
                  <a:txBody>
                    <a:bodyPr/>
                    <a:lstStyle/>
                    <a:p>
                      <a:pPr algn="l" fontAlgn="b"/>
                      <a:r>
                        <a:rPr lang="en-US" sz="1800" b="1" u="none" strike="noStrike" dirty="0">
                          <a:effectLst/>
                          <a:latin typeface="+mn-lt"/>
                        </a:rPr>
                        <a:t>Total</a:t>
                      </a:r>
                      <a:endParaRPr lang="en-US" sz="18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dirty="0">
                          <a:effectLst/>
                          <a:latin typeface="+mn-lt"/>
                        </a:rPr>
                        <a:t>$  2,250,948,822.00 </a:t>
                      </a:r>
                      <a:endParaRPr lang="en-US" sz="18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dirty="0">
                          <a:effectLst/>
                          <a:latin typeface="+mn-lt"/>
                        </a:rPr>
                        <a:t>$  2,348,869,726.34 </a:t>
                      </a:r>
                      <a:endParaRPr lang="en-US" sz="18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6090795"/>
                  </a:ext>
                </a:extLst>
              </a:tr>
            </a:tbl>
          </a:graphicData>
        </a:graphic>
      </p:graphicFrame>
      <p:sp>
        <p:nvSpPr>
          <p:cNvPr id="7" name="TextBox 6">
            <a:extLst>
              <a:ext uri="{FF2B5EF4-FFF2-40B4-BE49-F238E27FC236}">
                <a16:creationId xmlns:a16="http://schemas.microsoft.com/office/drawing/2014/main" id="{7C9091FE-5363-4265-9568-470510BC1249}"/>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10</a:t>
            </a:r>
          </a:p>
        </p:txBody>
      </p:sp>
    </p:spTree>
    <p:extLst>
      <p:ext uri="{BB962C8B-B14F-4D97-AF65-F5344CB8AC3E}">
        <p14:creationId xmlns:p14="http://schemas.microsoft.com/office/powerpoint/2010/main" val="4124706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6" name="Google Shape;283;g3c7501a208e_0_0">
            <a:extLst>
              <a:ext uri="{FF2B5EF4-FFF2-40B4-BE49-F238E27FC236}">
                <a16:creationId xmlns:a16="http://schemas.microsoft.com/office/drawing/2014/main" id="{AA709E00-B0FB-4680-88D1-3DAA5ED67E05}"/>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228" name="Google Shape;228;g3c53a1038a4_0_37"/>
          <p:cNvSpPr txBox="1"/>
          <p:nvPr/>
        </p:nvSpPr>
        <p:spPr>
          <a:xfrm>
            <a:off x="238211" y="754377"/>
            <a:ext cx="17811600" cy="619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Arial"/>
                <a:ea typeface="Arial"/>
                <a:cs typeface="Arial"/>
                <a:sym typeface="Arial"/>
              </a:rPr>
              <a:t>Operating Budget by Function</a:t>
            </a:r>
          </a:p>
        </p:txBody>
      </p:sp>
      <p:graphicFrame>
        <p:nvGraphicFramePr>
          <p:cNvPr id="2" name="Table 1">
            <a:extLst>
              <a:ext uri="{FF2B5EF4-FFF2-40B4-BE49-F238E27FC236}">
                <a16:creationId xmlns:a16="http://schemas.microsoft.com/office/drawing/2014/main" id="{2F512C82-AFE5-4033-BB3F-1EE76BA76F4B}"/>
              </a:ext>
            </a:extLst>
          </p:cNvPr>
          <p:cNvGraphicFramePr>
            <a:graphicFrameLocks noGrp="1"/>
          </p:cNvGraphicFramePr>
          <p:nvPr>
            <p:extLst>
              <p:ext uri="{D42A27DB-BD31-4B8C-83A1-F6EECF244321}">
                <p14:modId xmlns:p14="http://schemas.microsoft.com/office/powerpoint/2010/main" val="1302562290"/>
              </p:ext>
            </p:extLst>
          </p:nvPr>
        </p:nvGraphicFramePr>
        <p:xfrm>
          <a:off x="1787236" y="1662544"/>
          <a:ext cx="14755091" cy="7762957"/>
        </p:xfrm>
        <a:graphic>
          <a:graphicData uri="http://schemas.openxmlformats.org/drawingml/2006/table">
            <a:tbl>
              <a:tblPr>
                <a:tableStyleId>{5C22544A-7EE6-4342-B048-85BDC9FD1C3A}</a:tableStyleId>
              </a:tblPr>
              <a:tblGrid>
                <a:gridCol w="5216298">
                  <a:extLst>
                    <a:ext uri="{9D8B030D-6E8A-4147-A177-3AD203B41FA5}">
                      <a16:colId xmlns:a16="http://schemas.microsoft.com/office/drawing/2014/main" val="2850799138"/>
                    </a:ext>
                  </a:extLst>
                </a:gridCol>
                <a:gridCol w="4556935">
                  <a:extLst>
                    <a:ext uri="{9D8B030D-6E8A-4147-A177-3AD203B41FA5}">
                      <a16:colId xmlns:a16="http://schemas.microsoft.com/office/drawing/2014/main" val="1254736598"/>
                    </a:ext>
                  </a:extLst>
                </a:gridCol>
                <a:gridCol w="4981858">
                  <a:extLst>
                    <a:ext uri="{9D8B030D-6E8A-4147-A177-3AD203B41FA5}">
                      <a16:colId xmlns:a16="http://schemas.microsoft.com/office/drawing/2014/main" val="1121419010"/>
                    </a:ext>
                  </a:extLst>
                </a:gridCol>
              </a:tblGrid>
              <a:tr h="512620">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n-US" sz="2200" b="1" i="0" u="none" strike="noStrike" cap="none" dirty="0">
                          <a:solidFill>
                            <a:schemeClr val="bg1"/>
                          </a:solidFill>
                          <a:effectLst/>
                          <a:latin typeface="+mj-lt"/>
                          <a:ea typeface="+mn-ea"/>
                          <a:cs typeface="+mn-cs"/>
                          <a:sym typeface="Arial"/>
                        </a:rPr>
                        <a:t>Function Name</a:t>
                      </a: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algn="ctr" fontAlgn="b"/>
                      <a:r>
                        <a:rPr lang="en-US" sz="2200" b="1" u="none" strike="noStrike" dirty="0">
                          <a:solidFill>
                            <a:schemeClr val="bg1"/>
                          </a:solidFill>
                          <a:effectLst/>
                          <a:latin typeface="+mj-lt"/>
                        </a:rPr>
                        <a:t>FY2026</a:t>
                      </a:r>
                      <a:endParaRPr lang="en-US" sz="2200" b="1" i="0" u="none" strike="noStrike" dirty="0">
                        <a:solidFill>
                          <a:schemeClr val="bg1"/>
                        </a:solidFill>
                        <a:effectLst/>
                        <a:latin typeface="+mj-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algn="ctr" fontAlgn="b"/>
                      <a:r>
                        <a:rPr lang="en-US" sz="2200" b="1" u="none" strike="noStrike" dirty="0">
                          <a:solidFill>
                            <a:schemeClr val="bg1"/>
                          </a:solidFill>
                          <a:effectLst/>
                          <a:latin typeface="+mj-lt"/>
                        </a:rPr>
                        <a:t>FY2027</a:t>
                      </a:r>
                      <a:endParaRPr lang="en-US" sz="2200" b="1" i="0" u="none" strike="noStrike" dirty="0">
                        <a:solidFill>
                          <a:schemeClr val="bg1"/>
                        </a:solidFill>
                        <a:effectLst/>
                        <a:latin typeface="+mj-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3285484510"/>
                  </a:ext>
                </a:extLst>
              </a:tr>
              <a:tr h="542793">
                <a:tc>
                  <a:txBody>
                    <a:bodyPr/>
                    <a:lstStyle/>
                    <a:p>
                      <a:pPr algn="l" fontAlgn="b"/>
                      <a:r>
                        <a:rPr lang="en-US" sz="1800" b="0" u="none" strike="noStrike" dirty="0">
                          <a:effectLst/>
                          <a:latin typeface="+mn-lt"/>
                        </a:rPr>
                        <a:t>Instruction</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786,714,624.85 </a:t>
                      </a: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799,809,231.86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882014"/>
                  </a:ext>
                </a:extLst>
              </a:tr>
              <a:tr h="558962">
                <a:tc>
                  <a:txBody>
                    <a:bodyPr/>
                    <a:lstStyle/>
                    <a:p>
                      <a:pPr algn="l" fontAlgn="b"/>
                      <a:r>
                        <a:rPr lang="en-US" sz="1800" b="0" u="none" strike="noStrike" dirty="0">
                          <a:effectLst/>
                          <a:latin typeface="+mn-lt"/>
                        </a:rPr>
                        <a:t>Support Services - Students</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157,847,096.64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200,840,765.89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0045991"/>
                  </a:ext>
                </a:extLst>
              </a:tr>
              <a:tr h="558962">
                <a:tc>
                  <a:txBody>
                    <a:bodyPr/>
                    <a:lstStyle/>
                    <a:p>
                      <a:pPr algn="l" fontAlgn="b"/>
                      <a:r>
                        <a:rPr lang="en-US" sz="1800" b="0" u="none" strike="noStrike" dirty="0">
                          <a:effectLst/>
                          <a:latin typeface="+mn-lt"/>
                        </a:rPr>
                        <a:t>Support Services - Instruction</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42,886,055.60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44,338,624.29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0722661"/>
                  </a:ext>
                </a:extLst>
              </a:tr>
              <a:tr h="558962">
                <a:tc>
                  <a:txBody>
                    <a:bodyPr/>
                    <a:lstStyle/>
                    <a:p>
                      <a:pPr algn="l" fontAlgn="b"/>
                      <a:r>
                        <a:rPr lang="en-US" sz="1800" b="0" u="none" strike="noStrike" dirty="0">
                          <a:effectLst/>
                          <a:latin typeface="+mn-lt"/>
                        </a:rPr>
                        <a:t>Support Services - General Administration</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15,346,422.12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15,233,257.00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7300924"/>
                  </a:ext>
                </a:extLst>
              </a:tr>
              <a:tr h="558962">
                <a:tc>
                  <a:txBody>
                    <a:bodyPr/>
                    <a:lstStyle/>
                    <a:p>
                      <a:pPr algn="l" fontAlgn="b"/>
                      <a:r>
                        <a:rPr lang="en-US" sz="1800" b="0" u="none" strike="noStrike" dirty="0">
                          <a:effectLst/>
                          <a:latin typeface="+mn-lt"/>
                        </a:rPr>
                        <a:t>Support Services - School Administration</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68,292,717.67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66,979,831.44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9854902"/>
                  </a:ext>
                </a:extLst>
              </a:tr>
              <a:tr h="558962">
                <a:tc>
                  <a:txBody>
                    <a:bodyPr/>
                    <a:lstStyle/>
                    <a:p>
                      <a:pPr algn="l" fontAlgn="b"/>
                      <a:r>
                        <a:rPr lang="en-US" sz="1800" b="0" u="none" strike="noStrike" dirty="0">
                          <a:effectLst/>
                          <a:latin typeface="+mn-lt"/>
                        </a:rPr>
                        <a:t>Central Services</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62,290,918.76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54,487,264.87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9908004"/>
                  </a:ext>
                </a:extLst>
              </a:tr>
              <a:tr h="558962">
                <a:tc>
                  <a:txBody>
                    <a:bodyPr/>
                    <a:lstStyle/>
                    <a:p>
                      <a:pPr algn="l" fontAlgn="b"/>
                      <a:r>
                        <a:rPr lang="en-US" sz="1800" b="0" u="none" strike="noStrike" dirty="0">
                          <a:effectLst/>
                          <a:latin typeface="+mn-lt"/>
                        </a:rPr>
                        <a:t>Operation &amp; Maintenance of Plant</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123,274,016.78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113,744,889.00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0391815"/>
                  </a:ext>
                </a:extLst>
              </a:tr>
              <a:tr h="558962">
                <a:tc>
                  <a:txBody>
                    <a:bodyPr/>
                    <a:lstStyle/>
                    <a:p>
                      <a:pPr algn="l" fontAlgn="b"/>
                      <a:r>
                        <a:rPr lang="en-US" sz="1800" b="0" u="none" strike="noStrike" dirty="0">
                          <a:effectLst/>
                          <a:latin typeface="+mn-lt"/>
                        </a:rPr>
                        <a:t>Student Transportation</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32,208,935.78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28,425,588.00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2711884"/>
                  </a:ext>
                </a:extLst>
              </a:tr>
              <a:tr h="558962">
                <a:tc>
                  <a:txBody>
                    <a:bodyPr/>
                    <a:lstStyle/>
                    <a:p>
                      <a:pPr algn="l" fontAlgn="b"/>
                      <a:r>
                        <a:rPr lang="en-US" sz="1800" b="0" u="none" strike="noStrike" dirty="0">
                          <a:effectLst/>
                          <a:latin typeface="+mn-lt"/>
                        </a:rPr>
                        <a:t>Other Support Services</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187,662.00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140,201.00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8820395"/>
                  </a:ext>
                </a:extLst>
              </a:tr>
              <a:tr h="558962">
                <a:tc>
                  <a:txBody>
                    <a:bodyPr/>
                    <a:lstStyle/>
                    <a:p>
                      <a:pPr algn="l" fontAlgn="b"/>
                      <a:r>
                        <a:rPr lang="en-US" sz="1800" b="0" u="none" strike="noStrike" dirty="0">
                          <a:effectLst/>
                          <a:latin typeface="+mn-lt"/>
                        </a:rPr>
                        <a:t>Food Services Operations</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93,196,958.99</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90,536,764.00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9363022"/>
                  </a:ext>
                </a:extLst>
              </a:tr>
              <a:tr h="558962">
                <a:tc>
                  <a:txBody>
                    <a:bodyPr/>
                    <a:lstStyle/>
                    <a:p>
                      <a:pPr algn="l" fontAlgn="b"/>
                      <a:r>
                        <a:rPr lang="en-US" sz="1800" b="0" u="none" strike="noStrike" dirty="0">
                          <a:effectLst/>
                          <a:latin typeface="+mn-lt"/>
                        </a:rPr>
                        <a:t>Capital Outlay</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665,814,033.81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728,541,194.00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9237759"/>
                  </a:ext>
                </a:extLst>
              </a:tr>
              <a:tr h="558962">
                <a:tc>
                  <a:txBody>
                    <a:bodyPr/>
                    <a:lstStyle/>
                    <a:p>
                      <a:pPr algn="l" fontAlgn="b"/>
                      <a:r>
                        <a:rPr lang="en-US" sz="1800" b="0" u="none" strike="noStrike" dirty="0">
                          <a:effectLst/>
                          <a:latin typeface="+mn-lt"/>
                        </a:rPr>
                        <a:t>Debt Service</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202,889,379.00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205,792,115.00 </a:t>
                      </a:r>
                      <a:endParaRPr lang="en-US" sz="1800" b="0"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2010339"/>
                  </a:ext>
                </a:extLst>
              </a:tr>
              <a:tr h="558962">
                <a:tc>
                  <a:txBody>
                    <a:bodyPr/>
                    <a:lstStyle/>
                    <a:p>
                      <a:pPr algn="l" fontAlgn="b"/>
                      <a:r>
                        <a:rPr lang="en-US" sz="1800" b="1" u="none" strike="noStrike" dirty="0">
                          <a:effectLst/>
                          <a:latin typeface="+mn-lt"/>
                        </a:rPr>
                        <a:t>Total</a:t>
                      </a:r>
                      <a:endParaRPr lang="en-US" sz="1800" b="1"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dirty="0">
                          <a:effectLst/>
                          <a:latin typeface="+mn-lt"/>
                        </a:rPr>
                        <a:t>$  2,250,948,822.00 </a:t>
                      </a:r>
                      <a:endParaRPr lang="en-US" sz="1800" b="1"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dirty="0">
                          <a:effectLst/>
                          <a:latin typeface="+mn-lt"/>
                        </a:rPr>
                        <a:t>$  2,348,869,726.34 </a:t>
                      </a:r>
                      <a:endParaRPr lang="en-US" sz="1800" b="1" i="0" u="none" strike="noStrike" dirty="0">
                        <a:solidFill>
                          <a:srgbClr val="000000"/>
                        </a:solidFill>
                        <a:effectLst/>
                        <a:latin typeface="+mn-lt"/>
                      </a:endParaRPr>
                    </a:p>
                  </a:txBody>
                  <a:tcPr marL="8864" marR="8864" marT="886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8419407"/>
                  </a:ext>
                </a:extLst>
              </a:tr>
            </a:tbl>
          </a:graphicData>
        </a:graphic>
      </p:graphicFrame>
      <p:sp>
        <p:nvSpPr>
          <p:cNvPr id="5" name="Google Shape;283;g3c7501a208e_0_0">
            <a:extLst>
              <a:ext uri="{FF2B5EF4-FFF2-40B4-BE49-F238E27FC236}">
                <a16:creationId xmlns:a16="http://schemas.microsoft.com/office/drawing/2014/main" id="{FE68450B-5F40-4F6E-A38F-B0DBA41CC05F}"/>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7" name="TextBox 6">
            <a:extLst>
              <a:ext uri="{FF2B5EF4-FFF2-40B4-BE49-F238E27FC236}">
                <a16:creationId xmlns:a16="http://schemas.microsoft.com/office/drawing/2014/main" id="{76824C14-6568-4D0D-B03F-CD7F4111E0FF}"/>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11</a:t>
            </a:r>
          </a:p>
        </p:txBody>
      </p:sp>
    </p:spTree>
    <p:extLst>
      <p:ext uri="{BB962C8B-B14F-4D97-AF65-F5344CB8AC3E}">
        <p14:creationId xmlns:p14="http://schemas.microsoft.com/office/powerpoint/2010/main" val="2342736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228" name="Google Shape;228;g3c53a1038a4_0_37"/>
          <p:cNvSpPr txBox="1"/>
          <p:nvPr/>
        </p:nvSpPr>
        <p:spPr>
          <a:xfrm>
            <a:off x="238211" y="754377"/>
            <a:ext cx="17811600" cy="619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Arial"/>
                <a:ea typeface="Arial"/>
                <a:cs typeface="Arial"/>
                <a:sym typeface="Arial"/>
              </a:rPr>
              <a:t>APS Full Time Equivalent Totals</a:t>
            </a:r>
          </a:p>
        </p:txBody>
      </p:sp>
      <p:sp>
        <p:nvSpPr>
          <p:cNvPr id="5" name="Google Shape;283;g3c7501a208e_0_0">
            <a:extLst>
              <a:ext uri="{FF2B5EF4-FFF2-40B4-BE49-F238E27FC236}">
                <a16:creationId xmlns:a16="http://schemas.microsoft.com/office/drawing/2014/main" id="{A3020F5D-3CC1-4D80-846B-BFA8D852394D}"/>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6" name="Google Shape;283;g3c7501a208e_0_0">
            <a:extLst>
              <a:ext uri="{FF2B5EF4-FFF2-40B4-BE49-F238E27FC236}">
                <a16:creationId xmlns:a16="http://schemas.microsoft.com/office/drawing/2014/main" id="{32441465-82CA-439B-9295-53D0F3E19BEC}"/>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graphicFrame>
        <p:nvGraphicFramePr>
          <p:cNvPr id="7" name="Chart 6">
            <a:extLst>
              <a:ext uri="{FF2B5EF4-FFF2-40B4-BE49-F238E27FC236}">
                <a16:creationId xmlns:a16="http://schemas.microsoft.com/office/drawing/2014/main" id="{86EEAD65-8DED-42ED-9647-87FB7F3253A0}"/>
              </a:ext>
            </a:extLst>
          </p:cNvPr>
          <p:cNvGraphicFramePr/>
          <p:nvPr>
            <p:extLst>
              <p:ext uri="{D42A27DB-BD31-4B8C-83A1-F6EECF244321}">
                <p14:modId xmlns:p14="http://schemas.microsoft.com/office/powerpoint/2010/main" val="3210997262"/>
              </p:ext>
            </p:extLst>
          </p:nvPr>
        </p:nvGraphicFramePr>
        <p:xfrm>
          <a:off x="2923308" y="1707565"/>
          <a:ext cx="12469091" cy="7935198"/>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060C3187-F08A-4D1D-8404-201745119147}"/>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12</a:t>
            </a:r>
          </a:p>
        </p:txBody>
      </p:sp>
    </p:spTree>
    <p:extLst>
      <p:ext uri="{BB962C8B-B14F-4D97-AF65-F5344CB8AC3E}">
        <p14:creationId xmlns:p14="http://schemas.microsoft.com/office/powerpoint/2010/main" val="2315810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228" name="Google Shape;228;g3c53a1038a4_0_37"/>
          <p:cNvSpPr txBox="1"/>
          <p:nvPr/>
        </p:nvSpPr>
        <p:spPr>
          <a:xfrm>
            <a:off x="238211" y="754377"/>
            <a:ext cx="17811600" cy="619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Arial"/>
                <a:ea typeface="Arial"/>
                <a:cs typeface="Arial"/>
                <a:sym typeface="Arial"/>
              </a:rPr>
              <a:t>Operational Fund Cash Reserves ($M)</a:t>
            </a:r>
          </a:p>
        </p:txBody>
      </p:sp>
      <p:sp>
        <p:nvSpPr>
          <p:cNvPr id="5" name="Google Shape;283;g3c7501a208e_0_0">
            <a:extLst>
              <a:ext uri="{FF2B5EF4-FFF2-40B4-BE49-F238E27FC236}">
                <a16:creationId xmlns:a16="http://schemas.microsoft.com/office/drawing/2014/main" id="{A3020F5D-3CC1-4D80-846B-BFA8D852394D}"/>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6" name="Google Shape;283;g3c7501a208e_0_0">
            <a:extLst>
              <a:ext uri="{FF2B5EF4-FFF2-40B4-BE49-F238E27FC236}">
                <a16:creationId xmlns:a16="http://schemas.microsoft.com/office/drawing/2014/main" id="{32441465-82CA-439B-9295-53D0F3E19BEC}"/>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graphicFrame>
        <p:nvGraphicFramePr>
          <p:cNvPr id="7" name="Chart 6">
            <a:extLst>
              <a:ext uri="{FF2B5EF4-FFF2-40B4-BE49-F238E27FC236}">
                <a16:creationId xmlns:a16="http://schemas.microsoft.com/office/drawing/2014/main" id="{86EEAD65-8DED-42ED-9647-87FB7F3253A0}"/>
              </a:ext>
            </a:extLst>
          </p:cNvPr>
          <p:cNvGraphicFramePr/>
          <p:nvPr>
            <p:extLst>
              <p:ext uri="{D42A27DB-BD31-4B8C-83A1-F6EECF244321}">
                <p14:modId xmlns:p14="http://schemas.microsoft.com/office/powerpoint/2010/main" val="2499512659"/>
              </p:ext>
            </p:extLst>
          </p:nvPr>
        </p:nvGraphicFramePr>
        <p:xfrm>
          <a:off x="2923308" y="1707565"/>
          <a:ext cx="12469091" cy="7935198"/>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060C3187-F08A-4D1D-8404-201745119147}"/>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13</a:t>
            </a:r>
          </a:p>
        </p:txBody>
      </p:sp>
    </p:spTree>
    <p:extLst>
      <p:ext uri="{BB962C8B-B14F-4D97-AF65-F5344CB8AC3E}">
        <p14:creationId xmlns:p14="http://schemas.microsoft.com/office/powerpoint/2010/main" val="3828203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11" name="Google Shape;283;g3c7501a208e_0_0">
            <a:extLst>
              <a:ext uri="{FF2B5EF4-FFF2-40B4-BE49-F238E27FC236}">
                <a16:creationId xmlns:a16="http://schemas.microsoft.com/office/drawing/2014/main" id="{35A2D677-571C-404C-895C-E2B2CAD31FBD}"/>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228" name="Google Shape;228;g3c53a1038a4_0_37"/>
          <p:cNvSpPr txBox="1"/>
          <p:nvPr/>
        </p:nvSpPr>
        <p:spPr>
          <a:xfrm>
            <a:off x="238211" y="754377"/>
            <a:ext cx="17811600" cy="619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Arial"/>
                <a:ea typeface="Arial"/>
                <a:cs typeface="Arial"/>
                <a:sym typeface="Arial"/>
              </a:rPr>
              <a:t>2026-2027 Budget Resolution Comparison</a:t>
            </a:r>
          </a:p>
        </p:txBody>
      </p:sp>
      <p:graphicFrame>
        <p:nvGraphicFramePr>
          <p:cNvPr id="8" name="Table 7">
            <a:extLst>
              <a:ext uri="{FF2B5EF4-FFF2-40B4-BE49-F238E27FC236}">
                <a16:creationId xmlns:a16="http://schemas.microsoft.com/office/drawing/2014/main" id="{669F81CD-E95C-4160-9EA3-A59AB3FE6A04}"/>
              </a:ext>
            </a:extLst>
          </p:cNvPr>
          <p:cNvGraphicFramePr>
            <a:graphicFrameLocks noGrp="1"/>
          </p:cNvGraphicFramePr>
          <p:nvPr>
            <p:extLst>
              <p:ext uri="{D42A27DB-BD31-4B8C-83A1-F6EECF244321}">
                <p14:modId xmlns:p14="http://schemas.microsoft.com/office/powerpoint/2010/main" val="2468573979"/>
              </p:ext>
            </p:extLst>
          </p:nvPr>
        </p:nvGraphicFramePr>
        <p:xfrm>
          <a:off x="1181100" y="1572157"/>
          <a:ext cx="15925803" cy="7960466"/>
        </p:xfrm>
        <a:graphic>
          <a:graphicData uri="http://schemas.openxmlformats.org/drawingml/2006/table">
            <a:tbl>
              <a:tblPr>
                <a:tableStyleId>{5C22544A-7EE6-4342-B048-85BDC9FD1C3A}</a:tableStyleId>
              </a:tblPr>
              <a:tblGrid>
                <a:gridCol w="6618955">
                  <a:extLst>
                    <a:ext uri="{9D8B030D-6E8A-4147-A177-3AD203B41FA5}">
                      <a16:colId xmlns:a16="http://schemas.microsoft.com/office/drawing/2014/main" val="3697212848"/>
                    </a:ext>
                  </a:extLst>
                </a:gridCol>
                <a:gridCol w="4901102">
                  <a:extLst>
                    <a:ext uri="{9D8B030D-6E8A-4147-A177-3AD203B41FA5}">
                      <a16:colId xmlns:a16="http://schemas.microsoft.com/office/drawing/2014/main" val="70620715"/>
                    </a:ext>
                  </a:extLst>
                </a:gridCol>
                <a:gridCol w="4405746">
                  <a:extLst>
                    <a:ext uri="{9D8B030D-6E8A-4147-A177-3AD203B41FA5}">
                      <a16:colId xmlns:a16="http://schemas.microsoft.com/office/drawing/2014/main" val="2406703772"/>
                    </a:ext>
                  </a:extLst>
                </a:gridCol>
              </a:tblGrid>
              <a:tr h="352319">
                <a:tc>
                  <a:txBody>
                    <a:bodyPr/>
                    <a:lstStyle/>
                    <a:p>
                      <a:pPr algn="ctr" fontAlgn="b"/>
                      <a:r>
                        <a:rPr lang="en-US" sz="2200" b="1" u="none" strike="noStrike" dirty="0">
                          <a:solidFill>
                            <a:schemeClr val="bg1"/>
                          </a:solidFill>
                          <a:effectLst/>
                          <a:latin typeface="+mj-lt"/>
                        </a:rPr>
                        <a:t>Fund</a:t>
                      </a:r>
                      <a:endParaRPr lang="en-US" sz="2200" b="1" i="0" u="none" strike="noStrike" dirty="0">
                        <a:solidFill>
                          <a:schemeClr val="bg1"/>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n-US" sz="2200" b="1" i="0" u="none" strike="noStrike" cap="none" dirty="0">
                          <a:solidFill>
                            <a:schemeClr val="bg1"/>
                          </a:solidFill>
                          <a:effectLst/>
                          <a:latin typeface="+mj-lt"/>
                          <a:ea typeface="+mn-ea"/>
                          <a:cs typeface="+mn-cs"/>
                          <a:sym typeface="Arial"/>
                        </a:rPr>
                        <a:t>2025-26 </a:t>
                      </a:r>
                      <a:r>
                        <a:rPr lang="en-US" sz="2200" b="1" u="none" strike="noStrike" dirty="0">
                          <a:solidFill>
                            <a:schemeClr val="bg1"/>
                          </a:solidFill>
                          <a:effectLst/>
                          <a:latin typeface="+mj-lt"/>
                        </a:rPr>
                        <a:t>Amount</a:t>
                      </a:r>
                      <a:endParaRPr lang="en-US" sz="2200" b="1" i="0" u="none" strike="noStrike" dirty="0">
                        <a:solidFill>
                          <a:schemeClr val="bg1"/>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n-US" sz="2200" b="1" i="0" u="none" strike="noStrike" cap="none" dirty="0">
                          <a:solidFill>
                            <a:schemeClr val="bg1"/>
                          </a:solidFill>
                          <a:effectLst/>
                          <a:latin typeface="+mj-lt"/>
                          <a:ea typeface="+mn-ea"/>
                          <a:cs typeface="+mn-cs"/>
                          <a:sym typeface="Arial"/>
                        </a:rPr>
                        <a:t>2026-27 </a:t>
                      </a:r>
                      <a:r>
                        <a:rPr lang="en-US" sz="2200" b="1" u="none" strike="noStrike" dirty="0">
                          <a:solidFill>
                            <a:schemeClr val="bg1"/>
                          </a:solidFill>
                          <a:effectLst/>
                          <a:latin typeface="+mj-lt"/>
                        </a:rPr>
                        <a:t>Amount</a:t>
                      </a:r>
                      <a:endParaRPr lang="en-US" sz="2200" b="1" i="0" u="none" strike="noStrike" dirty="0">
                        <a:solidFill>
                          <a:schemeClr val="bg1"/>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2096758354"/>
                  </a:ext>
                </a:extLst>
              </a:tr>
              <a:tr h="292748">
                <a:tc>
                  <a:txBody>
                    <a:bodyPr/>
                    <a:lstStyle/>
                    <a:p>
                      <a:pPr algn="l" fontAlgn="b"/>
                      <a:r>
                        <a:rPr lang="en-US" sz="1800" u="none" strike="noStrike" dirty="0">
                          <a:effectLst/>
                          <a:latin typeface="+mn-lt"/>
                        </a:rPr>
                        <a:t>Operational</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1,081,700,000</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1,153,432,113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7300039"/>
                  </a:ext>
                </a:extLst>
              </a:tr>
              <a:tr h="292748">
                <a:tc>
                  <a:txBody>
                    <a:bodyPr/>
                    <a:lstStyle/>
                    <a:p>
                      <a:pPr algn="l" fontAlgn="b"/>
                      <a:r>
                        <a:rPr lang="en-US" sz="1800" u="none" strike="noStrike" dirty="0">
                          <a:effectLst/>
                          <a:latin typeface="+mn-lt"/>
                        </a:rPr>
                        <a:t>Impact Aid</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490,943</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983,892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6995230"/>
                  </a:ext>
                </a:extLst>
              </a:tr>
              <a:tr h="292748">
                <a:tc>
                  <a:txBody>
                    <a:bodyPr/>
                    <a:lstStyle/>
                    <a:p>
                      <a:pPr algn="l" fontAlgn="b"/>
                      <a:r>
                        <a:rPr lang="en-US" sz="1800" u="none" strike="noStrike" dirty="0">
                          <a:effectLst/>
                          <a:latin typeface="+mn-lt"/>
                        </a:rPr>
                        <a:t>Forest Reserve/Ad Valorem</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9,669,917</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11,203,417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9526777"/>
                  </a:ext>
                </a:extLst>
              </a:tr>
              <a:tr h="292748">
                <a:tc>
                  <a:txBody>
                    <a:bodyPr/>
                    <a:lstStyle/>
                    <a:p>
                      <a:pPr algn="l" fontAlgn="b"/>
                      <a:r>
                        <a:rPr lang="en-US" sz="1800" u="none" strike="noStrike" dirty="0">
                          <a:effectLst/>
                          <a:latin typeface="+mn-lt"/>
                        </a:rPr>
                        <a:t>Student Transportation</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24,558,813</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23,962,400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3115904"/>
                  </a:ext>
                </a:extLst>
              </a:tr>
              <a:tr h="292748">
                <a:tc>
                  <a:txBody>
                    <a:bodyPr/>
                    <a:lstStyle/>
                    <a:p>
                      <a:pPr algn="l" fontAlgn="b"/>
                      <a:r>
                        <a:rPr lang="en-US" sz="1800" u="none" strike="noStrike" dirty="0">
                          <a:effectLst/>
                          <a:latin typeface="+mn-lt"/>
                        </a:rPr>
                        <a:t>Food and Nutrition Services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79,269,796</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77,648,356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6588743"/>
                  </a:ext>
                </a:extLst>
              </a:tr>
              <a:tr h="292748">
                <a:tc>
                  <a:txBody>
                    <a:bodyPr/>
                    <a:lstStyle/>
                    <a:p>
                      <a:pPr algn="l" fontAlgn="b"/>
                      <a:r>
                        <a:rPr lang="en-US" sz="1800" u="none" strike="noStrike" dirty="0">
                          <a:effectLst/>
                          <a:latin typeface="+mn-lt"/>
                        </a:rPr>
                        <a:t>Universal Free Lunch (State Funded)</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15,392,967</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15,392,967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8559275"/>
                  </a:ext>
                </a:extLst>
              </a:tr>
              <a:tr h="292748">
                <a:tc>
                  <a:txBody>
                    <a:bodyPr/>
                    <a:lstStyle/>
                    <a:p>
                      <a:pPr algn="l" fontAlgn="b"/>
                      <a:r>
                        <a:rPr lang="en-US" sz="1800" u="none" strike="noStrike" dirty="0">
                          <a:effectLst/>
                          <a:latin typeface="+mn-lt"/>
                        </a:rPr>
                        <a:t>Athletics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1,504,094</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1,410,694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1174174"/>
                  </a:ext>
                </a:extLst>
              </a:tr>
              <a:tr h="292748">
                <a:tc>
                  <a:txBody>
                    <a:bodyPr/>
                    <a:lstStyle/>
                    <a:p>
                      <a:pPr algn="l" fontAlgn="b"/>
                      <a:r>
                        <a:rPr lang="en-US" sz="1800" u="none" strike="noStrike" dirty="0">
                          <a:effectLst/>
                          <a:latin typeface="+mn-lt"/>
                        </a:rPr>
                        <a:t>Activities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19,004,359</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19,553,019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5628410"/>
                  </a:ext>
                </a:extLst>
              </a:tr>
              <a:tr h="292748">
                <a:tc>
                  <a:txBody>
                    <a:bodyPr/>
                    <a:lstStyle/>
                    <a:p>
                      <a:pPr algn="l" fontAlgn="b"/>
                      <a:r>
                        <a:rPr lang="en-US" sz="1800" u="none" strike="noStrike" dirty="0">
                          <a:effectLst/>
                          <a:latin typeface="+mn-lt"/>
                        </a:rPr>
                        <a:t>Federal Grants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114,478,835</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75,801,492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4098779"/>
                  </a:ext>
                </a:extLst>
              </a:tr>
              <a:tr h="292748">
                <a:tc>
                  <a:txBody>
                    <a:bodyPr/>
                    <a:lstStyle/>
                    <a:p>
                      <a:pPr algn="l" fontAlgn="b"/>
                      <a:r>
                        <a:rPr lang="en-US" sz="1800" u="none" strike="noStrike" dirty="0">
                          <a:effectLst/>
                          <a:latin typeface="+mn-lt"/>
                        </a:rPr>
                        <a:t>State and Local Grants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30,821,606</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22,958,258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9428724"/>
                  </a:ext>
                </a:extLst>
              </a:tr>
              <a:tr h="292748">
                <a:tc>
                  <a:txBody>
                    <a:bodyPr/>
                    <a:lstStyle/>
                    <a:p>
                      <a:pPr algn="l" fontAlgn="b"/>
                      <a:r>
                        <a:rPr lang="en-US" sz="1800" u="none" strike="noStrike" dirty="0">
                          <a:effectLst/>
                          <a:latin typeface="+mn-lt"/>
                        </a:rPr>
                        <a:t>General Obligation Bonds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209,933,164</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267,695,522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8589470"/>
                  </a:ext>
                </a:extLst>
              </a:tr>
              <a:tr h="292748">
                <a:tc>
                  <a:txBody>
                    <a:bodyPr/>
                    <a:lstStyle/>
                    <a:p>
                      <a:pPr algn="l" fontAlgn="b"/>
                      <a:r>
                        <a:rPr lang="en-US" sz="1800" u="none" strike="noStrike" dirty="0">
                          <a:effectLst/>
                          <a:latin typeface="+mn-lt"/>
                        </a:rPr>
                        <a:t>Special Capital Outlay-Federal</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14,363,035</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2,572,946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067620"/>
                  </a:ext>
                </a:extLst>
              </a:tr>
              <a:tr h="292748">
                <a:tc>
                  <a:txBody>
                    <a:bodyPr/>
                    <a:lstStyle/>
                    <a:p>
                      <a:pPr algn="l" fontAlgn="b"/>
                      <a:r>
                        <a:rPr lang="en-US" sz="1800" u="none" strike="noStrike" dirty="0">
                          <a:effectLst/>
                          <a:latin typeface="+mn-lt"/>
                        </a:rPr>
                        <a:t>Special Capital Outlay-State</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22,633,234</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24,345,516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5102009"/>
                  </a:ext>
                </a:extLst>
              </a:tr>
              <a:tr h="292748">
                <a:tc>
                  <a:txBody>
                    <a:bodyPr/>
                    <a:lstStyle/>
                    <a:p>
                      <a:pPr algn="l" fontAlgn="b"/>
                      <a:r>
                        <a:rPr lang="en-US" sz="1800" u="none" strike="noStrike" dirty="0">
                          <a:effectLst/>
                          <a:latin typeface="+mn-lt"/>
                        </a:rPr>
                        <a:t>Special Capital Outlay-Local</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34,941,445</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44,247,461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91298419"/>
                  </a:ext>
                </a:extLst>
              </a:tr>
              <a:tr h="292748">
                <a:tc>
                  <a:txBody>
                    <a:bodyPr/>
                    <a:lstStyle/>
                    <a:p>
                      <a:pPr algn="l" fontAlgn="b"/>
                      <a:r>
                        <a:rPr lang="en-US" sz="1800" u="none" strike="noStrike">
                          <a:effectLst/>
                          <a:latin typeface="+mn-lt"/>
                        </a:rPr>
                        <a:t>Special Capital Outlay</a:t>
                      </a:r>
                      <a:endParaRPr lang="en-US" sz="1800" b="0" i="0" u="none" strike="noStrike">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7,422,113</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11,867,472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8817834"/>
                  </a:ext>
                </a:extLst>
              </a:tr>
              <a:tr h="292748">
                <a:tc>
                  <a:txBody>
                    <a:bodyPr/>
                    <a:lstStyle/>
                    <a:p>
                      <a:pPr algn="l" fontAlgn="b"/>
                      <a:r>
                        <a:rPr lang="en-US" sz="1800" u="none" strike="noStrike" dirty="0">
                          <a:effectLst/>
                          <a:latin typeface="+mn-lt"/>
                        </a:rPr>
                        <a:t>House Bill 33</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235,962,065</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251,980,580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9885227"/>
                  </a:ext>
                </a:extLst>
              </a:tr>
              <a:tr h="292748">
                <a:tc>
                  <a:txBody>
                    <a:bodyPr/>
                    <a:lstStyle/>
                    <a:p>
                      <a:pPr algn="l" fontAlgn="b"/>
                      <a:r>
                        <a:rPr lang="en-US" sz="1800" u="none" strike="noStrike" dirty="0">
                          <a:effectLst/>
                          <a:latin typeface="+mn-lt"/>
                        </a:rPr>
                        <a:t>Senate Bill 9</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108,214,977</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98,556,977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0863145"/>
                  </a:ext>
                </a:extLst>
              </a:tr>
              <a:tr h="292748">
                <a:tc>
                  <a:txBody>
                    <a:bodyPr/>
                    <a:lstStyle/>
                    <a:p>
                      <a:pPr algn="l" fontAlgn="b"/>
                      <a:r>
                        <a:rPr lang="en-US" sz="1800" u="none" strike="noStrike" dirty="0">
                          <a:effectLst/>
                          <a:latin typeface="+mn-lt"/>
                        </a:rPr>
                        <a:t>Educational Technology Equipment</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26,462,975</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27,801,923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2308098"/>
                  </a:ext>
                </a:extLst>
              </a:tr>
              <a:tr h="292748">
                <a:tc>
                  <a:txBody>
                    <a:bodyPr/>
                    <a:lstStyle/>
                    <a:p>
                      <a:pPr algn="l" fontAlgn="b"/>
                      <a:r>
                        <a:rPr lang="en-US" sz="1800" u="none" strike="noStrike" dirty="0">
                          <a:effectLst/>
                          <a:latin typeface="+mn-lt"/>
                        </a:rPr>
                        <a:t>General Obligation Bonds Debt Service</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204,958,371</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207,861,107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6344388"/>
                  </a:ext>
                </a:extLst>
              </a:tr>
              <a:tr h="292748">
                <a:tc>
                  <a:txBody>
                    <a:bodyPr/>
                    <a:lstStyle/>
                    <a:p>
                      <a:pPr algn="l" fontAlgn="b"/>
                      <a:r>
                        <a:rPr lang="en-US" sz="1800" u="none" strike="noStrike" dirty="0">
                          <a:effectLst/>
                          <a:latin typeface="+mn-lt"/>
                        </a:rPr>
                        <a:t>Enterprise Fund - KANW Radio Station</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1,615,658</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1,733,964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6185075"/>
                  </a:ext>
                </a:extLst>
              </a:tr>
              <a:tr h="292748">
                <a:tc>
                  <a:txBody>
                    <a:bodyPr/>
                    <a:lstStyle/>
                    <a:p>
                      <a:pPr algn="l" fontAlgn="b"/>
                      <a:r>
                        <a:rPr lang="en-US" sz="1800" u="none" strike="noStrike" dirty="0">
                          <a:effectLst/>
                          <a:latin typeface="+mn-lt"/>
                        </a:rPr>
                        <a:t>Enterprise Fund - Graphics Enterprise Services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1,701,777</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1,744,282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4264351"/>
                  </a:ext>
                </a:extLst>
              </a:tr>
              <a:tr h="292748">
                <a:tc>
                  <a:txBody>
                    <a:bodyPr/>
                    <a:lstStyle/>
                    <a:p>
                      <a:pPr algn="l" fontAlgn="b"/>
                      <a:r>
                        <a:rPr lang="en-US" sz="1800" u="none" strike="noStrike" dirty="0">
                          <a:effectLst/>
                          <a:latin typeface="+mn-lt"/>
                        </a:rPr>
                        <a:t>Enterprise Fund - Charter School Business Services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128,386</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123,672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6347956"/>
                  </a:ext>
                </a:extLst>
              </a:tr>
              <a:tr h="292748">
                <a:tc>
                  <a:txBody>
                    <a:bodyPr/>
                    <a:lstStyle/>
                    <a:p>
                      <a:pPr algn="l" fontAlgn="b"/>
                      <a:r>
                        <a:rPr lang="en-US" sz="1800" u="none" strike="noStrike" dirty="0">
                          <a:effectLst/>
                          <a:latin typeface="+mn-lt"/>
                        </a:rPr>
                        <a:t>Enterprise Fund - Transportation Enterprise Fund</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3,812,557</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4,427,288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1902641"/>
                  </a:ext>
                </a:extLst>
              </a:tr>
              <a:tr h="292748">
                <a:tc>
                  <a:txBody>
                    <a:bodyPr/>
                    <a:lstStyle/>
                    <a:p>
                      <a:pPr algn="l" fontAlgn="b"/>
                      <a:r>
                        <a:rPr lang="en-US" sz="1800" u="none" strike="noStrike" dirty="0">
                          <a:effectLst/>
                          <a:latin typeface="+mn-lt"/>
                        </a:rPr>
                        <a:t>Enterprise Fund - Facilities Enterprise Fund</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1,846,058</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1,512,465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0803556"/>
                  </a:ext>
                </a:extLst>
              </a:tr>
              <a:tr h="292748">
                <a:tc>
                  <a:txBody>
                    <a:bodyPr/>
                    <a:lstStyle/>
                    <a:p>
                      <a:pPr algn="l" fontAlgn="b"/>
                      <a:r>
                        <a:rPr lang="en-US" sz="1800" u="none" strike="noStrike" dirty="0">
                          <a:effectLst/>
                          <a:latin typeface="+mn-lt"/>
                        </a:rPr>
                        <a:t>Enterprise Fund - Technology Professional Development</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u="none" strike="noStrike" dirty="0">
                          <a:effectLst/>
                          <a:latin typeface="+mn-lt"/>
                        </a:rPr>
                        <a:t>61,677</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51,943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1821631"/>
                  </a:ext>
                </a:extLst>
              </a:tr>
              <a:tr h="289447">
                <a:tc>
                  <a:txBody>
                    <a:bodyPr/>
                    <a:lstStyle/>
                    <a:p>
                      <a:pPr algn="l" fontAlgn="b"/>
                      <a:r>
                        <a:rPr lang="en-US" sz="1800" b="1" u="none" strike="noStrike" dirty="0">
                          <a:effectLst/>
                          <a:latin typeface="+mn-lt"/>
                        </a:rPr>
                        <a:t>Total All Funds</a:t>
                      </a:r>
                      <a:endParaRPr lang="en-US" sz="1800" b="1"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u="none" strike="noStrike" dirty="0">
                          <a:effectLst/>
                          <a:latin typeface="+mn-lt"/>
                        </a:rPr>
                        <a:t>$  2,250,948,822</a:t>
                      </a:r>
                      <a:endParaRPr lang="en-US" sz="1800" b="1"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i="0" u="none" strike="noStrike" dirty="0">
                          <a:solidFill>
                            <a:srgbClr val="000000"/>
                          </a:solidFill>
                          <a:effectLst/>
                          <a:latin typeface="+mn-lt"/>
                        </a:rPr>
                        <a:t>$  2,348,869,726</a:t>
                      </a: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5075859"/>
                  </a:ext>
                </a:extLst>
              </a:tr>
            </a:tbl>
          </a:graphicData>
        </a:graphic>
      </p:graphicFrame>
      <p:sp>
        <p:nvSpPr>
          <p:cNvPr id="10" name="Google Shape;283;g3c7501a208e_0_0">
            <a:extLst>
              <a:ext uri="{FF2B5EF4-FFF2-40B4-BE49-F238E27FC236}">
                <a16:creationId xmlns:a16="http://schemas.microsoft.com/office/drawing/2014/main" id="{E5F1F60E-A9AA-435A-9686-6997A01D7ADA}"/>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7" name="TextBox 6">
            <a:extLst>
              <a:ext uri="{FF2B5EF4-FFF2-40B4-BE49-F238E27FC236}">
                <a16:creationId xmlns:a16="http://schemas.microsoft.com/office/drawing/2014/main" id="{8E875518-98B1-49CA-A9E1-13C482F245D4}"/>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14</a:t>
            </a:r>
          </a:p>
        </p:txBody>
      </p:sp>
    </p:spTree>
    <p:extLst>
      <p:ext uri="{BB962C8B-B14F-4D97-AF65-F5344CB8AC3E}">
        <p14:creationId xmlns:p14="http://schemas.microsoft.com/office/powerpoint/2010/main" val="492293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11" name="Google Shape;283;g3c7501a208e_0_0">
            <a:extLst>
              <a:ext uri="{FF2B5EF4-FFF2-40B4-BE49-F238E27FC236}">
                <a16:creationId xmlns:a16="http://schemas.microsoft.com/office/drawing/2014/main" id="{77118137-2FFE-49A7-BCD6-6025C92EF9F3}"/>
              </a:ext>
            </a:extLst>
          </p:cNvPr>
          <p:cNvSpPr/>
          <p:nvPr/>
        </p:nvSpPr>
        <p:spPr>
          <a:xfrm rot="2189517" flipH="1">
            <a:off x="-4232386" y="7062263"/>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228" name="Google Shape;228;g3c53a1038a4_0_37"/>
          <p:cNvSpPr txBox="1"/>
          <p:nvPr/>
        </p:nvSpPr>
        <p:spPr>
          <a:xfrm>
            <a:off x="238211" y="754377"/>
            <a:ext cx="17811600" cy="619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Arial"/>
                <a:ea typeface="Arial"/>
                <a:cs typeface="Arial"/>
                <a:sym typeface="Arial"/>
              </a:rPr>
              <a:t>2026-2027 Budget Resolution</a:t>
            </a:r>
          </a:p>
        </p:txBody>
      </p:sp>
      <p:graphicFrame>
        <p:nvGraphicFramePr>
          <p:cNvPr id="5" name="Table 4">
            <a:extLst>
              <a:ext uri="{FF2B5EF4-FFF2-40B4-BE49-F238E27FC236}">
                <a16:creationId xmlns:a16="http://schemas.microsoft.com/office/drawing/2014/main" id="{B13C9609-1D2F-4D87-A5A5-8A0585B8AD66}"/>
              </a:ext>
            </a:extLst>
          </p:cNvPr>
          <p:cNvGraphicFramePr>
            <a:graphicFrameLocks noGrp="1"/>
          </p:cNvGraphicFramePr>
          <p:nvPr>
            <p:extLst>
              <p:ext uri="{D42A27DB-BD31-4B8C-83A1-F6EECF244321}">
                <p14:modId xmlns:p14="http://schemas.microsoft.com/office/powerpoint/2010/main" val="1464341074"/>
              </p:ext>
            </p:extLst>
          </p:nvPr>
        </p:nvGraphicFramePr>
        <p:xfrm>
          <a:off x="1758925" y="1373777"/>
          <a:ext cx="14431618" cy="8712332"/>
        </p:xfrm>
        <a:graphic>
          <a:graphicData uri="http://schemas.openxmlformats.org/drawingml/2006/table">
            <a:tbl>
              <a:tblPr>
                <a:tableStyleId>{5C22544A-7EE6-4342-B048-85BDC9FD1C3A}</a:tableStyleId>
              </a:tblPr>
              <a:tblGrid>
                <a:gridCol w="7430719">
                  <a:extLst>
                    <a:ext uri="{9D8B030D-6E8A-4147-A177-3AD203B41FA5}">
                      <a16:colId xmlns:a16="http://schemas.microsoft.com/office/drawing/2014/main" val="3697212848"/>
                    </a:ext>
                  </a:extLst>
                </a:gridCol>
                <a:gridCol w="6956954">
                  <a:extLst>
                    <a:ext uri="{9D8B030D-6E8A-4147-A177-3AD203B41FA5}">
                      <a16:colId xmlns:a16="http://schemas.microsoft.com/office/drawing/2014/main" val="70620715"/>
                    </a:ext>
                  </a:extLst>
                </a:gridCol>
                <a:gridCol w="43945">
                  <a:extLst>
                    <a:ext uri="{9D8B030D-6E8A-4147-A177-3AD203B41FA5}">
                      <a16:colId xmlns:a16="http://schemas.microsoft.com/office/drawing/2014/main" val="2406703772"/>
                    </a:ext>
                  </a:extLst>
                </a:gridCol>
              </a:tblGrid>
              <a:tr h="862473">
                <a:tc gridSpan="3">
                  <a:txBody>
                    <a:bodyPr/>
                    <a:lstStyle/>
                    <a:p>
                      <a:pPr algn="l" fontAlgn="b"/>
                      <a:r>
                        <a:rPr lang="en-US" sz="1600" u="none" strike="noStrike" dirty="0">
                          <a:effectLst/>
                          <a:latin typeface="+mj-lt"/>
                        </a:rPr>
                        <a:t>BE IT RESOLVED by the Board of Education of Albuquerque Schools, subject to any technical adjustments by APS and the Public Education Department and approval by the Public Education Department of the State of New Mexico, that the amounts shown in the following schedule be appropriated to each fund as specified for the ensuing fiscal year beginning July 1, 2026, and ending June 30, 2027.</a:t>
                      </a:r>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84984709"/>
                  </a:ext>
                </a:extLst>
              </a:tr>
              <a:tr h="384105">
                <a:tc>
                  <a:txBody>
                    <a:bodyPr/>
                    <a:lstStyle/>
                    <a:p>
                      <a:pPr algn="ctr" fontAlgn="b"/>
                      <a:r>
                        <a:rPr lang="en-US" sz="2200" b="1" u="none" strike="noStrike" dirty="0">
                          <a:solidFill>
                            <a:schemeClr val="bg1"/>
                          </a:solidFill>
                          <a:effectLst/>
                          <a:latin typeface="+mj-lt"/>
                        </a:rPr>
                        <a:t>Fund</a:t>
                      </a:r>
                      <a:endParaRPr lang="en-US" sz="2200" b="1" i="0" u="none" strike="noStrike" dirty="0">
                        <a:solidFill>
                          <a:schemeClr val="bg1"/>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n-US" sz="2200" b="1" i="0" u="none" strike="noStrike" cap="none" dirty="0">
                          <a:solidFill>
                            <a:schemeClr val="bg1"/>
                          </a:solidFill>
                          <a:effectLst/>
                          <a:latin typeface="+mj-lt"/>
                          <a:ea typeface="+mn-ea"/>
                          <a:cs typeface="+mn-cs"/>
                          <a:sym typeface="Arial"/>
                        </a:rPr>
                        <a:t>2026-27 </a:t>
                      </a:r>
                      <a:r>
                        <a:rPr lang="en-US" sz="2200" b="1" u="none" strike="noStrike" dirty="0">
                          <a:solidFill>
                            <a:schemeClr val="bg1"/>
                          </a:solidFill>
                          <a:effectLst/>
                          <a:latin typeface="+mj-lt"/>
                        </a:rPr>
                        <a:t>Amount</a:t>
                      </a: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marR="0" lvl="0" indent="0" algn="r" defTabSz="914400" rtl="0" eaLnBrk="1" fontAlgn="b" latinLnBrk="0" hangingPunct="1">
                        <a:lnSpc>
                          <a:spcPct val="100000"/>
                        </a:lnSpc>
                        <a:spcBef>
                          <a:spcPts val="0"/>
                        </a:spcBef>
                        <a:spcAft>
                          <a:spcPts val="0"/>
                        </a:spcAft>
                        <a:buClr>
                          <a:srgbClr val="000000"/>
                        </a:buClr>
                        <a:buSzTx/>
                        <a:buFont typeface="Arial"/>
                        <a:buNone/>
                        <a:tabLst/>
                        <a:defRPr/>
                      </a:pPr>
                      <a:endParaRPr lang="en-US" sz="2000" b="1"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E9EDF4"/>
                    </a:solidFill>
                  </a:tcPr>
                </a:tc>
                <a:extLst>
                  <a:ext uri="{0D108BD9-81ED-4DB2-BD59-A6C34878D82A}">
                    <a16:rowId xmlns:a16="http://schemas.microsoft.com/office/drawing/2014/main" val="2096758354"/>
                  </a:ext>
                </a:extLst>
              </a:tr>
              <a:tr h="285723">
                <a:tc>
                  <a:txBody>
                    <a:bodyPr/>
                    <a:lstStyle/>
                    <a:p>
                      <a:pPr algn="l" fontAlgn="b"/>
                      <a:r>
                        <a:rPr lang="en-US" sz="1800" u="none" strike="noStrike" dirty="0">
                          <a:effectLst/>
                          <a:latin typeface="+mn-lt"/>
                        </a:rPr>
                        <a:t>Operational</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1,153,432,113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417300039"/>
                  </a:ext>
                </a:extLst>
              </a:tr>
              <a:tr h="285723">
                <a:tc>
                  <a:txBody>
                    <a:bodyPr/>
                    <a:lstStyle/>
                    <a:p>
                      <a:pPr algn="l" fontAlgn="b"/>
                      <a:r>
                        <a:rPr lang="en-US" sz="1800" u="none" strike="noStrike" dirty="0">
                          <a:effectLst/>
                          <a:latin typeface="+mn-lt"/>
                        </a:rPr>
                        <a:t>Impact Aid</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983,892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86995230"/>
                  </a:ext>
                </a:extLst>
              </a:tr>
              <a:tr h="285723">
                <a:tc>
                  <a:txBody>
                    <a:bodyPr/>
                    <a:lstStyle/>
                    <a:p>
                      <a:pPr algn="l" fontAlgn="b"/>
                      <a:r>
                        <a:rPr lang="en-US" sz="1800" u="none" strike="noStrike" dirty="0">
                          <a:effectLst/>
                          <a:latin typeface="+mn-lt"/>
                        </a:rPr>
                        <a:t>Forest Reserve/Ad Valorem</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11,203,417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99526777"/>
                  </a:ext>
                </a:extLst>
              </a:tr>
              <a:tr h="285723">
                <a:tc>
                  <a:txBody>
                    <a:bodyPr/>
                    <a:lstStyle/>
                    <a:p>
                      <a:pPr algn="l" fontAlgn="b"/>
                      <a:r>
                        <a:rPr lang="en-US" sz="1800" u="none" strike="noStrike" dirty="0">
                          <a:effectLst/>
                          <a:latin typeface="+mn-lt"/>
                        </a:rPr>
                        <a:t>Student Transportation</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23,962,400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673115904"/>
                  </a:ext>
                </a:extLst>
              </a:tr>
              <a:tr h="285723">
                <a:tc>
                  <a:txBody>
                    <a:bodyPr/>
                    <a:lstStyle/>
                    <a:p>
                      <a:pPr algn="l" fontAlgn="b"/>
                      <a:r>
                        <a:rPr lang="en-US" sz="1800" u="none" strike="noStrike" dirty="0">
                          <a:effectLst/>
                          <a:latin typeface="+mn-lt"/>
                        </a:rPr>
                        <a:t>Food and Nutrition Services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77,648,356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536588743"/>
                  </a:ext>
                </a:extLst>
              </a:tr>
              <a:tr h="285723">
                <a:tc>
                  <a:txBody>
                    <a:bodyPr/>
                    <a:lstStyle/>
                    <a:p>
                      <a:pPr algn="l" fontAlgn="b"/>
                      <a:r>
                        <a:rPr lang="en-US" sz="1800" u="none" strike="noStrike" dirty="0">
                          <a:effectLst/>
                          <a:latin typeface="+mn-lt"/>
                        </a:rPr>
                        <a:t>Universal Free Lunch (State Funded)</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15,392,967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88559275"/>
                  </a:ext>
                </a:extLst>
              </a:tr>
              <a:tr h="285723">
                <a:tc>
                  <a:txBody>
                    <a:bodyPr/>
                    <a:lstStyle/>
                    <a:p>
                      <a:pPr algn="l" fontAlgn="b"/>
                      <a:r>
                        <a:rPr lang="en-US" sz="1800" u="none" strike="noStrike" dirty="0">
                          <a:effectLst/>
                          <a:latin typeface="+mn-lt"/>
                        </a:rPr>
                        <a:t>Athletics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1,410,694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21174174"/>
                  </a:ext>
                </a:extLst>
              </a:tr>
              <a:tr h="285723">
                <a:tc>
                  <a:txBody>
                    <a:bodyPr/>
                    <a:lstStyle/>
                    <a:p>
                      <a:pPr algn="l" fontAlgn="b"/>
                      <a:r>
                        <a:rPr lang="en-US" sz="1800" u="none" strike="noStrike" dirty="0">
                          <a:effectLst/>
                          <a:latin typeface="+mn-lt"/>
                        </a:rPr>
                        <a:t>Activities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19,553,019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25628410"/>
                  </a:ext>
                </a:extLst>
              </a:tr>
              <a:tr h="285723">
                <a:tc>
                  <a:txBody>
                    <a:bodyPr/>
                    <a:lstStyle/>
                    <a:p>
                      <a:pPr algn="l" fontAlgn="b"/>
                      <a:r>
                        <a:rPr lang="en-US" sz="1800" u="none" strike="noStrike" dirty="0">
                          <a:effectLst/>
                          <a:latin typeface="+mn-lt"/>
                        </a:rPr>
                        <a:t>Federal Grants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75,801,492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34098779"/>
                  </a:ext>
                </a:extLst>
              </a:tr>
              <a:tr h="285723">
                <a:tc>
                  <a:txBody>
                    <a:bodyPr/>
                    <a:lstStyle/>
                    <a:p>
                      <a:pPr algn="l" fontAlgn="b"/>
                      <a:r>
                        <a:rPr lang="en-US" sz="1800" u="none" strike="noStrike" dirty="0">
                          <a:effectLst/>
                          <a:latin typeface="+mn-lt"/>
                        </a:rPr>
                        <a:t>State and Local Grants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22,958,258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19428724"/>
                  </a:ext>
                </a:extLst>
              </a:tr>
              <a:tr h="285723">
                <a:tc>
                  <a:txBody>
                    <a:bodyPr/>
                    <a:lstStyle/>
                    <a:p>
                      <a:pPr algn="l" fontAlgn="b"/>
                      <a:r>
                        <a:rPr lang="en-US" sz="1800" u="none" strike="noStrike">
                          <a:effectLst/>
                          <a:latin typeface="+mn-lt"/>
                        </a:rPr>
                        <a:t>General Obligation Bonds</a:t>
                      </a:r>
                      <a:endParaRPr lang="en-US" sz="1800" b="0" i="0" u="none" strike="noStrike">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267,695,522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58589470"/>
                  </a:ext>
                </a:extLst>
              </a:tr>
              <a:tr h="285723">
                <a:tc>
                  <a:txBody>
                    <a:bodyPr/>
                    <a:lstStyle/>
                    <a:p>
                      <a:pPr algn="l" fontAlgn="b"/>
                      <a:r>
                        <a:rPr lang="en-US" sz="1800" u="none" strike="noStrike" dirty="0">
                          <a:effectLst/>
                          <a:latin typeface="+mn-lt"/>
                        </a:rPr>
                        <a:t>Special Capital Outlay - Federal</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2,572,946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4067620"/>
                  </a:ext>
                </a:extLst>
              </a:tr>
              <a:tr h="285723">
                <a:tc>
                  <a:txBody>
                    <a:bodyPr/>
                    <a:lstStyle/>
                    <a:p>
                      <a:pPr algn="l" fontAlgn="b"/>
                      <a:r>
                        <a:rPr lang="en-US" sz="1800" u="none" strike="noStrike" dirty="0">
                          <a:effectLst/>
                          <a:latin typeface="+mn-lt"/>
                        </a:rPr>
                        <a:t>Special Capital Outlay - State</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24,345,516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455102009"/>
                  </a:ext>
                </a:extLst>
              </a:tr>
              <a:tr h="285723">
                <a:tc>
                  <a:txBody>
                    <a:bodyPr/>
                    <a:lstStyle/>
                    <a:p>
                      <a:pPr algn="l" fontAlgn="b"/>
                      <a:r>
                        <a:rPr lang="en-US" sz="1800" u="none" strike="noStrike" dirty="0">
                          <a:effectLst/>
                          <a:latin typeface="+mn-lt"/>
                        </a:rPr>
                        <a:t>Special Capital Outlay - Local</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44,247,461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491298419"/>
                  </a:ext>
                </a:extLst>
              </a:tr>
              <a:tr h="285723">
                <a:tc>
                  <a:txBody>
                    <a:bodyPr/>
                    <a:lstStyle/>
                    <a:p>
                      <a:pPr algn="l" fontAlgn="b"/>
                      <a:r>
                        <a:rPr lang="en-US" sz="1800" u="none" strike="noStrike">
                          <a:effectLst/>
                          <a:latin typeface="+mn-lt"/>
                        </a:rPr>
                        <a:t>Special Capital Outlay</a:t>
                      </a:r>
                      <a:endParaRPr lang="en-US" sz="1800" b="0" i="0" u="none" strike="noStrike">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11,867,472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18817834"/>
                  </a:ext>
                </a:extLst>
              </a:tr>
              <a:tr h="285723">
                <a:tc>
                  <a:txBody>
                    <a:bodyPr/>
                    <a:lstStyle/>
                    <a:p>
                      <a:pPr algn="l" fontAlgn="b"/>
                      <a:r>
                        <a:rPr lang="en-US" sz="1800" u="none" strike="noStrike" dirty="0">
                          <a:effectLst/>
                          <a:latin typeface="+mn-lt"/>
                        </a:rPr>
                        <a:t>House Bill 33</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251,980,580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19885227"/>
                  </a:ext>
                </a:extLst>
              </a:tr>
              <a:tr h="285723">
                <a:tc>
                  <a:txBody>
                    <a:bodyPr/>
                    <a:lstStyle/>
                    <a:p>
                      <a:pPr algn="l" fontAlgn="b"/>
                      <a:r>
                        <a:rPr lang="en-US" sz="1800" u="none" strike="noStrike" dirty="0">
                          <a:effectLst/>
                          <a:latin typeface="+mn-lt"/>
                        </a:rPr>
                        <a:t>Senate Bill 9</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98,556,977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00863145"/>
                  </a:ext>
                </a:extLst>
              </a:tr>
              <a:tr h="285723">
                <a:tc>
                  <a:txBody>
                    <a:bodyPr/>
                    <a:lstStyle/>
                    <a:p>
                      <a:pPr algn="l" fontAlgn="b"/>
                      <a:r>
                        <a:rPr lang="en-US" sz="1800" u="none" strike="noStrike">
                          <a:effectLst/>
                          <a:latin typeface="+mn-lt"/>
                        </a:rPr>
                        <a:t>Educational Technology Equipment</a:t>
                      </a:r>
                      <a:endParaRPr lang="en-US" sz="1800" b="0" i="0" u="none" strike="noStrike">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27,801,923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72308098"/>
                  </a:ext>
                </a:extLst>
              </a:tr>
              <a:tr h="285723">
                <a:tc>
                  <a:txBody>
                    <a:bodyPr/>
                    <a:lstStyle/>
                    <a:p>
                      <a:pPr algn="l" fontAlgn="b"/>
                      <a:r>
                        <a:rPr lang="en-US" sz="1800" u="none" strike="noStrike">
                          <a:effectLst/>
                          <a:latin typeface="+mn-lt"/>
                        </a:rPr>
                        <a:t>General Obligation Bonds Debt Service</a:t>
                      </a:r>
                      <a:endParaRPr lang="en-US" sz="1800" b="0" i="0" u="none" strike="noStrike">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207,861,107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16344388"/>
                  </a:ext>
                </a:extLst>
              </a:tr>
              <a:tr h="285723">
                <a:tc>
                  <a:txBody>
                    <a:bodyPr/>
                    <a:lstStyle/>
                    <a:p>
                      <a:pPr algn="l" fontAlgn="b"/>
                      <a:r>
                        <a:rPr lang="en-US" sz="1800" u="none" strike="noStrike" dirty="0">
                          <a:effectLst/>
                          <a:latin typeface="+mn-lt"/>
                        </a:rPr>
                        <a:t>Enterprise Fund - KANW Radio Station</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1,733,964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16185075"/>
                  </a:ext>
                </a:extLst>
              </a:tr>
              <a:tr h="285723">
                <a:tc>
                  <a:txBody>
                    <a:bodyPr/>
                    <a:lstStyle/>
                    <a:p>
                      <a:pPr algn="l" fontAlgn="b"/>
                      <a:r>
                        <a:rPr lang="en-US" sz="1800" u="none" strike="noStrike" dirty="0">
                          <a:effectLst/>
                          <a:latin typeface="+mn-lt"/>
                        </a:rPr>
                        <a:t>Enterprise Fund - Graphics Enterprise Services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1,744,282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554264351"/>
                  </a:ext>
                </a:extLst>
              </a:tr>
              <a:tr h="285723">
                <a:tc>
                  <a:txBody>
                    <a:bodyPr/>
                    <a:lstStyle/>
                    <a:p>
                      <a:pPr algn="l" fontAlgn="b"/>
                      <a:r>
                        <a:rPr lang="en-US" sz="1800" u="none" strike="noStrike" dirty="0">
                          <a:effectLst/>
                          <a:latin typeface="+mn-lt"/>
                        </a:rPr>
                        <a:t>Enterprise Fund - Charter School Business Services</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123,672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56347956"/>
                  </a:ext>
                </a:extLst>
              </a:tr>
              <a:tr h="285723">
                <a:tc>
                  <a:txBody>
                    <a:bodyPr/>
                    <a:lstStyle/>
                    <a:p>
                      <a:pPr algn="l" fontAlgn="b"/>
                      <a:r>
                        <a:rPr lang="en-US" sz="1800" u="none" strike="noStrike" dirty="0">
                          <a:effectLst/>
                          <a:latin typeface="+mn-lt"/>
                        </a:rPr>
                        <a:t>Enterprise Fund - Transportation Enterprise Fund</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4,427,288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91902641"/>
                  </a:ext>
                </a:extLst>
              </a:tr>
              <a:tr h="285723">
                <a:tc>
                  <a:txBody>
                    <a:bodyPr/>
                    <a:lstStyle/>
                    <a:p>
                      <a:pPr algn="l" fontAlgn="b"/>
                      <a:r>
                        <a:rPr lang="en-US" sz="1800" u="none" strike="noStrike" dirty="0">
                          <a:effectLst/>
                          <a:latin typeface="+mn-lt"/>
                        </a:rPr>
                        <a:t>Enterprise Fund - Facilities Enterprise Fund</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1,512,465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50803556"/>
                  </a:ext>
                </a:extLst>
              </a:tr>
              <a:tr h="285723">
                <a:tc>
                  <a:txBody>
                    <a:bodyPr/>
                    <a:lstStyle/>
                    <a:p>
                      <a:pPr algn="l" fontAlgn="b"/>
                      <a:r>
                        <a:rPr lang="en-US" sz="1800" u="none" strike="noStrike" dirty="0">
                          <a:effectLst/>
                          <a:latin typeface="+mn-lt"/>
                        </a:rPr>
                        <a:t>Enterprise Fund - Technology Professional Development</a:t>
                      </a:r>
                      <a:endParaRPr lang="en-US" sz="1800" b="0"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mn-lt"/>
                        </a:rPr>
                        <a:t>51,943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01821631"/>
                  </a:ext>
                </a:extLst>
              </a:tr>
              <a:tr h="322679">
                <a:tc>
                  <a:txBody>
                    <a:bodyPr/>
                    <a:lstStyle/>
                    <a:p>
                      <a:pPr algn="l" fontAlgn="b"/>
                      <a:r>
                        <a:rPr lang="en-US" sz="1800" b="1" u="none" strike="noStrike" dirty="0">
                          <a:effectLst/>
                          <a:latin typeface="+mn-lt"/>
                        </a:rPr>
                        <a:t>Total All Funds</a:t>
                      </a:r>
                      <a:endParaRPr lang="en-US" sz="1800" b="1" i="0" u="none" strike="noStrike" dirty="0">
                        <a:solidFill>
                          <a:srgbClr val="000000"/>
                        </a:solidFill>
                        <a:effectLst/>
                        <a:latin typeface="+mn-lt"/>
                      </a:endParaRP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1" i="0" u="none" strike="noStrike" dirty="0">
                          <a:solidFill>
                            <a:srgbClr val="000000"/>
                          </a:solidFill>
                          <a:effectLst/>
                          <a:latin typeface="+mn-lt"/>
                        </a:rPr>
                        <a:t>$  2,348,869,726</a:t>
                      </a:r>
                    </a:p>
                  </a:txBody>
                  <a:tcPr marL="6325" marR="6325" marT="63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mj-lt"/>
                      </a:endParaRPr>
                    </a:p>
                  </a:txBody>
                  <a:tcPr marL="6325" marR="6325" marT="6325"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45075859"/>
                  </a:ext>
                </a:extLst>
              </a:tr>
            </a:tbl>
          </a:graphicData>
        </a:graphic>
      </p:graphicFrame>
      <p:sp>
        <p:nvSpPr>
          <p:cNvPr id="10" name="Google Shape;283;g3c7501a208e_0_0">
            <a:extLst>
              <a:ext uri="{FF2B5EF4-FFF2-40B4-BE49-F238E27FC236}">
                <a16:creationId xmlns:a16="http://schemas.microsoft.com/office/drawing/2014/main" id="{C405BCE6-418D-48AE-88F9-2398A262E086}"/>
              </a:ext>
            </a:extLst>
          </p:cNvPr>
          <p:cNvSpPr/>
          <p:nvPr/>
        </p:nvSpPr>
        <p:spPr>
          <a:xfrm rot="-8100000" flipH="1">
            <a:off x="12571510" y="-761640"/>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7" name="TextBox 6">
            <a:extLst>
              <a:ext uri="{FF2B5EF4-FFF2-40B4-BE49-F238E27FC236}">
                <a16:creationId xmlns:a16="http://schemas.microsoft.com/office/drawing/2014/main" id="{C0293400-7A0D-4450-9CF0-C64BE75FD096}"/>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15</a:t>
            </a:r>
          </a:p>
        </p:txBody>
      </p:sp>
    </p:spTree>
    <p:extLst>
      <p:ext uri="{BB962C8B-B14F-4D97-AF65-F5344CB8AC3E}">
        <p14:creationId xmlns:p14="http://schemas.microsoft.com/office/powerpoint/2010/main" val="922483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18" name="Google Shape;283;g3c7501a208e_0_0">
            <a:extLst>
              <a:ext uri="{FF2B5EF4-FFF2-40B4-BE49-F238E27FC236}">
                <a16:creationId xmlns:a16="http://schemas.microsoft.com/office/drawing/2014/main" id="{6F07992F-FCC6-4E69-8E84-DEE4E01763CD}"/>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19" name="Google Shape;283;g3c7501a208e_0_0">
            <a:extLst>
              <a:ext uri="{FF2B5EF4-FFF2-40B4-BE49-F238E27FC236}">
                <a16:creationId xmlns:a16="http://schemas.microsoft.com/office/drawing/2014/main" id="{FA81F185-E73C-44CC-BC70-2380B6139958}"/>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graphicFrame>
        <p:nvGraphicFramePr>
          <p:cNvPr id="11" name="Table 10">
            <a:extLst>
              <a:ext uri="{FF2B5EF4-FFF2-40B4-BE49-F238E27FC236}">
                <a16:creationId xmlns:a16="http://schemas.microsoft.com/office/drawing/2014/main" id="{7D331A6C-1D1C-4E8D-8AC7-7483271EB707}"/>
              </a:ext>
            </a:extLst>
          </p:cNvPr>
          <p:cNvGraphicFramePr>
            <a:graphicFrameLocks noGrp="1"/>
          </p:cNvGraphicFramePr>
          <p:nvPr>
            <p:extLst>
              <p:ext uri="{D42A27DB-BD31-4B8C-83A1-F6EECF244321}">
                <p14:modId xmlns:p14="http://schemas.microsoft.com/office/powerpoint/2010/main" val="858693489"/>
              </p:ext>
            </p:extLst>
          </p:nvPr>
        </p:nvGraphicFramePr>
        <p:xfrm>
          <a:off x="671945" y="795131"/>
          <a:ext cx="16944110" cy="8686179"/>
        </p:xfrm>
        <a:graphic>
          <a:graphicData uri="http://schemas.openxmlformats.org/drawingml/2006/table">
            <a:tbl>
              <a:tblPr>
                <a:tableStyleId>{5C22544A-7EE6-4342-B048-85BDC9FD1C3A}</a:tableStyleId>
              </a:tblPr>
              <a:tblGrid>
                <a:gridCol w="4544291">
                  <a:extLst>
                    <a:ext uri="{9D8B030D-6E8A-4147-A177-3AD203B41FA5}">
                      <a16:colId xmlns:a16="http://schemas.microsoft.com/office/drawing/2014/main" val="468472210"/>
                    </a:ext>
                  </a:extLst>
                </a:gridCol>
                <a:gridCol w="3182393">
                  <a:extLst>
                    <a:ext uri="{9D8B030D-6E8A-4147-A177-3AD203B41FA5}">
                      <a16:colId xmlns:a16="http://schemas.microsoft.com/office/drawing/2014/main" val="1178577739"/>
                    </a:ext>
                  </a:extLst>
                </a:gridCol>
                <a:gridCol w="3280753">
                  <a:extLst>
                    <a:ext uri="{9D8B030D-6E8A-4147-A177-3AD203B41FA5}">
                      <a16:colId xmlns:a16="http://schemas.microsoft.com/office/drawing/2014/main" val="3853465145"/>
                    </a:ext>
                  </a:extLst>
                </a:gridCol>
                <a:gridCol w="2992582">
                  <a:extLst>
                    <a:ext uri="{9D8B030D-6E8A-4147-A177-3AD203B41FA5}">
                      <a16:colId xmlns:a16="http://schemas.microsoft.com/office/drawing/2014/main" val="2186353102"/>
                    </a:ext>
                  </a:extLst>
                </a:gridCol>
                <a:gridCol w="2944091">
                  <a:extLst>
                    <a:ext uri="{9D8B030D-6E8A-4147-A177-3AD203B41FA5}">
                      <a16:colId xmlns:a16="http://schemas.microsoft.com/office/drawing/2014/main" val="597643629"/>
                    </a:ext>
                  </a:extLst>
                </a:gridCol>
              </a:tblGrid>
              <a:tr h="1298713">
                <a:tc>
                  <a:txBody>
                    <a:bodyPr/>
                    <a:lstStyle/>
                    <a:p>
                      <a:pPr algn="ctr" fontAlgn="ctr"/>
                      <a:r>
                        <a:rPr lang="en-US" sz="2200" b="1" u="none" strike="noStrike" dirty="0">
                          <a:solidFill>
                            <a:schemeClr val="bg1"/>
                          </a:solidFill>
                          <a:effectLst/>
                        </a:rPr>
                        <a:t>Name of Charter School </a:t>
                      </a:r>
                      <a:endParaRPr lang="en-US" sz="2200" b="1" i="0" u="none" strike="noStrike" dirty="0">
                        <a:solidFill>
                          <a:schemeClr val="bg1"/>
                        </a:solidFill>
                        <a:effectLst/>
                        <a:latin typeface="Arial" panose="020B0604020202020204" pitchFamily="34" charset="0"/>
                      </a:endParaRPr>
                    </a:p>
                  </a:txBody>
                  <a:tcPr marL="5300" marR="5300" marT="53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fontAlgn="ctr"/>
                      <a:r>
                        <a:rPr lang="en-US" sz="1700" b="1" u="none" strike="noStrike" dirty="0">
                          <a:solidFill>
                            <a:schemeClr val="bg1"/>
                          </a:solidFill>
                          <a:effectLst/>
                        </a:rPr>
                        <a:t>Student Enrollment:</a:t>
                      </a:r>
                    </a:p>
                    <a:p>
                      <a:pPr algn="ctr" fontAlgn="ctr"/>
                      <a:r>
                        <a:rPr lang="en-US" sz="1700" b="1" u="none" strike="noStrike" dirty="0">
                          <a:solidFill>
                            <a:schemeClr val="bg1"/>
                          </a:solidFill>
                          <a:effectLst/>
                        </a:rPr>
                        <a:t>Budget has been based on the average of the MEM on 80 and 120 reporting dates 2025-26</a:t>
                      </a:r>
                      <a:endParaRPr lang="en-US" sz="1700" b="1" i="0" u="none" strike="noStrike" dirty="0">
                        <a:solidFill>
                          <a:schemeClr val="bg1"/>
                        </a:solidFill>
                        <a:effectLst/>
                        <a:latin typeface="Arial" panose="020B0604020202020204" pitchFamily="34" charset="0"/>
                      </a:endParaRPr>
                    </a:p>
                  </a:txBody>
                  <a:tcPr marL="5300" marR="5300" marT="53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fontAlgn="ctr"/>
                      <a:r>
                        <a:rPr lang="en-US" sz="1700" b="1" u="none" strike="noStrike" dirty="0">
                          <a:solidFill>
                            <a:schemeClr val="bg1"/>
                          </a:solidFill>
                          <a:effectLst/>
                        </a:rPr>
                        <a:t>Operational Budget:</a:t>
                      </a:r>
                    </a:p>
                    <a:p>
                      <a:pPr algn="ctr" fontAlgn="ctr"/>
                      <a:r>
                        <a:rPr lang="en-US" sz="1700" b="1" u="none" strike="noStrike" dirty="0">
                          <a:solidFill>
                            <a:schemeClr val="bg1"/>
                          </a:solidFill>
                          <a:effectLst/>
                        </a:rPr>
                        <a:t>Ensure that the Charter school's operating budget is within the allotted resources</a:t>
                      </a:r>
                      <a:endParaRPr lang="en-US" sz="1700" b="1" i="0" u="none" strike="noStrike" dirty="0">
                        <a:solidFill>
                          <a:schemeClr val="bg1"/>
                        </a:solidFill>
                        <a:effectLst/>
                        <a:latin typeface="Arial" panose="020B0604020202020204" pitchFamily="34" charset="0"/>
                      </a:endParaRPr>
                    </a:p>
                  </a:txBody>
                  <a:tcPr marL="5300" marR="5300" marT="53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fontAlgn="ctr"/>
                      <a:r>
                        <a:rPr lang="en-US" sz="1700" b="1" u="none" strike="noStrike" dirty="0">
                          <a:solidFill>
                            <a:schemeClr val="bg1"/>
                          </a:solidFill>
                          <a:effectLst/>
                        </a:rPr>
                        <a:t>2% Administrative Fee</a:t>
                      </a:r>
                    </a:p>
                  </a:txBody>
                  <a:tcPr marL="5300" marR="5300" marT="53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fontAlgn="b"/>
                      <a:r>
                        <a:rPr lang="en-US" sz="1600" b="1" u="none" strike="noStrike" dirty="0">
                          <a:solidFill>
                            <a:schemeClr val="bg1"/>
                          </a:solidFill>
                          <a:effectLst/>
                        </a:rPr>
                        <a:t>Parental Notification:</a:t>
                      </a:r>
                    </a:p>
                    <a:p>
                      <a:pPr algn="ctr" fontAlgn="ctr"/>
                      <a:r>
                        <a:rPr lang="en-US" sz="1600" b="1" u="none" strike="noStrike" dirty="0">
                          <a:solidFill>
                            <a:schemeClr val="bg1"/>
                          </a:solidFill>
                          <a:effectLst/>
                        </a:rPr>
                        <a:t>Ensure that parental involvement in the budget process was solicited in preparation of the budget</a:t>
                      </a:r>
                      <a:endParaRPr lang="en-US" sz="1600" b="1" i="0" u="none" strike="noStrike" dirty="0">
                        <a:solidFill>
                          <a:schemeClr val="bg1"/>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2967000766"/>
                  </a:ext>
                </a:extLst>
              </a:tr>
              <a:tr h="253968">
                <a:tc>
                  <a:txBody>
                    <a:bodyPr/>
                    <a:lstStyle/>
                    <a:p>
                      <a:pPr algn="l" fontAlgn="b"/>
                      <a:r>
                        <a:rPr lang="en-US" sz="1550" u="none" strike="noStrike" dirty="0">
                          <a:effectLst/>
                        </a:rPr>
                        <a:t>ABQ Charter Academy</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377</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$5,943,867.84</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$118,877.36</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Yes</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2695924"/>
                  </a:ext>
                </a:extLst>
              </a:tr>
              <a:tr h="253968">
                <a:tc>
                  <a:txBody>
                    <a:bodyPr/>
                    <a:lstStyle/>
                    <a:p>
                      <a:pPr algn="l" fontAlgn="b"/>
                      <a:r>
                        <a:rPr lang="en-US" sz="1550" u="none" strike="noStrike" dirty="0">
                          <a:effectLst/>
                        </a:rPr>
                        <a:t>ACE Leadership</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280.5</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$4,052,111.20</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$81,042.22</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7352431"/>
                  </a:ext>
                </a:extLst>
              </a:tr>
              <a:tr h="276362">
                <a:tc>
                  <a:txBody>
                    <a:bodyPr/>
                    <a:lstStyle/>
                    <a:p>
                      <a:pPr algn="l" fontAlgn="b"/>
                      <a:r>
                        <a:rPr lang="en-US" sz="1550" u="none" strike="noStrike" dirty="0">
                          <a:effectLst/>
                        </a:rPr>
                        <a:t>Albuquerque Institute for Mathematics &amp; Science</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319.5</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$4,096,400.92</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$81,928.02</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1248711"/>
                  </a:ext>
                </a:extLst>
              </a:tr>
              <a:tr h="253968">
                <a:tc>
                  <a:txBody>
                    <a:bodyPr/>
                    <a:lstStyle/>
                    <a:p>
                      <a:pPr algn="l" fontAlgn="b"/>
                      <a:r>
                        <a:rPr lang="en-US" sz="1550" u="none" strike="noStrike" dirty="0">
                          <a:effectLst/>
                        </a:rPr>
                        <a:t>Albuquerque Talent Development</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151.5</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$2,919,579.00</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$58,391.58</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8166293"/>
                  </a:ext>
                </a:extLst>
              </a:tr>
              <a:tr h="253968">
                <a:tc>
                  <a:txBody>
                    <a:bodyPr/>
                    <a:lstStyle/>
                    <a:p>
                      <a:pPr algn="l" fontAlgn="b"/>
                      <a:r>
                        <a:rPr lang="en-US" sz="1550" u="none" strike="noStrike">
                          <a:effectLst/>
                        </a:rPr>
                        <a:t>Alice King Community School</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344.5</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$5,667,716.00</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$113,354.32</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903159"/>
                  </a:ext>
                </a:extLst>
              </a:tr>
              <a:tr h="253968">
                <a:tc>
                  <a:txBody>
                    <a:bodyPr/>
                    <a:lstStyle/>
                    <a:p>
                      <a:pPr algn="l" fontAlgn="b"/>
                      <a:r>
                        <a:rPr lang="en-US" sz="1550" u="none" strike="noStrike" dirty="0">
                          <a:effectLst/>
                        </a:rPr>
                        <a:t>Christine Duncan's Heritage Academy</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524.5</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$10,375,838.00</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$207,516.76</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2413992"/>
                  </a:ext>
                </a:extLst>
              </a:tr>
              <a:tr h="253968">
                <a:tc>
                  <a:txBody>
                    <a:bodyPr/>
                    <a:lstStyle/>
                    <a:p>
                      <a:pPr algn="l" fontAlgn="b"/>
                      <a:r>
                        <a:rPr lang="en-US" sz="1550" u="none" strike="noStrike">
                          <a:effectLst/>
                        </a:rPr>
                        <a:t>Cien Aguas International School</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420.5</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$6,555,024.04</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$131,100.48</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Yes</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2463470"/>
                  </a:ext>
                </a:extLst>
              </a:tr>
              <a:tr h="253968">
                <a:tc>
                  <a:txBody>
                    <a:bodyPr/>
                    <a:lstStyle/>
                    <a:p>
                      <a:pPr algn="l" fontAlgn="b"/>
                      <a:r>
                        <a:rPr lang="en-US" sz="1550" u="none" strike="noStrike" dirty="0">
                          <a:effectLst/>
                        </a:rPr>
                        <a:t>Coral Community Charter</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dirty="0">
                          <a:effectLst/>
                        </a:rPr>
                        <a:t>189.5</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$3,319,273.10</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$66,385.46</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5643151"/>
                  </a:ext>
                </a:extLst>
              </a:tr>
              <a:tr h="253968">
                <a:tc>
                  <a:txBody>
                    <a:bodyPr/>
                    <a:lstStyle/>
                    <a:p>
                      <a:pPr algn="l" fontAlgn="b"/>
                      <a:r>
                        <a:rPr lang="en-US" sz="1550" u="none" strike="noStrike" dirty="0">
                          <a:effectLst/>
                        </a:rPr>
                        <a:t>Corrales International School</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dirty="0">
                          <a:effectLst/>
                        </a:rPr>
                        <a:t>210.5</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$3,365,543.93</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$67,310.88</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7587897"/>
                  </a:ext>
                </a:extLst>
              </a:tr>
              <a:tr h="253968">
                <a:tc>
                  <a:txBody>
                    <a:bodyPr/>
                    <a:lstStyle/>
                    <a:p>
                      <a:pPr algn="l" fontAlgn="b"/>
                      <a:r>
                        <a:rPr lang="en-US" sz="1550" u="none" strike="noStrike" dirty="0">
                          <a:effectLst/>
                        </a:rPr>
                        <a:t>Digital Arts and Technology Academy</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a:effectLst/>
                        </a:rPr>
                        <a:t>305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$3,889,424.98</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$77,788.50</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6089129"/>
                  </a:ext>
                </a:extLst>
              </a:tr>
              <a:tr h="253968">
                <a:tc>
                  <a:txBody>
                    <a:bodyPr/>
                    <a:lstStyle/>
                    <a:p>
                      <a:pPr algn="l" fontAlgn="b"/>
                      <a:r>
                        <a:rPr lang="en-US" sz="1550" u="none" strike="noStrike">
                          <a:effectLst/>
                        </a:rPr>
                        <a:t>East Mountain High School</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a:effectLst/>
                        </a:rPr>
                        <a:t>436</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$7,441,250.74</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$148,825.01</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Yes</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5883835"/>
                  </a:ext>
                </a:extLst>
              </a:tr>
              <a:tr h="253968">
                <a:tc>
                  <a:txBody>
                    <a:bodyPr/>
                    <a:lstStyle/>
                    <a:p>
                      <a:pPr algn="l" fontAlgn="b"/>
                      <a:r>
                        <a:rPr lang="en-US" sz="1550" u="none" strike="noStrike">
                          <a:effectLst/>
                        </a:rPr>
                        <a:t>El Camino Real Academy</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dirty="0">
                          <a:effectLst/>
                        </a:rPr>
                        <a:t>329</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$5,502,996.00</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$110,059.92</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5618827"/>
                  </a:ext>
                </a:extLst>
              </a:tr>
              <a:tr h="253968">
                <a:tc>
                  <a:txBody>
                    <a:bodyPr/>
                    <a:lstStyle/>
                    <a:p>
                      <a:pPr algn="l" fontAlgn="b"/>
                      <a:r>
                        <a:rPr lang="en-US" sz="1550" u="none" strike="noStrike" dirty="0">
                          <a:effectLst/>
                        </a:rPr>
                        <a:t>Gilbert L. </a:t>
                      </a:r>
                      <a:r>
                        <a:rPr lang="en-US" sz="1550" u="none" strike="noStrike" dirty="0" err="1">
                          <a:effectLst/>
                        </a:rPr>
                        <a:t>Sena</a:t>
                      </a:r>
                      <a:r>
                        <a:rPr lang="en-US" sz="1550" u="none" strike="noStrike" dirty="0">
                          <a:effectLst/>
                        </a:rPr>
                        <a:t> Charter</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a:effectLst/>
                        </a:rPr>
                        <a:t>172.5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$3,104,220.67</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$62,084.41</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0769266"/>
                  </a:ext>
                </a:extLst>
              </a:tr>
              <a:tr h="253968">
                <a:tc>
                  <a:txBody>
                    <a:bodyPr/>
                    <a:lstStyle/>
                    <a:p>
                      <a:pPr algn="l" fontAlgn="b"/>
                      <a:r>
                        <a:rPr lang="en-US" sz="1550" u="none" strike="noStrike">
                          <a:effectLst/>
                        </a:rPr>
                        <a:t>Gordon Bernell Charter</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a:effectLst/>
                        </a:rPr>
                        <a:t>188</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$3,444,686.51</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$68,893.73</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3400410"/>
                  </a:ext>
                </a:extLst>
              </a:tr>
              <a:tr h="253968">
                <a:tc>
                  <a:txBody>
                    <a:bodyPr/>
                    <a:lstStyle/>
                    <a:p>
                      <a:pPr algn="l" fontAlgn="b"/>
                      <a:r>
                        <a:rPr lang="en-US" sz="1550" u="none" strike="noStrike">
                          <a:effectLst/>
                        </a:rPr>
                        <a:t>Health Leadership High School</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dirty="0">
                          <a:effectLst/>
                        </a:rPr>
                        <a:t>246.5</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$3,343,273.53</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$66,865.47</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6061159"/>
                  </a:ext>
                </a:extLst>
              </a:tr>
              <a:tr h="253968">
                <a:tc>
                  <a:txBody>
                    <a:bodyPr/>
                    <a:lstStyle/>
                    <a:p>
                      <a:pPr algn="l" fontAlgn="b"/>
                      <a:r>
                        <a:rPr lang="en-US" sz="1550" u="none" strike="noStrike">
                          <a:effectLst/>
                        </a:rPr>
                        <a:t>La Academia De Esperanza</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a:effectLst/>
                        </a:rPr>
                        <a:t>224</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$3,564,289.65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$71,285.79</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5737662"/>
                  </a:ext>
                </a:extLst>
              </a:tr>
              <a:tr h="253968">
                <a:tc>
                  <a:txBody>
                    <a:bodyPr/>
                    <a:lstStyle/>
                    <a:p>
                      <a:pPr algn="l" fontAlgn="b"/>
                      <a:r>
                        <a:rPr lang="en-US" sz="1550" u="none" strike="noStrike" dirty="0">
                          <a:effectLst/>
                        </a:rPr>
                        <a:t>Los Puentes Charter School</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a:effectLst/>
                        </a:rPr>
                        <a:t>148.5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$2,727,569.00</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$54,551.38</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6243346"/>
                  </a:ext>
                </a:extLst>
              </a:tr>
              <a:tr h="253968">
                <a:tc>
                  <a:txBody>
                    <a:bodyPr/>
                    <a:lstStyle/>
                    <a:p>
                      <a:pPr algn="l" fontAlgn="b"/>
                      <a:r>
                        <a:rPr lang="en-US" sz="1550" u="none" strike="noStrike">
                          <a:effectLst/>
                        </a:rPr>
                        <a:t>Mark Armijo Academy</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a:effectLst/>
                        </a:rPr>
                        <a:t>223</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$3,475,808.00</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$69,516.16</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4170893"/>
                  </a:ext>
                </a:extLst>
              </a:tr>
              <a:tr h="253968">
                <a:tc>
                  <a:txBody>
                    <a:bodyPr/>
                    <a:lstStyle/>
                    <a:p>
                      <a:pPr algn="l" fontAlgn="b"/>
                      <a:r>
                        <a:rPr lang="it-IT" sz="1550" u="none" strike="noStrike" dirty="0">
                          <a:effectLst/>
                        </a:rPr>
                        <a:t>Montessori of the Rio Grande</a:t>
                      </a:r>
                      <a:endParaRPr lang="it-IT"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a:effectLst/>
                        </a:rPr>
                        <a:t>216</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$2,975,187.64</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$59,503.75</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8324219"/>
                  </a:ext>
                </a:extLst>
              </a:tr>
              <a:tr h="253968">
                <a:tc>
                  <a:txBody>
                    <a:bodyPr/>
                    <a:lstStyle/>
                    <a:p>
                      <a:pPr algn="l" fontAlgn="b"/>
                      <a:r>
                        <a:rPr lang="en-US" sz="1550" u="none" strike="noStrike" dirty="0">
                          <a:effectLst/>
                        </a:rPr>
                        <a:t>Mountain Mahogany Community School</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algn="ctr" fontAlgn="b"/>
                      <a:r>
                        <a:rPr lang="en-US" sz="1550" u="none" strike="noStrike">
                          <a:effectLst/>
                        </a:rPr>
                        <a:t>218.5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$3,653,162.00</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$73,063.24</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389016"/>
                  </a:ext>
                </a:extLst>
              </a:tr>
              <a:tr h="253968">
                <a:tc>
                  <a:txBody>
                    <a:bodyPr/>
                    <a:lstStyle/>
                    <a:p>
                      <a:pPr algn="l" fontAlgn="b"/>
                      <a:r>
                        <a:rPr lang="en-US" sz="1550" u="none" strike="noStrike">
                          <a:effectLst/>
                        </a:rPr>
                        <a:t>Native American Community Academy</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446.5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$7,091,222.51</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$141,824.45</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3279934"/>
                  </a:ext>
                </a:extLst>
              </a:tr>
              <a:tr h="253968">
                <a:tc>
                  <a:txBody>
                    <a:bodyPr/>
                    <a:lstStyle/>
                    <a:p>
                      <a:pPr algn="l" fontAlgn="b"/>
                      <a:r>
                        <a:rPr lang="en-US" sz="1550" u="none" strike="noStrike">
                          <a:effectLst/>
                        </a:rPr>
                        <a:t>New America School- NM</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113</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$1,656,756.00</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$33,135.12</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Yes</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3859422"/>
                  </a:ext>
                </a:extLst>
              </a:tr>
              <a:tr h="253968">
                <a:tc>
                  <a:txBody>
                    <a:bodyPr/>
                    <a:lstStyle/>
                    <a:p>
                      <a:pPr algn="l" fontAlgn="b"/>
                      <a:r>
                        <a:rPr lang="en-US" sz="1550" u="none" strike="noStrike">
                          <a:effectLst/>
                        </a:rPr>
                        <a:t>New Mexico International School</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429.5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$6,345,643.32</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$126,912.87</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Yes</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2073216"/>
                  </a:ext>
                </a:extLst>
              </a:tr>
              <a:tr h="253968">
                <a:tc>
                  <a:txBody>
                    <a:bodyPr/>
                    <a:lstStyle/>
                    <a:p>
                      <a:pPr algn="l" fontAlgn="b"/>
                      <a:r>
                        <a:rPr lang="en-US" sz="1550" u="none" strike="noStrike">
                          <a:effectLst/>
                        </a:rPr>
                        <a:t>Public Academy for Performing Arts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429</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$5,289,904.20</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$105,798.08</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Yes</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0023065"/>
                  </a:ext>
                </a:extLst>
              </a:tr>
              <a:tr h="253968">
                <a:tc>
                  <a:txBody>
                    <a:bodyPr/>
                    <a:lstStyle/>
                    <a:p>
                      <a:pPr algn="l" fontAlgn="b"/>
                      <a:r>
                        <a:rPr lang="en-US" sz="1550" u="none" strike="noStrike" dirty="0">
                          <a:effectLst/>
                        </a:rPr>
                        <a:t>Robert F. Kennedy Charter School</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296</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$4,454,101.38</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$89,082.03</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Yes</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2569385"/>
                  </a:ext>
                </a:extLst>
              </a:tr>
              <a:tr h="253968">
                <a:tc>
                  <a:txBody>
                    <a:bodyPr/>
                    <a:lstStyle/>
                    <a:p>
                      <a:pPr algn="l" fontAlgn="b"/>
                      <a:r>
                        <a:rPr lang="en-US" sz="1550" u="none" strike="noStrike">
                          <a:effectLst/>
                        </a:rPr>
                        <a:t>Siembra Leadership High School</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598.5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$10,210,069.25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$204,201.39</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Yes</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4156029"/>
                  </a:ext>
                </a:extLst>
              </a:tr>
              <a:tr h="253968">
                <a:tc>
                  <a:txBody>
                    <a:bodyPr/>
                    <a:lstStyle/>
                    <a:p>
                      <a:pPr algn="l" fontAlgn="b"/>
                      <a:r>
                        <a:rPr lang="en-US" sz="1550" u="none" strike="noStrike">
                          <a:effectLst/>
                        </a:rPr>
                        <a:t>South Valley Academy</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603.5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$10,073,209.00</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$201,464.18</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Yes</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6221203"/>
                  </a:ext>
                </a:extLst>
              </a:tr>
              <a:tr h="253968">
                <a:tc>
                  <a:txBody>
                    <a:bodyPr/>
                    <a:lstStyle/>
                    <a:p>
                      <a:pPr algn="l" fontAlgn="b"/>
                      <a:r>
                        <a:rPr lang="en-US" sz="1550" u="none" strike="noStrike">
                          <a:effectLst/>
                        </a:rPr>
                        <a:t>Technology Leadership High School</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315.5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$4,080,666.00</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$81,613.32</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Yes</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0350768"/>
                  </a:ext>
                </a:extLst>
              </a:tr>
              <a:tr h="253968">
                <a:tc>
                  <a:txBody>
                    <a:bodyPr/>
                    <a:lstStyle/>
                    <a:p>
                      <a:pPr algn="l" fontAlgn="b"/>
                      <a:r>
                        <a:rPr lang="en-US" sz="1550" u="none" strike="noStrike">
                          <a:effectLst/>
                        </a:rPr>
                        <a:t>The International School at Mesa del Sol</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258.5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$4,320,032.59</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a:effectLst/>
                        </a:rPr>
                        <a:t>$86,400.65</a:t>
                      </a:r>
                      <a:endParaRPr lang="en-US" sz="1550" b="0" i="0" u="none" strike="noStrike">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50" u="none" strike="noStrike" dirty="0">
                          <a:effectLst/>
                        </a:rPr>
                        <a:t>Yes</a:t>
                      </a:r>
                      <a:endParaRPr lang="en-US" sz="1550" b="0" i="0" u="none" strike="noStrike" dirty="0">
                        <a:solidFill>
                          <a:srgbClr val="000000"/>
                        </a:solidFill>
                        <a:effectLst/>
                        <a:latin typeface="Arial" panose="020B0604020202020204" pitchFamily="34" charset="0"/>
                      </a:endParaRPr>
                    </a:p>
                  </a:txBody>
                  <a:tcPr marL="5300" marR="5300" marT="5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4824609"/>
                  </a:ext>
                </a:extLst>
              </a:tr>
            </a:tbl>
          </a:graphicData>
        </a:graphic>
      </p:graphicFrame>
      <p:sp>
        <p:nvSpPr>
          <p:cNvPr id="12" name="TextBox 11">
            <a:extLst>
              <a:ext uri="{FF2B5EF4-FFF2-40B4-BE49-F238E27FC236}">
                <a16:creationId xmlns:a16="http://schemas.microsoft.com/office/drawing/2014/main" id="{55E5515A-22A8-454D-8F08-B0DF4C8375BF}"/>
              </a:ext>
            </a:extLst>
          </p:cNvPr>
          <p:cNvSpPr txBox="1"/>
          <p:nvPr/>
        </p:nvSpPr>
        <p:spPr>
          <a:xfrm>
            <a:off x="2073962" y="265625"/>
            <a:ext cx="14140070" cy="461665"/>
          </a:xfrm>
          <a:prstGeom prst="rect">
            <a:avLst/>
          </a:prstGeom>
          <a:noFill/>
        </p:spPr>
        <p:txBody>
          <a:bodyPr wrap="square" rtlCol="0">
            <a:spAutoFit/>
          </a:bodyPr>
          <a:lstStyle/>
          <a:p>
            <a:pPr algn="ctr"/>
            <a:r>
              <a:rPr lang="en-US" sz="2400" b="1" dirty="0">
                <a:solidFill>
                  <a:schemeClr val="bg1"/>
                </a:solidFill>
              </a:rPr>
              <a:t>Albuquerque Public Schools Authorized Charter Schools – FY 27 Budget Projections</a:t>
            </a:r>
          </a:p>
        </p:txBody>
      </p:sp>
      <p:sp>
        <p:nvSpPr>
          <p:cNvPr id="14" name="TextBox 13">
            <a:extLst>
              <a:ext uri="{FF2B5EF4-FFF2-40B4-BE49-F238E27FC236}">
                <a16:creationId xmlns:a16="http://schemas.microsoft.com/office/drawing/2014/main" id="{9B6446DA-C5F1-4F20-BA59-A528F3FE2D30}"/>
              </a:ext>
            </a:extLst>
          </p:cNvPr>
          <p:cNvSpPr txBox="1"/>
          <p:nvPr/>
        </p:nvSpPr>
        <p:spPr>
          <a:xfrm>
            <a:off x="671943" y="9495712"/>
            <a:ext cx="16944109" cy="553998"/>
          </a:xfrm>
          <a:prstGeom prst="rect">
            <a:avLst/>
          </a:prstGeom>
          <a:noFill/>
        </p:spPr>
        <p:txBody>
          <a:bodyPr wrap="square" rtlCol="0">
            <a:spAutoFit/>
          </a:bodyPr>
          <a:lstStyle/>
          <a:p>
            <a:pPr algn="l"/>
            <a:r>
              <a:rPr lang="en-US" sz="1500" b="1" i="0" u="none" strike="noStrike" baseline="0" dirty="0">
                <a:solidFill>
                  <a:schemeClr val="bg1"/>
                </a:solidFill>
              </a:rPr>
              <a:t>Note: The top of this spreadsheet shows the corresponding statutory responsibility from the APS Board in approving the charter schools’ budgets. The information </a:t>
            </a:r>
            <a:r>
              <a:rPr lang="en-US" sz="1500" b="1" dirty="0">
                <a:solidFill>
                  <a:schemeClr val="bg1"/>
                </a:solidFill>
              </a:rPr>
              <a:t>p</a:t>
            </a:r>
            <a:r>
              <a:rPr lang="en-US" sz="1500" b="1" i="0" u="none" strike="noStrike" baseline="0" dirty="0">
                <a:solidFill>
                  <a:schemeClr val="bg1"/>
                </a:solidFill>
              </a:rPr>
              <a:t>resented is based on school projections and not PED-issued 910B5s.</a:t>
            </a:r>
          </a:p>
        </p:txBody>
      </p:sp>
      <p:sp>
        <p:nvSpPr>
          <p:cNvPr id="8" name="TextBox 7">
            <a:extLst>
              <a:ext uri="{FF2B5EF4-FFF2-40B4-BE49-F238E27FC236}">
                <a16:creationId xmlns:a16="http://schemas.microsoft.com/office/drawing/2014/main" id="{EC353300-A918-4169-B6EB-948D672CF12D}"/>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16</a:t>
            </a:r>
          </a:p>
        </p:txBody>
      </p:sp>
    </p:spTree>
    <p:extLst>
      <p:ext uri="{BB962C8B-B14F-4D97-AF65-F5344CB8AC3E}">
        <p14:creationId xmlns:p14="http://schemas.microsoft.com/office/powerpoint/2010/main" val="1264603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228" name="Google Shape;228;g3c53a1038a4_0_37"/>
          <p:cNvSpPr txBox="1"/>
          <p:nvPr/>
        </p:nvSpPr>
        <p:spPr>
          <a:xfrm>
            <a:off x="238201" y="1470931"/>
            <a:ext cx="17811600" cy="619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Arial"/>
                <a:ea typeface="Arial"/>
                <a:cs typeface="Arial"/>
                <a:sym typeface="Arial"/>
              </a:rPr>
              <a:t>New Mexico State Statute 22-8-6.1 Charter School Budget Submission</a:t>
            </a:r>
          </a:p>
        </p:txBody>
      </p:sp>
      <p:sp>
        <p:nvSpPr>
          <p:cNvPr id="2" name="TextBox 1">
            <a:extLst>
              <a:ext uri="{FF2B5EF4-FFF2-40B4-BE49-F238E27FC236}">
                <a16:creationId xmlns:a16="http://schemas.microsoft.com/office/drawing/2014/main" id="{294DF9BF-0178-4B02-B096-A0034E5113DF}"/>
              </a:ext>
            </a:extLst>
          </p:cNvPr>
          <p:cNvSpPr txBox="1"/>
          <p:nvPr/>
        </p:nvSpPr>
        <p:spPr>
          <a:xfrm>
            <a:off x="2040835" y="2852231"/>
            <a:ext cx="14206330" cy="5632311"/>
          </a:xfrm>
          <a:prstGeom prst="rect">
            <a:avLst/>
          </a:prstGeom>
          <a:noFill/>
        </p:spPr>
        <p:txBody>
          <a:bodyPr wrap="square" rtlCol="0">
            <a:spAutoFit/>
          </a:bodyPr>
          <a:lstStyle/>
          <a:p>
            <a:pPr algn="just"/>
            <a:r>
              <a:rPr lang="en-US" sz="3000" b="0" i="0" dirty="0">
                <a:solidFill>
                  <a:schemeClr val="bg1"/>
                </a:solidFill>
                <a:effectLst/>
                <a:latin typeface="+mj-lt"/>
              </a:rPr>
              <a:t>B. Each locally chartered charter school shall submit to the local school board a school-based operating budget for approval or amendment. The approval or amendment authority of the local school board relative to the charter school operating budget is limited to ensuring that sound fiscal practices are followed in the development of the operating budget and that the charter school operating budget is within the allotted resources. The local school board shall have no veto authority over individual line items within the charter school's proposed financial budget or over any item in the educational plan but shall approve or disapprove the operating budget in its entirety. Upon final approval of the charter school operating budget by the local school board, the individual charter school operating budget shall be included separately in the budget submission to the department required pursuant to the Public School Finance Act and the Charter Schools Act.</a:t>
            </a:r>
            <a:endParaRPr lang="en-US" sz="3000" dirty="0">
              <a:solidFill>
                <a:schemeClr val="bg1"/>
              </a:solidFill>
              <a:latin typeface="+mj-lt"/>
            </a:endParaRPr>
          </a:p>
        </p:txBody>
      </p:sp>
      <p:sp>
        <p:nvSpPr>
          <p:cNvPr id="7" name="Google Shape;283;g3c7501a208e_0_0">
            <a:extLst>
              <a:ext uri="{FF2B5EF4-FFF2-40B4-BE49-F238E27FC236}">
                <a16:creationId xmlns:a16="http://schemas.microsoft.com/office/drawing/2014/main" id="{6E5E288D-780A-4CBA-BA80-51CC719E2081}"/>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8" name="Google Shape;283;g3c7501a208e_0_0">
            <a:extLst>
              <a:ext uri="{FF2B5EF4-FFF2-40B4-BE49-F238E27FC236}">
                <a16:creationId xmlns:a16="http://schemas.microsoft.com/office/drawing/2014/main" id="{D661ABFB-37AE-4555-BF7E-46D1F6157455}"/>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9" name="TextBox 8">
            <a:extLst>
              <a:ext uri="{FF2B5EF4-FFF2-40B4-BE49-F238E27FC236}">
                <a16:creationId xmlns:a16="http://schemas.microsoft.com/office/drawing/2014/main" id="{F5F6D353-DEAB-4DED-AE42-75B1DB03F47C}"/>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17</a:t>
            </a:r>
          </a:p>
        </p:txBody>
      </p:sp>
    </p:spTree>
    <p:extLst>
      <p:ext uri="{BB962C8B-B14F-4D97-AF65-F5344CB8AC3E}">
        <p14:creationId xmlns:p14="http://schemas.microsoft.com/office/powerpoint/2010/main" val="2835944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g3c7501a208e_0_0"/>
          <p:cNvSpPr/>
          <p:nvPr/>
        </p:nvSpPr>
        <p:spPr>
          <a:xfrm rot="5400000">
            <a:off x="4000500" y="-4000500"/>
            <a:ext cx="10287000" cy="18288000"/>
          </a:xfrm>
          <a:custGeom>
            <a:avLst/>
            <a:gdLst/>
            <a:ahLst/>
            <a:cxnLst/>
            <a:rect l="l" t="t" r="r" b="b"/>
            <a:pathLst>
              <a:path w="10287000" h="18288000" extrusionOk="0">
                <a:moveTo>
                  <a:pt x="0" y="18288000"/>
                </a:moveTo>
                <a:lnTo>
                  <a:pt x="0" y="0"/>
                </a:lnTo>
                <a:lnTo>
                  <a:pt x="10287000" y="0"/>
                </a:lnTo>
                <a:lnTo>
                  <a:pt x="10287000" y="18288000"/>
                </a:lnTo>
                <a:lnTo>
                  <a:pt x="0" y="18288000"/>
                </a:lnTo>
                <a:close/>
              </a:path>
            </a:pathLst>
          </a:custGeom>
          <a:blipFill rotWithShape="1">
            <a:blip r:embed="rId3">
              <a:alphaModFix/>
            </a:blip>
            <a:stretch>
              <a:fillRect l="-12887" r="-12877"/>
            </a:stretch>
          </a:blipFill>
          <a:ln>
            <a:noFill/>
          </a:ln>
        </p:spPr>
      </p:sp>
      <p:grpSp>
        <p:nvGrpSpPr>
          <p:cNvPr id="279" name="Google Shape;279;g3c7501a208e_0_0"/>
          <p:cNvGrpSpPr/>
          <p:nvPr/>
        </p:nvGrpSpPr>
        <p:grpSpPr>
          <a:xfrm rot="10800000">
            <a:off x="6860780" y="-242471"/>
            <a:ext cx="13894759" cy="11509927"/>
            <a:chOff x="1802" y="-66675"/>
            <a:chExt cx="1161876" cy="962457"/>
          </a:xfrm>
        </p:grpSpPr>
        <p:sp>
          <p:nvSpPr>
            <p:cNvPr id="280" name="Google Shape;280;g3c7501a208e_0_0"/>
            <p:cNvSpPr/>
            <p:nvPr/>
          </p:nvSpPr>
          <p:spPr>
            <a:xfrm>
              <a:off x="1802" y="0"/>
              <a:ext cx="1161876" cy="895782"/>
            </a:xfrm>
            <a:custGeom>
              <a:avLst/>
              <a:gdLst/>
              <a:ahLst/>
              <a:cxnLst/>
              <a:rect l="l" t="t" r="r" b="b"/>
              <a:pathLst>
                <a:path w="1161876" h="895782" extrusionOk="0">
                  <a:moveTo>
                    <a:pt x="1160235" y="455479"/>
                  </a:moveTo>
                  <a:lnTo>
                    <a:pt x="963920" y="888195"/>
                  </a:lnTo>
                  <a:cubicBezTo>
                    <a:pt x="961824" y="892815"/>
                    <a:pt x="957219" y="895782"/>
                    <a:pt x="952146" y="895782"/>
                  </a:cubicBezTo>
                  <a:lnTo>
                    <a:pt x="209730" y="895782"/>
                  </a:lnTo>
                  <a:cubicBezTo>
                    <a:pt x="204656" y="895782"/>
                    <a:pt x="200052" y="892815"/>
                    <a:pt x="197956" y="888195"/>
                  </a:cubicBezTo>
                  <a:lnTo>
                    <a:pt x="1640" y="455479"/>
                  </a:lnTo>
                  <a:cubicBezTo>
                    <a:pt x="-547" y="450657"/>
                    <a:pt x="-547" y="445125"/>
                    <a:pt x="1640" y="440304"/>
                  </a:cubicBezTo>
                  <a:lnTo>
                    <a:pt x="197956" y="7588"/>
                  </a:lnTo>
                  <a:cubicBezTo>
                    <a:pt x="200052" y="2967"/>
                    <a:pt x="204656" y="0"/>
                    <a:pt x="209730" y="0"/>
                  </a:cubicBezTo>
                  <a:lnTo>
                    <a:pt x="952146" y="0"/>
                  </a:lnTo>
                  <a:cubicBezTo>
                    <a:pt x="957219" y="0"/>
                    <a:pt x="961824" y="2967"/>
                    <a:pt x="963920" y="7588"/>
                  </a:cubicBezTo>
                  <a:lnTo>
                    <a:pt x="1160235" y="440304"/>
                  </a:lnTo>
                  <a:cubicBezTo>
                    <a:pt x="1162423" y="445125"/>
                    <a:pt x="1162423" y="450657"/>
                    <a:pt x="1160235" y="455479"/>
                  </a:cubicBezTo>
                  <a:close/>
                </a:path>
              </a:pathLst>
            </a:custGeom>
            <a:solidFill>
              <a:srgbClr val="1C445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g3c7501a208e_0_0"/>
            <p:cNvSpPr txBox="1"/>
            <p:nvPr/>
          </p:nvSpPr>
          <p:spPr>
            <a:xfrm>
              <a:off x="114300" y="-66675"/>
              <a:ext cx="936900" cy="962400"/>
            </a:xfrm>
            <a:prstGeom prst="rect">
              <a:avLst/>
            </a:prstGeom>
            <a:noFill/>
            <a:ln>
              <a:noFill/>
            </a:ln>
          </p:spPr>
          <p:txBody>
            <a:bodyPr spcFirstLastPara="1" wrap="square" lIns="50800" tIns="50800" rIns="50800" bIns="50800" anchor="ctr" anchorCtr="0">
              <a:noAutofit/>
            </a:bodyPr>
            <a:lstStyle/>
            <a:p>
              <a:pPr marL="0" marR="0" lvl="0" indent="0" algn="ctr" rtl="0">
                <a:lnSpc>
                  <a:spcPct val="208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g3c7501a208e_0_0"/>
          <p:cNvSpPr/>
          <p:nvPr/>
        </p:nvSpPr>
        <p:spPr>
          <a:xfrm>
            <a:off x="572279" y="1098919"/>
            <a:ext cx="5898269" cy="8089163"/>
          </a:xfrm>
          <a:custGeom>
            <a:avLst/>
            <a:gdLst/>
            <a:ahLst/>
            <a:cxnLst/>
            <a:rect l="l" t="t" r="r" b="b"/>
            <a:pathLst>
              <a:path w="5898269" h="8089163" extrusionOk="0">
                <a:moveTo>
                  <a:pt x="0" y="0"/>
                </a:moveTo>
                <a:lnTo>
                  <a:pt x="5898269" y="0"/>
                </a:lnTo>
                <a:lnTo>
                  <a:pt x="5898269" y="8089162"/>
                </a:lnTo>
                <a:lnTo>
                  <a:pt x="0" y="8089162"/>
                </a:lnTo>
                <a:lnTo>
                  <a:pt x="0" y="0"/>
                </a:lnTo>
                <a:close/>
              </a:path>
            </a:pathLst>
          </a:custGeom>
          <a:blipFill rotWithShape="1">
            <a:blip r:embed="rId4">
              <a:alphaModFix/>
            </a:blip>
            <a:stretch>
              <a:fillRect l="-22166" t="-1738" r="-22146" b="-25427"/>
            </a:stretch>
          </a:blipFill>
          <a:ln>
            <a:noFill/>
          </a:ln>
        </p:spPr>
      </p:sp>
      <p:sp>
        <p:nvSpPr>
          <p:cNvPr id="283" name="Google Shape;283;g3c7501a208e_0_0"/>
          <p:cNvSpPr/>
          <p:nvPr/>
        </p:nvSpPr>
        <p:spPr>
          <a:xfrm rot="-8100000" flipH="1">
            <a:off x="12571510" y="-761640"/>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5">
              <a:alphaModFix amt="50000"/>
            </a:blip>
            <a:stretch>
              <a:fillRect/>
            </a:stretch>
          </a:blipFill>
          <a:ln>
            <a:noFill/>
          </a:ln>
        </p:spPr>
      </p:sp>
      <p:sp>
        <p:nvSpPr>
          <p:cNvPr id="284" name="Google Shape;284;g3c7501a208e_0_0"/>
          <p:cNvSpPr txBox="1"/>
          <p:nvPr/>
        </p:nvSpPr>
        <p:spPr>
          <a:xfrm>
            <a:off x="8742549" y="5011175"/>
            <a:ext cx="8833200" cy="1002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514"/>
              <a:buFont typeface="Arial"/>
              <a:buNone/>
            </a:pPr>
            <a:r>
              <a:rPr lang="en-US" sz="6514" b="0" i="0" u="none" strike="noStrike" cap="none" dirty="0">
                <a:solidFill>
                  <a:schemeClr val="bg1"/>
                </a:solidFill>
                <a:latin typeface="Arial"/>
                <a:ea typeface="Arial"/>
                <a:cs typeface="Arial"/>
                <a:sym typeface="Arial"/>
              </a:rPr>
              <a:t>Thank You</a:t>
            </a:r>
            <a:endParaRPr sz="1400" b="0" i="0" u="none" strike="noStrike" cap="none" dirty="0">
              <a:solidFill>
                <a:schemeClr val="bg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101"/>
        <p:cNvGrpSpPr/>
        <p:nvPr/>
      </p:nvGrpSpPr>
      <p:grpSpPr>
        <a:xfrm>
          <a:off x="0" y="0"/>
          <a:ext cx="0" cy="0"/>
          <a:chOff x="0" y="0"/>
          <a:chExt cx="0" cy="0"/>
        </a:xfrm>
      </p:grpSpPr>
      <p:sp>
        <p:nvSpPr>
          <p:cNvPr id="102" name="Google Shape;102;g3ca790e40dd_0_0"/>
          <p:cNvSpPr txBox="1"/>
          <p:nvPr/>
        </p:nvSpPr>
        <p:spPr>
          <a:xfrm>
            <a:off x="9665600" y="548850"/>
            <a:ext cx="8036400" cy="9189300"/>
          </a:xfrm>
          <a:prstGeom prst="rect">
            <a:avLst/>
          </a:prstGeom>
          <a:noFill/>
          <a:ln>
            <a:noFill/>
          </a:ln>
        </p:spPr>
        <p:txBody>
          <a:bodyPr spcFirstLastPara="1" wrap="square" lIns="114300" tIns="114300" rIns="114300" bIns="114300" anchor="t" anchorCtr="0">
            <a:spAutoFit/>
          </a:bodyPr>
          <a:lstStyle/>
          <a:p>
            <a:pPr marL="0" marR="0" lvl="0" indent="0" algn="ctr" rtl="0">
              <a:lnSpc>
                <a:spcPct val="150000"/>
              </a:lnSpc>
              <a:spcBef>
                <a:spcPts val="0"/>
              </a:spcBef>
              <a:spcAft>
                <a:spcPts val="0"/>
              </a:spcAft>
              <a:buClr>
                <a:srgbClr val="000000"/>
              </a:buClr>
              <a:buSzPts val="1800"/>
              <a:buFont typeface="Arial"/>
              <a:buNone/>
            </a:pPr>
            <a:r>
              <a:rPr lang="en-US" sz="4000" b="0" i="0" u="none" strike="noStrike" cap="none" dirty="0">
                <a:solidFill>
                  <a:schemeClr val="lt1"/>
                </a:solidFill>
                <a:latin typeface="Arial"/>
                <a:ea typeface="Arial"/>
                <a:cs typeface="Arial"/>
                <a:sym typeface="Arial"/>
              </a:rPr>
              <a:t>Our APS Commitment</a:t>
            </a:r>
            <a:endParaRPr sz="4000" b="0" i="0" u="none" strike="noStrike" cap="none" dirty="0">
              <a:solidFill>
                <a:schemeClr val="lt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800"/>
              <a:buFont typeface="Arial"/>
              <a:buNone/>
            </a:pPr>
            <a:endParaRPr sz="3600" b="0" i="0" u="none" strike="noStrike" cap="none" dirty="0">
              <a:solidFill>
                <a:schemeClr val="lt1"/>
              </a:solidFill>
              <a:latin typeface="Arial"/>
              <a:ea typeface="Arial"/>
              <a:cs typeface="Arial"/>
              <a:sym typeface="Arial"/>
            </a:endParaRPr>
          </a:p>
          <a:p>
            <a:pPr marL="0" marR="0" lvl="0" indent="0" algn="l" rtl="0">
              <a:lnSpc>
                <a:spcPct val="150000"/>
              </a:lnSpc>
              <a:spcBef>
                <a:spcPts val="0"/>
              </a:spcBef>
              <a:spcAft>
                <a:spcPts val="0"/>
              </a:spcAft>
              <a:buClr>
                <a:srgbClr val="D6D9D7"/>
              </a:buClr>
              <a:buSzPts val="2000"/>
              <a:buFont typeface="Inter"/>
              <a:buNone/>
            </a:pPr>
            <a:r>
              <a:rPr lang="en-US" sz="3600" b="0" i="0" u="none" strike="noStrike" cap="none" dirty="0">
                <a:solidFill>
                  <a:schemeClr val="lt1"/>
                </a:solidFill>
                <a:latin typeface="Arial"/>
                <a:ea typeface="Arial"/>
                <a:cs typeface="Arial"/>
                <a:sym typeface="Arial"/>
              </a:rPr>
              <a:t>“We commit to ensuring that these traits serve as the foundation for student success in our Elementary Commitment, Middle School Redesign, and the Academies of Albuquerque, by creating a coherent </a:t>
            </a:r>
            <a:r>
              <a:rPr lang="en-US" sz="3600" b="0" i="0" u="none" strike="noStrike" cap="none" dirty="0" err="1">
                <a:solidFill>
                  <a:schemeClr val="lt1"/>
                </a:solidFill>
                <a:latin typeface="Arial"/>
                <a:ea typeface="Arial"/>
                <a:cs typeface="Arial"/>
                <a:sym typeface="Arial"/>
              </a:rPr>
              <a:t>throughline</a:t>
            </a:r>
            <a:r>
              <a:rPr lang="en-US" sz="3600" b="0" i="0" u="none" strike="noStrike" cap="none" dirty="0">
                <a:solidFill>
                  <a:schemeClr val="lt1"/>
                </a:solidFill>
                <a:latin typeface="Arial"/>
                <a:ea typeface="Arial"/>
                <a:cs typeface="Arial"/>
                <a:sym typeface="Arial"/>
              </a:rPr>
              <a:t> of skills, habits, and mindsets from Pre-K through High School.”</a:t>
            </a:r>
            <a:endParaRPr sz="3600" b="0" i="0" u="none" strike="noStrike" cap="none" dirty="0">
              <a:solidFill>
                <a:schemeClr val="lt1"/>
              </a:solidFill>
              <a:latin typeface="Arial"/>
              <a:ea typeface="Arial"/>
              <a:cs typeface="Arial"/>
              <a:sym typeface="Arial"/>
            </a:endParaRPr>
          </a:p>
        </p:txBody>
      </p:sp>
      <p:pic>
        <p:nvPicPr>
          <p:cNvPr id="103" name="Google Shape;103;g3ca790e40dd_0_0"/>
          <p:cNvPicPr preferRelativeResize="0"/>
          <p:nvPr/>
        </p:nvPicPr>
        <p:blipFill rotWithShape="1">
          <a:blip r:embed="rId3">
            <a:alphaModFix/>
          </a:blip>
          <a:srcRect/>
          <a:stretch/>
        </p:blipFill>
        <p:spPr>
          <a:xfrm>
            <a:off x="-117225" y="-117225"/>
            <a:ext cx="8821600" cy="10477500"/>
          </a:xfrm>
          <a:prstGeom prst="rect">
            <a:avLst/>
          </a:prstGeom>
          <a:noFill/>
          <a:ln>
            <a:noFill/>
          </a:ln>
        </p:spPr>
      </p:pic>
      <p:sp>
        <p:nvSpPr>
          <p:cNvPr id="2" name="TextBox 1">
            <a:extLst>
              <a:ext uri="{FF2B5EF4-FFF2-40B4-BE49-F238E27FC236}">
                <a16:creationId xmlns:a16="http://schemas.microsoft.com/office/drawing/2014/main" id="{B2D3E040-8515-4C86-A030-805F22B252CB}"/>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2</a:t>
            </a:r>
          </a:p>
        </p:txBody>
      </p:sp>
      <p:sp>
        <p:nvSpPr>
          <p:cNvPr id="5" name="Google Shape;283;g3c7501a208e_0_0">
            <a:extLst>
              <a:ext uri="{FF2B5EF4-FFF2-40B4-BE49-F238E27FC236}">
                <a16:creationId xmlns:a16="http://schemas.microsoft.com/office/drawing/2014/main" id="{BFC8C3D1-9E14-49E5-8CDE-8596C70E99F2}"/>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4">
              <a:alphaModFix amt="50000"/>
            </a:blip>
            <a:stretch>
              <a:fillRect/>
            </a:stretch>
          </a:blipFill>
          <a:ln>
            <a:noFill/>
          </a:ln>
        </p:spPr>
      </p:sp>
      <p:sp>
        <p:nvSpPr>
          <p:cNvPr id="6" name="Google Shape;283;g3c7501a208e_0_0">
            <a:extLst>
              <a:ext uri="{FF2B5EF4-FFF2-40B4-BE49-F238E27FC236}">
                <a16:creationId xmlns:a16="http://schemas.microsoft.com/office/drawing/2014/main" id="{ECABC2DD-25CE-47CE-AEA4-335485B1551D}"/>
              </a:ext>
            </a:extLst>
          </p:cNvPr>
          <p:cNvSpPr/>
          <p:nvPr/>
        </p:nvSpPr>
        <p:spPr>
          <a:xfrm rot="2189517" flipH="1">
            <a:off x="-5031602" y="7493325"/>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4">
              <a:alphaModFix amt="50000"/>
            </a:blip>
            <a:stretch>
              <a:fillRect/>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g3ca790e40dd_0_5" descr="Beautify this slide"/>
          <p:cNvPicPr preferRelativeResize="0"/>
          <p:nvPr/>
        </p:nvPicPr>
        <p:blipFill rotWithShape="1">
          <a:blip r:embed="rId3">
            <a:alphaModFix/>
          </a:blip>
          <a:srcRect/>
          <a:stretch/>
        </p:blipFill>
        <p:spPr>
          <a:xfrm>
            <a:off x="-71401" y="0"/>
            <a:ext cx="18421350" cy="10287000"/>
          </a:xfrm>
          <a:prstGeom prst="rect">
            <a:avLst/>
          </a:prstGeom>
          <a:noFill/>
          <a:ln>
            <a:noFill/>
          </a:ln>
        </p:spPr>
      </p:pic>
      <p:sp>
        <p:nvSpPr>
          <p:cNvPr id="4" name="TextBox 3">
            <a:extLst>
              <a:ext uri="{FF2B5EF4-FFF2-40B4-BE49-F238E27FC236}">
                <a16:creationId xmlns:a16="http://schemas.microsoft.com/office/drawing/2014/main" id="{27AAD666-A090-471C-9EE8-C7DBE239B954}"/>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5" name="Google Shape;283;g3c7501a208e_0_0">
            <a:extLst>
              <a:ext uri="{FF2B5EF4-FFF2-40B4-BE49-F238E27FC236}">
                <a16:creationId xmlns:a16="http://schemas.microsoft.com/office/drawing/2014/main" id="{A11DABC3-E2CD-4F0E-8E3E-8307533C1FBE}"/>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6" name="Google Shape;283;g3c7501a208e_0_0">
            <a:extLst>
              <a:ext uri="{FF2B5EF4-FFF2-40B4-BE49-F238E27FC236}">
                <a16:creationId xmlns:a16="http://schemas.microsoft.com/office/drawing/2014/main" id="{5E6D0F08-7EB6-44F6-86DE-5BCBE1E1379E}"/>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7" name="TextBox 6">
            <a:extLst>
              <a:ext uri="{FF2B5EF4-FFF2-40B4-BE49-F238E27FC236}">
                <a16:creationId xmlns:a16="http://schemas.microsoft.com/office/drawing/2014/main" id="{648F07F8-0387-46AA-992B-3AA672DEE9AE}"/>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4</a:t>
            </a:r>
          </a:p>
        </p:txBody>
      </p:sp>
      <p:sp>
        <p:nvSpPr>
          <p:cNvPr id="8" name="Google Shape;119;g3d23857b346_3_0">
            <a:extLst>
              <a:ext uri="{FF2B5EF4-FFF2-40B4-BE49-F238E27FC236}">
                <a16:creationId xmlns:a16="http://schemas.microsoft.com/office/drawing/2014/main" id="{F3469102-E6AE-4B8A-8B77-A0CAA1E1C4BF}"/>
              </a:ext>
            </a:extLst>
          </p:cNvPr>
          <p:cNvSpPr txBox="1"/>
          <p:nvPr/>
        </p:nvSpPr>
        <p:spPr>
          <a:xfrm>
            <a:off x="624750" y="531600"/>
            <a:ext cx="17038500" cy="92238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5100"/>
              <a:buFont typeface="Arial"/>
              <a:buNone/>
            </a:pPr>
            <a:r>
              <a:rPr lang="en-US" sz="5100" dirty="0">
                <a:solidFill>
                  <a:schemeClr val="lt1"/>
                </a:solidFill>
              </a:rPr>
              <a:t>The Role of the Board of Education in Budget Governance</a:t>
            </a:r>
            <a:br>
              <a:rPr lang="en-US" sz="5100" dirty="0">
                <a:solidFill>
                  <a:schemeClr val="lt1"/>
                </a:solidFill>
              </a:rPr>
            </a:br>
            <a:endParaRPr lang="en-US" sz="1200" dirty="0">
              <a:solidFill>
                <a:schemeClr val="lt1"/>
              </a:solidFill>
            </a:endParaRPr>
          </a:p>
          <a:p>
            <a:pPr marL="0" marR="0">
              <a:spcBef>
                <a:spcPts val="0"/>
              </a:spcBef>
              <a:spcAft>
                <a:spcPts val="0"/>
              </a:spcAft>
            </a:pPr>
            <a:r>
              <a:rPr lang="en-US" sz="2200" dirty="0">
                <a:solidFill>
                  <a:schemeClr val="bg1"/>
                </a:solidFill>
                <a:effectLst/>
                <a:latin typeface="+mn-lt"/>
                <a:ea typeface="Calibri" panose="020F0502020204030204" pitchFamily="34" charset="0"/>
                <a:cs typeface="Times New Roman" panose="02020603050405020304" pitchFamily="18" charset="0"/>
              </a:rPr>
              <a:t>The Albuquerque Public Schools budget represents the culmination of months of planning, engagement, and alignment to district priorities. It is both a financial plan and a reflection of our shared commitment to student success.</a:t>
            </a:r>
          </a:p>
          <a:p>
            <a:pPr marL="0" marR="0">
              <a:spcBef>
                <a:spcPts val="0"/>
              </a:spcBef>
              <a:spcAft>
                <a:spcPts val="0"/>
              </a:spcAft>
            </a:pPr>
            <a:r>
              <a:rPr lang="en-US" sz="2200" dirty="0">
                <a:solidFill>
                  <a:schemeClr val="bg1"/>
                </a:solidFill>
                <a:effectLst/>
                <a:latin typeface="+mn-lt"/>
                <a:ea typeface="Calibri" panose="020F0502020204030204" pitchFamily="34" charset="0"/>
                <a:cs typeface="Times New Roman" panose="02020603050405020304" pitchFamily="18" charset="0"/>
              </a:rPr>
              <a:t> </a:t>
            </a:r>
          </a:p>
          <a:p>
            <a:pPr marL="0" marR="0">
              <a:spcBef>
                <a:spcPts val="0"/>
              </a:spcBef>
              <a:spcAft>
                <a:spcPts val="0"/>
              </a:spcAft>
            </a:pPr>
            <a:r>
              <a:rPr lang="en-US" sz="2200" dirty="0">
                <a:solidFill>
                  <a:schemeClr val="bg1"/>
                </a:solidFill>
                <a:effectLst/>
                <a:latin typeface="+mn-lt"/>
                <a:ea typeface="Calibri" panose="020F0502020204030204" pitchFamily="34" charset="0"/>
                <a:cs typeface="Times New Roman" panose="02020603050405020304" pitchFamily="18" charset="0"/>
              </a:rPr>
              <a:t>The Board of Education’s role is one of governance and stewardship. While the Board does not manage day-to-day financial decisions, it ensures that the superintendent’s proposed budget reflects the community’s vision and the Board’s adopted goals and guardrails. The Board approves the budget only when it is confident that resources are aligned to support improved outcomes for all students, as part of the process for submission to the New Mexico Public Education Department for final review and approval.</a:t>
            </a:r>
          </a:p>
          <a:p>
            <a:pPr marL="0" marR="0">
              <a:spcBef>
                <a:spcPts val="0"/>
              </a:spcBef>
              <a:spcAft>
                <a:spcPts val="0"/>
              </a:spcAft>
            </a:pPr>
            <a:r>
              <a:rPr lang="en-US" sz="2200" dirty="0">
                <a:solidFill>
                  <a:schemeClr val="bg1"/>
                </a:solidFill>
                <a:effectLst/>
                <a:latin typeface="+mn-lt"/>
                <a:ea typeface="Calibri" panose="020F0502020204030204" pitchFamily="34" charset="0"/>
                <a:cs typeface="Times New Roman" panose="02020603050405020304" pitchFamily="18" charset="0"/>
              </a:rPr>
              <a:t> </a:t>
            </a:r>
          </a:p>
          <a:p>
            <a:pPr marL="0" marR="0">
              <a:spcBef>
                <a:spcPts val="0"/>
              </a:spcBef>
              <a:spcAft>
                <a:spcPts val="0"/>
              </a:spcAft>
            </a:pPr>
            <a:r>
              <a:rPr lang="en-US" sz="2200" dirty="0">
                <a:solidFill>
                  <a:schemeClr val="bg1"/>
                </a:solidFill>
                <a:effectLst/>
                <a:latin typeface="+mn-lt"/>
                <a:ea typeface="Calibri" panose="020F0502020204030204" pitchFamily="34" charset="0"/>
                <a:cs typeface="Times New Roman" panose="02020603050405020304" pitchFamily="18" charset="0"/>
              </a:rPr>
              <a:t>The Board reviews the budget through a strategic lens: </a:t>
            </a:r>
          </a:p>
          <a:p>
            <a:pPr marL="914400" lvl="0" indent="-368300" algn="l" rtl="0">
              <a:lnSpc>
                <a:spcPct val="115000"/>
              </a:lnSpc>
              <a:spcBef>
                <a:spcPts val="600"/>
              </a:spcBef>
              <a:spcAft>
                <a:spcPts val="0"/>
              </a:spcAft>
              <a:buClr>
                <a:schemeClr val="lt1"/>
              </a:buClr>
              <a:buSzPts val="2200"/>
              <a:buChar char="●"/>
            </a:pPr>
            <a:r>
              <a:rPr lang="en-US" sz="2200" dirty="0">
                <a:solidFill>
                  <a:schemeClr val="lt1"/>
                </a:solidFill>
              </a:rPr>
              <a:t>Does this budget clearly prioritize our goals?</a:t>
            </a:r>
          </a:p>
          <a:p>
            <a:pPr marL="914400" lvl="0" indent="-368300" algn="l" rtl="0">
              <a:lnSpc>
                <a:spcPct val="115000"/>
              </a:lnSpc>
              <a:spcBef>
                <a:spcPts val="0"/>
              </a:spcBef>
              <a:spcAft>
                <a:spcPts val="0"/>
              </a:spcAft>
              <a:buClr>
                <a:schemeClr val="lt1"/>
              </a:buClr>
              <a:buSzPts val="2200"/>
              <a:buChar char="●"/>
            </a:pPr>
            <a:r>
              <a:rPr lang="en-US" sz="2200" dirty="0">
                <a:solidFill>
                  <a:schemeClr val="lt1"/>
                </a:solidFill>
              </a:rPr>
              <a:t>Is there clear evidence that the guardrails are being honored?</a:t>
            </a:r>
          </a:p>
          <a:p>
            <a:pPr marL="914400" lvl="0" indent="-368300" algn="l" rtl="0">
              <a:lnSpc>
                <a:spcPct val="115000"/>
              </a:lnSpc>
              <a:spcBef>
                <a:spcPts val="0"/>
              </a:spcBef>
              <a:spcAft>
                <a:spcPts val="0"/>
              </a:spcAft>
              <a:buClr>
                <a:schemeClr val="lt1"/>
              </a:buClr>
              <a:buSzPts val="2200"/>
              <a:buChar char="●"/>
            </a:pPr>
            <a:r>
              <a:rPr lang="en-US" sz="2200" dirty="0">
                <a:solidFill>
                  <a:schemeClr val="lt1"/>
                </a:solidFill>
              </a:rPr>
              <a:t>What is the logic from outcomes to outputs to inputs?</a:t>
            </a:r>
          </a:p>
          <a:p>
            <a:pPr marL="914400" lvl="0" indent="-368300" algn="l" rtl="0">
              <a:lnSpc>
                <a:spcPct val="115000"/>
              </a:lnSpc>
              <a:spcBef>
                <a:spcPts val="0"/>
              </a:spcBef>
              <a:spcAft>
                <a:spcPts val="0"/>
              </a:spcAft>
              <a:buClr>
                <a:schemeClr val="lt1"/>
              </a:buClr>
              <a:buSzPts val="2200"/>
              <a:buChar char="●"/>
            </a:pPr>
            <a:r>
              <a:rPr lang="en-US" sz="2200" dirty="0">
                <a:solidFill>
                  <a:schemeClr val="lt1"/>
                </a:solidFill>
              </a:rPr>
              <a:t>What is being added, continued, increased, decreased, or eliminated?</a:t>
            </a:r>
          </a:p>
          <a:p>
            <a:pPr marL="914400" lvl="0" indent="-368300" algn="l" rtl="0">
              <a:lnSpc>
                <a:spcPct val="115000"/>
              </a:lnSpc>
              <a:spcBef>
                <a:spcPts val="0"/>
              </a:spcBef>
              <a:spcAft>
                <a:spcPts val="0"/>
              </a:spcAft>
              <a:buClr>
                <a:schemeClr val="lt1"/>
              </a:buClr>
              <a:buSzPts val="2200"/>
              <a:buChar char="●"/>
            </a:pPr>
            <a:r>
              <a:rPr lang="en-US" sz="2200" dirty="0">
                <a:solidFill>
                  <a:schemeClr val="lt1"/>
                </a:solidFill>
              </a:rPr>
              <a:t>How much is being invested toward each goal, and how is that changing over time?</a:t>
            </a:r>
          </a:p>
          <a:p>
            <a:pPr marL="0" marR="0">
              <a:spcBef>
                <a:spcPts val="0"/>
              </a:spcBef>
              <a:spcAft>
                <a:spcPts val="0"/>
              </a:spcAft>
            </a:pPr>
            <a:endParaRPr lang="en-US" sz="2200" dirty="0">
              <a:solidFill>
                <a:schemeClr val="bg1"/>
              </a:solidFill>
              <a:effectLst/>
              <a:latin typeface="+mn-lt"/>
              <a:ea typeface="Calibri" panose="020F0502020204030204" pitchFamily="34" charset="0"/>
              <a:cs typeface="Times New Roman" panose="02020603050405020304" pitchFamily="18" charset="0"/>
            </a:endParaRPr>
          </a:p>
          <a:p>
            <a:pPr marL="0" marR="0">
              <a:spcBef>
                <a:spcPts val="0"/>
              </a:spcBef>
              <a:spcAft>
                <a:spcPts val="0"/>
              </a:spcAft>
            </a:pPr>
            <a:r>
              <a:rPr lang="en-US" sz="2200" dirty="0">
                <a:solidFill>
                  <a:schemeClr val="bg1"/>
                </a:solidFill>
                <a:effectLst/>
                <a:latin typeface="+mn-lt"/>
                <a:ea typeface="Calibri" panose="020F0502020204030204" pitchFamily="34" charset="0"/>
                <a:cs typeface="Times New Roman" panose="02020603050405020304" pitchFamily="18" charset="0"/>
              </a:rPr>
              <a:t>To maintain its governance role, the Board does not engage in line-item management or rewrite the budget. If alignment is not clear, it sends the proposal back for revision, preserving its ability to hold the superintendent accountable for results.</a:t>
            </a:r>
          </a:p>
          <a:p>
            <a:pPr marL="0" marR="0">
              <a:spcBef>
                <a:spcPts val="0"/>
              </a:spcBef>
              <a:spcAft>
                <a:spcPts val="0"/>
              </a:spcAft>
            </a:pPr>
            <a:r>
              <a:rPr lang="en-US" sz="2200" dirty="0">
                <a:solidFill>
                  <a:schemeClr val="bg1"/>
                </a:solidFill>
                <a:effectLst/>
                <a:latin typeface="+mn-lt"/>
                <a:ea typeface="Calibri" panose="020F0502020204030204" pitchFamily="34" charset="0"/>
                <a:cs typeface="Times New Roman" panose="02020603050405020304" pitchFamily="18" charset="0"/>
              </a:rPr>
              <a:t> </a:t>
            </a:r>
          </a:p>
          <a:p>
            <a:pPr marL="0" marR="0">
              <a:spcBef>
                <a:spcPts val="0"/>
              </a:spcBef>
              <a:spcAft>
                <a:spcPts val="0"/>
              </a:spcAft>
            </a:pPr>
            <a:r>
              <a:rPr lang="en-US" sz="2200" dirty="0">
                <a:solidFill>
                  <a:schemeClr val="bg1"/>
                </a:solidFill>
                <a:effectLst/>
                <a:latin typeface="+mn-lt"/>
                <a:ea typeface="Calibri" panose="020F0502020204030204" pitchFamily="34" charset="0"/>
                <a:cs typeface="Times New Roman" panose="02020603050405020304" pitchFamily="18" charset="0"/>
              </a:rPr>
              <a:t>Once approved, the Board delegates authority to the superintendent to implement the budget, then monitors progress and evaluates outcomes to ensure investments lead to meaningful gains in student achievement and well-being.</a:t>
            </a:r>
          </a:p>
          <a:p>
            <a:pPr marL="0" marR="0">
              <a:spcBef>
                <a:spcPts val="0"/>
              </a:spcBef>
              <a:spcAft>
                <a:spcPts val="0"/>
              </a:spcAft>
            </a:pPr>
            <a:r>
              <a:rPr lang="en-US" sz="2200" dirty="0">
                <a:solidFill>
                  <a:schemeClr val="bg1"/>
                </a:solidFill>
                <a:effectLst/>
                <a:latin typeface="+mn-lt"/>
                <a:ea typeface="Calibri" panose="020F0502020204030204" pitchFamily="34" charset="0"/>
                <a:cs typeface="Times New Roman" panose="02020603050405020304" pitchFamily="18" charset="0"/>
              </a:rPr>
              <a:t> </a:t>
            </a:r>
          </a:p>
          <a:p>
            <a:pPr marL="0" marR="0">
              <a:spcBef>
                <a:spcPts val="0"/>
              </a:spcBef>
              <a:spcAft>
                <a:spcPts val="0"/>
              </a:spcAft>
            </a:pPr>
            <a:r>
              <a:rPr lang="en-US" sz="2200" dirty="0">
                <a:solidFill>
                  <a:schemeClr val="bg1"/>
                </a:solidFill>
                <a:effectLst/>
                <a:latin typeface="+mn-lt"/>
                <a:ea typeface="Calibri" panose="020F0502020204030204" pitchFamily="34" charset="0"/>
                <a:cs typeface="Times New Roman" panose="02020603050405020304" pitchFamily="18" charset="0"/>
              </a:rPr>
              <a:t>In this way, the budget becomes more than a plan; it becomes a commitment to results, guided by the community and overseen by the Board.</a:t>
            </a:r>
          </a:p>
          <a:p>
            <a:pPr marL="0" lvl="0" indent="0" algn="l" rtl="0">
              <a:lnSpc>
                <a:spcPct val="115000"/>
              </a:lnSpc>
              <a:spcBef>
                <a:spcPts val="1200"/>
              </a:spcBef>
              <a:spcAft>
                <a:spcPts val="1200"/>
              </a:spcAft>
              <a:buClr>
                <a:schemeClr val="dk1"/>
              </a:buClr>
              <a:buSzPts val="1100"/>
              <a:buFont typeface="Arial"/>
              <a:buNone/>
            </a:pPr>
            <a:endParaRPr lang="en-US" sz="2000" dirty="0">
              <a:solidFill>
                <a:schemeClr val="lt1"/>
              </a:solidFill>
            </a:endParaRPr>
          </a:p>
        </p:txBody>
      </p:sp>
    </p:spTree>
    <p:extLst>
      <p:ext uri="{BB962C8B-B14F-4D97-AF65-F5344CB8AC3E}">
        <p14:creationId xmlns:p14="http://schemas.microsoft.com/office/powerpoint/2010/main" val="4248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6" name="Google Shape;283;g3c7501a208e_0_0">
            <a:extLst>
              <a:ext uri="{FF2B5EF4-FFF2-40B4-BE49-F238E27FC236}">
                <a16:creationId xmlns:a16="http://schemas.microsoft.com/office/drawing/2014/main" id="{95A30A0F-C3F3-43DF-A369-AD3595569001}"/>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228" name="Google Shape;228;g3c53a1038a4_0_37"/>
          <p:cNvSpPr txBox="1"/>
          <p:nvPr/>
        </p:nvSpPr>
        <p:spPr>
          <a:xfrm>
            <a:off x="238211" y="754377"/>
            <a:ext cx="17811600" cy="619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Arial"/>
                <a:ea typeface="Arial"/>
                <a:cs typeface="Arial"/>
                <a:sym typeface="Arial"/>
              </a:rPr>
              <a:t>Guiding Principles</a:t>
            </a:r>
            <a:endParaRPr sz="3400" b="0" i="0" u="none" strike="noStrike" cap="none" dirty="0">
              <a:solidFill>
                <a:srgbClr val="1D4560"/>
              </a:solidFill>
              <a:latin typeface="Arial"/>
              <a:ea typeface="Arial"/>
              <a:cs typeface="Arial"/>
              <a:sym typeface="Arial"/>
            </a:endParaRPr>
          </a:p>
        </p:txBody>
      </p:sp>
      <p:graphicFrame>
        <p:nvGraphicFramePr>
          <p:cNvPr id="3" name="Diagram 2">
            <a:extLst>
              <a:ext uri="{FF2B5EF4-FFF2-40B4-BE49-F238E27FC236}">
                <a16:creationId xmlns:a16="http://schemas.microsoft.com/office/drawing/2014/main" id="{1F8920D9-2C1D-46E6-8A41-E15B1EF0A26C}"/>
              </a:ext>
            </a:extLst>
          </p:cNvPr>
          <p:cNvGraphicFramePr/>
          <p:nvPr>
            <p:extLst>
              <p:ext uri="{D42A27DB-BD31-4B8C-83A1-F6EECF244321}">
                <p14:modId xmlns:p14="http://schemas.microsoft.com/office/powerpoint/2010/main" val="3764750153"/>
              </p:ext>
            </p:extLst>
          </p:nvPr>
        </p:nvGraphicFramePr>
        <p:xfrm>
          <a:off x="1859973" y="1633683"/>
          <a:ext cx="14568054" cy="812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Google Shape;283;g3c7501a208e_0_0">
            <a:extLst>
              <a:ext uri="{FF2B5EF4-FFF2-40B4-BE49-F238E27FC236}">
                <a16:creationId xmlns:a16="http://schemas.microsoft.com/office/drawing/2014/main" id="{8D7B08A8-EDCD-43C5-BB99-7B8D4B325B31}"/>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7" name="TextBox 6">
            <a:extLst>
              <a:ext uri="{FF2B5EF4-FFF2-40B4-BE49-F238E27FC236}">
                <a16:creationId xmlns:a16="http://schemas.microsoft.com/office/drawing/2014/main" id="{286053C8-A572-4E9B-AB7B-7CE0F9E03867}"/>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5</a:t>
            </a:r>
          </a:p>
        </p:txBody>
      </p:sp>
    </p:spTree>
    <p:extLst>
      <p:ext uri="{BB962C8B-B14F-4D97-AF65-F5344CB8AC3E}">
        <p14:creationId xmlns:p14="http://schemas.microsoft.com/office/powerpoint/2010/main" val="2819833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228" name="Google Shape;228;g3c53a1038a4_0_37"/>
          <p:cNvSpPr txBox="1"/>
          <p:nvPr/>
        </p:nvSpPr>
        <p:spPr>
          <a:xfrm>
            <a:off x="238211" y="754377"/>
            <a:ext cx="17811600" cy="619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Arial"/>
                <a:ea typeface="Arial"/>
                <a:cs typeface="Arial"/>
                <a:sym typeface="Arial"/>
              </a:rPr>
              <a:t>Budget Timeline</a:t>
            </a:r>
          </a:p>
        </p:txBody>
      </p:sp>
      <p:graphicFrame>
        <p:nvGraphicFramePr>
          <p:cNvPr id="2" name="Table 1">
            <a:extLst>
              <a:ext uri="{FF2B5EF4-FFF2-40B4-BE49-F238E27FC236}">
                <a16:creationId xmlns:a16="http://schemas.microsoft.com/office/drawing/2014/main" id="{B81D0842-8DFF-4FB0-8626-E9CEFCE99EB0}"/>
              </a:ext>
            </a:extLst>
          </p:cNvPr>
          <p:cNvGraphicFramePr>
            <a:graphicFrameLocks noGrp="1"/>
          </p:cNvGraphicFramePr>
          <p:nvPr>
            <p:extLst>
              <p:ext uri="{D42A27DB-BD31-4B8C-83A1-F6EECF244321}">
                <p14:modId xmlns:p14="http://schemas.microsoft.com/office/powerpoint/2010/main" val="3717681824"/>
              </p:ext>
            </p:extLst>
          </p:nvPr>
        </p:nvGraphicFramePr>
        <p:xfrm>
          <a:off x="1773382" y="1607803"/>
          <a:ext cx="14741236" cy="8270467"/>
        </p:xfrm>
        <a:graphic>
          <a:graphicData uri="http://schemas.openxmlformats.org/drawingml/2006/table">
            <a:tbl>
              <a:tblPr firstRow="1" firstCol="1" bandRow="1">
                <a:tableStyleId>{5C22544A-7EE6-4342-B048-85BDC9FD1C3A}</a:tableStyleId>
              </a:tblPr>
              <a:tblGrid>
                <a:gridCol w="9824005">
                  <a:extLst>
                    <a:ext uri="{9D8B030D-6E8A-4147-A177-3AD203B41FA5}">
                      <a16:colId xmlns:a16="http://schemas.microsoft.com/office/drawing/2014/main" val="4126902408"/>
                    </a:ext>
                  </a:extLst>
                </a:gridCol>
                <a:gridCol w="4917231">
                  <a:extLst>
                    <a:ext uri="{9D8B030D-6E8A-4147-A177-3AD203B41FA5}">
                      <a16:colId xmlns:a16="http://schemas.microsoft.com/office/drawing/2014/main" val="677057650"/>
                    </a:ext>
                  </a:extLst>
                </a:gridCol>
              </a:tblGrid>
              <a:tr h="402164">
                <a:tc>
                  <a:txBody>
                    <a:bodyPr/>
                    <a:lstStyle/>
                    <a:p>
                      <a:pPr marL="0" marR="0" algn="ctr">
                        <a:lnSpc>
                          <a:spcPct val="107000"/>
                        </a:lnSpc>
                        <a:spcBef>
                          <a:spcPts val="0"/>
                        </a:spcBef>
                        <a:spcAft>
                          <a:spcPts val="0"/>
                        </a:spcAft>
                      </a:pPr>
                      <a:r>
                        <a:rPr lang="en-US" sz="2200" kern="100" dirty="0">
                          <a:solidFill>
                            <a:schemeClr val="bg1"/>
                          </a:solidFill>
                          <a:effectLst/>
                          <a:latin typeface="+mj-lt"/>
                        </a:rPr>
                        <a:t>Activity</a:t>
                      </a:r>
                      <a:endParaRPr lang="en-US" sz="2200" kern="100" dirty="0">
                        <a:solidFill>
                          <a:schemeClr val="bg1"/>
                        </a:solidFill>
                        <a:effectLst/>
                        <a:latin typeface="+mj-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marR="0" algn="ctr">
                        <a:lnSpc>
                          <a:spcPct val="107000"/>
                        </a:lnSpc>
                        <a:spcBef>
                          <a:spcPts val="0"/>
                        </a:spcBef>
                        <a:spcAft>
                          <a:spcPts val="0"/>
                        </a:spcAft>
                      </a:pPr>
                      <a:r>
                        <a:rPr lang="en-US" sz="2200" kern="100" dirty="0">
                          <a:solidFill>
                            <a:schemeClr val="bg1"/>
                          </a:solidFill>
                          <a:effectLst/>
                          <a:latin typeface="+mj-lt"/>
                        </a:rPr>
                        <a:t>       Date</a:t>
                      </a:r>
                      <a:endParaRPr lang="en-US" sz="2200" kern="100" dirty="0">
                        <a:solidFill>
                          <a:schemeClr val="bg1"/>
                        </a:solidFill>
                        <a:effectLst/>
                        <a:latin typeface="+mj-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3537381519"/>
                  </a:ext>
                </a:extLst>
              </a:tr>
              <a:tr h="374935">
                <a:tc>
                  <a:txBody>
                    <a:bodyPr/>
                    <a:lstStyle/>
                    <a:p>
                      <a:pPr marL="0" marR="0" algn="l">
                        <a:lnSpc>
                          <a:spcPct val="107000"/>
                        </a:lnSpc>
                        <a:spcBef>
                          <a:spcPts val="0"/>
                        </a:spcBef>
                        <a:spcAft>
                          <a:spcPts val="0"/>
                        </a:spcAft>
                      </a:pPr>
                      <a:r>
                        <a:rPr lang="en-US" sz="1800" b="0" kern="100" dirty="0">
                          <a:solidFill>
                            <a:schemeClr val="tx1"/>
                          </a:solidFill>
                          <a:effectLst/>
                          <a:latin typeface="+mn-lt"/>
                        </a:rPr>
                        <a:t>FY 2027 Budget Calendar Presented to the Board (action)</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Sept 3, 2025 (BOE Meeting)</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2914967536"/>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Begin Preparation of Budget Presentation Template</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a:solidFill>
                            <a:schemeClr val="tx1"/>
                          </a:solidFill>
                          <a:effectLst/>
                          <a:latin typeface="+mn-lt"/>
                        </a:rPr>
                        <a:t>September 2025</a:t>
                      </a:r>
                      <a:endParaRPr lang="en-US" sz="1800" b="0" kern="10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058980444"/>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Community Survey </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a:solidFill>
                            <a:schemeClr val="tx1"/>
                          </a:solidFill>
                          <a:effectLst/>
                          <a:latin typeface="+mn-lt"/>
                        </a:rPr>
                        <a:t>Sept 30 - Oct 12, 2025</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974309698"/>
                  </a:ext>
                </a:extLst>
              </a:tr>
              <a:tr h="396007">
                <a:tc>
                  <a:txBody>
                    <a:bodyPr/>
                    <a:lstStyle/>
                    <a:p>
                      <a:pPr marL="0" marR="0" algn="l">
                        <a:lnSpc>
                          <a:spcPct val="107000"/>
                        </a:lnSpc>
                        <a:spcBef>
                          <a:spcPts val="0"/>
                        </a:spcBef>
                        <a:spcAft>
                          <a:spcPts val="0"/>
                        </a:spcAft>
                      </a:pPr>
                      <a:r>
                        <a:rPr lang="en-US" sz="1800" b="0" kern="100" dirty="0">
                          <a:solidFill>
                            <a:schemeClr val="tx1"/>
                          </a:solidFill>
                          <a:effectLst/>
                          <a:latin typeface="+mn-lt"/>
                        </a:rPr>
                        <a:t>Community Meetings</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a:solidFill>
                            <a:schemeClr val="tx1"/>
                          </a:solidFill>
                          <a:effectLst/>
                          <a:latin typeface="+mn-lt"/>
                        </a:rPr>
                        <a:t>October 20 and 27,  2025</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2840435530"/>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Begin Preparation of Financial Assumptions for FY27</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a:solidFill>
                            <a:schemeClr val="tx1"/>
                          </a:solidFill>
                          <a:effectLst/>
                          <a:latin typeface="+mn-lt"/>
                        </a:rPr>
                        <a:t>October 2025</a:t>
                      </a:r>
                      <a:endParaRPr lang="en-US" sz="1800" b="0" kern="10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260115887"/>
                  </a:ext>
                </a:extLst>
              </a:tr>
              <a:tr h="410466">
                <a:tc>
                  <a:txBody>
                    <a:bodyPr/>
                    <a:lstStyle/>
                    <a:p>
                      <a:pPr marL="0" marR="0" algn="l">
                        <a:lnSpc>
                          <a:spcPct val="107000"/>
                        </a:lnSpc>
                        <a:spcBef>
                          <a:spcPts val="0"/>
                        </a:spcBef>
                        <a:spcAft>
                          <a:spcPts val="0"/>
                        </a:spcAft>
                      </a:pPr>
                      <a:r>
                        <a:rPr lang="en-US" sz="1800" b="0" kern="100" dirty="0">
                          <a:solidFill>
                            <a:schemeClr val="tx1"/>
                          </a:solidFill>
                          <a:effectLst/>
                          <a:latin typeface="+mn-lt"/>
                        </a:rPr>
                        <a:t>Fixed Cost and Insurance Estimate to PED</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November 2025</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2165376216"/>
                  </a:ext>
                </a:extLst>
              </a:tr>
              <a:tr h="374088">
                <a:tc>
                  <a:txBody>
                    <a:bodyPr/>
                    <a:lstStyle/>
                    <a:p>
                      <a:pPr marL="0" marR="0" algn="l">
                        <a:lnSpc>
                          <a:spcPct val="107000"/>
                        </a:lnSpc>
                        <a:spcBef>
                          <a:spcPts val="0"/>
                        </a:spcBef>
                        <a:spcAft>
                          <a:spcPts val="0"/>
                        </a:spcAft>
                      </a:pPr>
                      <a:r>
                        <a:rPr lang="en-US" sz="1800" b="0" kern="100" dirty="0">
                          <a:solidFill>
                            <a:schemeClr val="tx1"/>
                          </a:solidFill>
                          <a:effectLst/>
                          <a:latin typeface="+mn-lt"/>
                        </a:rPr>
                        <a:t>Review of LEFC and LFC Outlook Data</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a:solidFill>
                            <a:schemeClr val="tx1"/>
                          </a:solidFill>
                          <a:effectLst/>
                          <a:latin typeface="+mn-lt"/>
                        </a:rPr>
                        <a:t>December 2025</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316573854"/>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Receive Student Enrollment Projections for FY27</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December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1836448927"/>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Begin Building Budget Call Templates</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December 2025</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1954185304"/>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Legislative Session Begins</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January 20,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878645722"/>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Budget Development for Schools and Departments</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Feb – April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876754367"/>
                  </a:ext>
                </a:extLst>
              </a:tr>
              <a:tr h="394851">
                <a:tc>
                  <a:txBody>
                    <a:bodyPr/>
                    <a:lstStyle/>
                    <a:p>
                      <a:pPr marL="0" marR="0" algn="l">
                        <a:lnSpc>
                          <a:spcPct val="107000"/>
                        </a:lnSpc>
                        <a:spcBef>
                          <a:spcPts val="0"/>
                        </a:spcBef>
                        <a:spcAft>
                          <a:spcPts val="0"/>
                        </a:spcAft>
                      </a:pPr>
                      <a:r>
                        <a:rPr lang="en-US" sz="1800" b="0" kern="100">
                          <a:solidFill>
                            <a:schemeClr val="tx1"/>
                          </a:solidFill>
                          <a:effectLst/>
                          <a:latin typeface="+mn-lt"/>
                        </a:rPr>
                        <a:t>End of Legislative Session</a:t>
                      </a:r>
                      <a:endParaRPr lang="en-US" sz="1800" b="0" kern="10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February 19,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21410996"/>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Legislative Update</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a:solidFill>
                            <a:schemeClr val="tx1"/>
                          </a:solidFill>
                          <a:effectLst/>
                          <a:latin typeface="+mn-lt"/>
                        </a:rPr>
                        <a:t>March 4,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1870073"/>
                  </a:ext>
                </a:extLst>
              </a:tr>
              <a:tr h="390042">
                <a:tc>
                  <a:txBody>
                    <a:bodyPr/>
                    <a:lstStyle/>
                    <a:p>
                      <a:pPr marL="0" marR="0" algn="l">
                        <a:lnSpc>
                          <a:spcPct val="107000"/>
                        </a:lnSpc>
                        <a:spcBef>
                          <a:spcPts val="0"/>
                        </a:spcBef>
                        <a:spcAft>
                          <a:spcPts val="0"/>
                        </a:spcAft>
                      </a:pPr>
                      <a:r>
                        <a:rPr lang="en-US" sz="1800" b="0" kern="100" dirty="0">
                          <a:solidFill>
                            <a:schemeClr val="tx1"/>
                          </a:solidFill>
                          <a:effectLst/>
                          <a:latin typeface="+mn-lt"/>
                        </a:rPr>
                        <a:t>Program Area Presentations: Food Nutrition, Transportation, Capital</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March 4,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190048365"/>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Program Presentations: Special Education</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March 18,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638257892"/>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PED Spring Budget Workshop</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March 18 – 20,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2849181275"/>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Program Presentation: Fed/State Programs, Operational </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April 15,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819622839"/>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rPr>
                        <a:t>FY 2027 SEG Revenue Projections Presented to the Board</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April 15,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86933969"/>
                  </a:ext>
                </a:extLst>
              </a:tr>
              <a:tr h="394851">
                <a:tc>
                  <a:txBody>
                    <a:bodyPr/>
                    <a:lstStyle/>
                    <a:p>
                      <a:pPr marL="0" marR="0" algn="l">
                        <a:lnSpc>
                          <a:spcPct val="107000"/>
                        </a:lnSpc>
                        <a:spcBef>
                          <a:spcPts val="0"/>
                        </a:spcBef>
                        <a:spcAft>
                          <a:spcPts val="0"/>
                        </a:spcAft>
                      </a:pPr>
                      <a:r>
                        <a:rPr lang="en-US" sz="1800" b="0" kern="100">
                          <a:solidFill>
                            <a:schemeClr val="tx1"/>
                          </a:solidFill>
                          <a:effectLst/>
                          <a:latin typeface="+mn-lt"/>
                        </a:rPr>
                        <a:t>FY 2027 Final Budget Presented to the Board (action)</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May 6,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1068417344"/>
                  </a:ext>
                </a:extLst>
              </a:tr>
              <a:tr h="394851">
                <a:tc>
                  <a:txBody>
                    <a:bodyPr/>
                    <a:lstStyle/>
                    <a:p>
                      <a:pPr marL="0" marR="0" algn="l">
                        <a:lnSpc>
                          <a:spcPct val="107000"/>
                        </a:lnSpc>
                        <a:spcBef>
                          <a:spcPts val="0"/>
                        </a:spcBef>
                        <a:spcAft>
                          <a:spcPts val="0"/>
                        </a:spcAft>
                      </a:pPr>
                      <a:r>
                        <a:rPr lang="en-US" sz="1800" b="0" kern="100">
                          <a:solidFill>
                            <a:schemeClr val="tx1"/>
                          </a:solidFill>
                          <a:effectLst/>
                          <a:latin typeface="+mn-lt"/>
                        </a:rPr>
                        <a:t>Budget Submission to PED</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800" b="0" kern="100" dirty="0">
                          <a:solidFill>
                            <a:schemeClr val="tx1"/>
                          </a:solidFill>
                          <a:effectLst/>
                          <a:latin typeface="+mn-lt"/>
                        </a:rPr>
                        <a:t>May 20, 2026</a:t>
                      </a: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1203089014"/>
                  </a:ext>
                </a:extLst>
              </a:tr>
            </a:tbl>
          </a:graphicData>
        </a:graphic>
      </p:graphicFrame>
      <p:sp>
        <p:nvSpPr>
          <p:cNvPr id="5" name="Google Shape;283;g3c7501a208e_0_0">
            <a:extLst>
              <a:ext uri="{FF2B5EF4-FFF2-40B4-BE49-F238E27FC236}">
                <a16:creationId xmlns:a16="http://schemas.microsoft.com/office/drawing/2014/main" id="{A11DABC3-E2CD-4F0E-8E3E-8307533C1FBE}"/>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6" name="Google Shape;283;g3c7501a208e_0_0">
            <a:extLst>
              <a:ext uri="{FF2B5EF4-FFF2-40B4-BE49-F238E27FC236}">
                <a16:creationId xmlns:a16="http://schemas.microsoft.com/office/drawing/2014/main" id="{5E6D0F08-7EB6-44F6-86DE-5BCBE1E1379E}"/>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7" name="TextBox 6">
            <a:extLst>
              <a:ext uri="{FF2B5EF4-FFF2-40B4-BE49-F238E27FC236}">
                <a16:creationId xmlns:a16="http://schemas.microsoft.com/office/drawing/2014/main" id="{648F07F8-0387-46AA-992B-3AA672DEE9AE}"/>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6</a:t>
            </a:r>
          </a:p>
        </p:txBody>
      </p:sp>
    </p:spTree>
    <p:extLst>
      <p:ext uri="{BB962C8B-B14F-4D97-AF65-F5344CB8AC3E}">
        <p14:creationId xmlns:p14="http://schemas.microsoft.com/office/powerpoint/2010/main" val="1318188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6" name="Google Shape;283;g3c7501a208e_0_0">
            <a:extLst>
              <a:ext uri="{FF2B5EF4-FFF2-40B4-BE49-F238E27FC236}">
                <a16:creationId xmlns:a16="http://schemas.microsoft.com/office/drawing/2014/main" id="{AA709E00-B0FB-4680-88D1-3DAA5ED67E05}"/>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228" name="Google Shape;228;g3c53a1038a4_0_37"/>
          <p:cNvSpPr txBox="1"/>
          <p:nvPr/>
        </p:nvSpPr>
        <p:spPr>
          <a:xfrm>
            <a:off x="238211" y="754377"/>
            <a:ext cx="17811600" cy="619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Arial"/>
                <a:ea typeface="Arial"/>
                <a:cs typeface="Arial"/>
                <a:sym typeface="Arial"/>
              </a:rPr>
              <a:t>FY 27 Budget Highlights: HB-2 and Operational Fund</a:t>
            </a:r>
          </a:p>
        </p:txBody>
      </p:sp>
      <p:sp>
        <p:nvSpPr>
          <p:cNvPr id="5" name="Google Shape;283;g3c7501a208e_0_0">
            <a:extLst>
              <a:ext uri="{FF2B5EF4-FFF2-40B4-BE49-F238E27FC236}">
                <a16:creationId xmlns:a16="http://schemas.microsoft.com/office/drawing/2014/main" id="{FE68450B-5F40-4F6E-A38F-B0DBA41CC05F}"/>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7" name="TextBox 6">
            <a:extLst>
              <a:ext uri="{FF2B5EF4-FFF2-40B4-BE49-F238E27FC236}">
                <a16:creationId xmlns:a16="http://schemas.microsoft.com/office/drawing/2014/main" id="{76824C14-6568-4D0D-B03F-CD7F4111E0FF}"/>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7</a:t>
            </a:r>
          </a:p>
        </p:txBody>
      </p:sp>
      <p:graphicFrame>
        <p:nvGraphicFramePr>
          <p:cNvPr id="8" name="Table 4">
            <a:extLst>
              <a:ext uri="{FF2B5EF4-FFF2-40B4-BE49-F238E27FC236}">
                <a16:creationId xmlns:a16="http://schemas.microsoft.com/office/drawing/2014/main" id="{9F913DC8-FE36-4853-8D44-4F5BF9229F2E}"/>
              </a:ext>
            </a:extLst>
          </p:cNvPr>
          <p:cNvGraphicFramePr>
            <a:graphicFrameLocks noGrp="1"/>
          </p:cNvGraphicFramePr>
          <p:nvPr>
            <p:extLst>
              <p:ext uri="{D42A27DB-BD31-4B8C-83A1-F6EECF244321}">
                <p14:modId xmlns:p14="http://schemas.microsoft.com/office/powerpoint/2010/main" val="3189095031"/>
              </p:ext>
            </p:extLst>
          </p:nvPr>
        </p:nvGraphicFramePr>
        <p:xfrm>
          <a:off x="2114923" y="2195798"/>
          <a:ext cx="6876677" cy="6355080"/>
        </p:xfrm>
        <a:graphic>
          <a:graphicData uri="http://schemas.openxmlformats.org/drawingml/2006/table">
            <a:tbl>
              <a:tblPr firstRow="1" bandRow="1">
                <a:tableStyleId>{5C22544A-7EE6-4342-B048-85BDC9FD1C3A}</a:tableStyleId>
              </a:tblPr>
              <a:tblGrid>
                <a:gridCol w="6876677">
                  <a:extLst>
                    <a:ext uri="{9D8B030D-6E8A-4147-A177-3AD203B41FA5}">
                      <a16:colId xmlns:a16="http://schemas.microsoft.com/office/drawing/2014/main" val="601584227"/>
                    </a:ext>
                  </a:extLst>
                </a:gridCol>
              </a:tblGrid>
              <a:tr h="715935">
                <a:tc>
                  <a:txBody>
                    <a:bodyPr/>
                    <a:lstStyle/>
                    <a:p>
                      <a:r>
                        <a:rPr lang="en-US" sz="2200" dirty="0"/>
                        <a:t>2026 Regular Legislative Session Updates – Funding included in SEG (State Equalization Guarantee)</a:t>
                      </a:r>
                    </a:p>
                  </a:txBody>
                  <a:tcPr marL="137160" marR="137160" marT="68580" marB="68580"/>
                </a:tc>
                <a:extLst>
                  <a:ext uri="{0D108BD9-81ED-4DB2-BD59-A6C34878D82A}">
                    <a16:rowId xmlns:a16="http://schemas.microsoft.com/office/drawing/2014/main" val="2350323429"/>
                  </a:ext>
                </a:extLst>
              </a:tr>
              <a:tr h="439284">
                <a:tc>
                  <a:txBody>
                    <a:bodyPr/>
                    <a:lstStyle/>
                    <a:p>
                      <a:pPr marL="285750" indent="-285750">
                        <a:buFont typeface="Arial" panose="020B0604020202020204" pitchFamily="34" charset="0"/>
                        <a:buChar char="•"/>
                      </a:pPr>
                      <a:r>
                        <a:rPr lang="en-US" sz="2100" dirty="0"/>
                        <a:t>SB 151 – 1% Salary increase for school district employees</a:t>
                      </a:r>
                    </a:p>
                  </a:txBody>
                  <a:tcPr marL="137160" marR="137160" marT="68580" marB="68580"/>
                </a:tc>
                <a:extLst>
                  <a:ext uri="{0D108BD9-81ED-4DB2-BD59-A6C34878D82A}">
                    <a16:rowId xmlns:a16="http://schemas.microsoft.com/office/drawing/2014/main" val="2988024158"/>
                  </a:ext>
                </a:extLst>
              </a:tr>
              <a:tr h="1010732">
                <a:tc>
                  <a:txBody>
                    <a:bodyPr/>
                    <a:lstStyle/>
                    <a:p>
                      <a:pPr marL="285750" indent="-285750">
                        <a:buFont typeface="Arial" panose="020B0604020202020204" pitchFamily="34" charset="0"/>
                        <a:buChar char="•"/>
                      </a:pPr>
                      <a:r>
                        <a:rPr lang="en-US" sz="2100" dirty="0"/>
                        <a:t>HB47 – 80% of insurance premiums to be paid by employer, 20% by employee, requires APS to participate in the NM Public School Insurance Authority beginning in July 2027</a:t>
                      </a:r>
                    </a:p>
                  </a:txBody>
                  <a:tcPr marL="137160" marR="137160" marT="68580" marB="68580"/>
                </a:tc>
                <a:extLst>
                  <a:ext uri="{0D108BD9-81ED-4DB2-BD59-A6C34878D82A}">
                    <a16:rowId xmlns:a16="http://schemas.microsoft.com/office/drawing/2014/main" val="2308525143"/>
                  </a:ext>
                </a:extLst>
              </a:tr>
              <a:tr h="2635703">
                <a:tc>
                  <a:txBody>
                    <a:bodyPr/>
                    <a:lstStyle/>
                    <a:p>
                      <a:pPr marL="285750" indent="-285750">
                        <a:buFont typeface="Arial" panose="020B0604020202020204" pitchFamily="34" charset="0"/>
                        <a:buChar char="•"/>
                      </a:pPr>
                      <a:r>
                        <a:rPr lang="en-US" sz="2100" dirty="0"/>
                        <a:t>HB 2 – provides the following, all in SEG Funding:</a:t>
                      </a:r>
                    </a:p>
                    <a:p>
                      <a:pPr marL="742950" lvl="1" indent="-285750">
                        <a:buFont typeface="Arial" panose="020B0604020202020204" pitchFamily="34" charset="0"/>
                        <a:buChar char="•"/>
                      </a:pPr>
                      <a:r>
                        <a:rPr lang="en-US" sz="2100" dirty="0"/>
                        <a:t>Funding for teacher mentorship, ed. plans, literacy, CTE, &amp; community school framework</a:t>
                      </a:r>
                    </a:p>
                    <a:p>
                      <a:pPr marL="742950" lvl="1" indent="-285750">
                        <a:buFont typeface="Arial" panose="020B0604020202020204" pitchFamily="34" charset="0"/>
                        <a:buChar char="•"/>
                      </a:pPr>
                      <a:r>
                        <a:rPr lang="en-US" sz="2100" dirty="0"/>
                        <a:t>Instructional Materials, including dual credit materials and educational technology</a:t>
                      </a:r>
                    </a:p>
                    <a:p>
                      <a:pPr marL="742950" lvl="1" indent="-285750">
                        <a:buFont typeface="Arial" panose="020B0604020202020204" pitchFamily="34" charset="0"/>
                        <a:buChar char="•"/>
                      </a:pPr>
                      <a:r>
                        <a:rPr lang="en-US" sz="2100" dirty="0"/>
                        <a:t>Sufficient funding to provide a minimum hourly wage of $15</a:t>
                      </a:r>
                    </a:p>
                    <a:p>
                      <a:pPr marL="742950" lvl="1" indent="-285750">
                        <a:buFont typeface="Arial" panose="020B0604020202020204" pitchFamily="34" charset="0"/>
                        <a:buChar char="•"/>
                      </a:pPr>
                      <a:r>
                        <a:rPr lang="en-US" sz="2100" dirty="0"/>
                        <a:t>Sufficient funding for free menstrual products in schools</a:t>
                      </a:r>
                    </a:p>
                  </a:txBody>
                  <a:tcPr marL="137160" marR="137160" marT="68580" marB="68580"/>
                </a:tc>
                <a:extLst>
                  <a:ext uri="{0D108BD9-81ED-4DB2-BD59-A6C34878D82A}">
                    <a16:rowId xmlns:a16="http://schemas.microsoft.com/office/drawing/2014/main" val="3765274268"/>
                  </a:ext>
                </a:extLst>
              </a:tr>
            </a:tbl>
          </a:graphicData>
        </a:graphic>
      </p:graphicFrame>
      <p:graphicFrame>
        <p:nvGraphicFramePr>
          <p:cNvPr id="9" name="Table 4">
            <a:extLst>
              <a:ext uri="{FF2B5EF4-FFF2-40B4-BE49-F238E27FC236}">
                <a16:creationId xmlns:a16="http://schemas.microsoft.com/office/drawing/2014/main" id="{62F0CAE1-5715-46AD-A60F-F71850E85C2C}"/>
              </a:ext>
            </a:extLst>
          </p:cNvPr>
          <p:cNvGraphicFramePr>
            <a:graphicFrameLocks noGrp="1"/>
          </p:cNvGraphicFramePr>
          <p:nvPr>
            <p:extLst>
              <p:ext uri="{D42A27DB-BD31-4B8C-83A1-F6EECF244321}">
                <p14:modId xmlns:p14="http://schemas.microsoft.com/office/powerpoint/2010/main" val="861753899"/>
              </p:ext>
            </p:extLst>
          </p:nvPr>
        </p:nvGraphicFramePr>
        <p:xfrm>
          <a:off x="9296400" y="2191383"/>
          <a:ext cx="6876677" cy="6357744"/>
        </p:xfrm>
        <a:graphic>
          <a:graphicData uri="http://schemas.openxmlformats.org/drawingml/2006/table">
            <a:tbl>
              <a:tblPr firstRow="1" bandRow="1">
                <a:tableStyleId>{5C22544A-7EE6-4342-B048-85BDC9FD1C3A}</a:tableStyleId>
              </a:tblPr>
              <a:tblGrid>
                <a:gridCol w="6876677">
                  <a:extLst>
                    <a:ext uri="{9D8B030D-6E8A-4147-A177-3AD203B41FA5}">
                      <a16:colId xmlns:a16="http://schemas.microsoft.com/office/drawing/2014/main" val="601584227"/>
                    </a:ext>
                  </a:extLst>
                </a:gridCol>
              </a:tblGrid>
              <a:tr h="1143631">
                <a:tc>
                  <a:txBody>
                    <a:bodyPr/>
                    <a:lstStyle/>
                    <a:p>
                      <a:r>
                        <a:rPr lang="en-US" sz="2200" dirty="0"/>
                        <a:t>District Highlights</a:t>
                      </a:r>
                    </a:p>
                  </a:txBody>
                  <a:tcPr marL="137160" marR="137160" marT="68580" marB="68580"/>
                </a:tc>
                <a:extLst>
                  <a:ext uri="{0D108BD9-81ED-4DB2-BD59-A6C34878D82A}">
                    <a16:rowId xmlns:a16="http://schemas.microsoft.com/office/drawing/2014/main" val="2350323429"/>
                  </a:ext>
                </a:extLst>
              </a:tr>
              <a:tr h="774578">
                <a:tc>
                  <a:txBody>
                    <a:bodyPr/>
                    <a:lstStyle/>
                    <a:p>
                      <a:pPr marL="285750" indent="-285750">
                        <a:buFont typeface="Arial" panose="020B0604020202020204" pitchFamily="34" charset="0"/>
                        <a:buChar char="•"/>
                      </a:pPr>
                      <a:r>
                        <a:rPr lang="en-US" sz="2100" dirty="0"/>
                        <a:t>1% Salary increase for school district employees is estimated to cost $6.2M</a:t>
                      </a:r>
                    </a:p>
                  </a:txBody>
                  <a:tcPr marL="137160" marR="137160" marT="68580" marB="68580"/>
                </a:tc>
                <a:extLst>
                  <a:ext uri="{0D108BD9-81ED-4DB2-BD59-A6C34878D82A}">
                    <a16:rowId xmlns:a16="http://schemas.microsoft.com/office/drawing/2014/main" val="2988024158"/>
                  </a:ext>
                </a:extLst>
              </a:tr>
              <a:tr h="1426408">
                <a:tc>
                  <a:txBody>
                    <a:bodyPr/>
                    <a:lstStyle/>
                    <a:p>
                      <a:pPr marL="285750" indent="-285750">
                        <a:buFont typeface="Arial" panose="020B0604020202020204" pitchFamily="34" charset="0"/>
                        <a:buChar char="•"/>
                      </a:pPr>
                      <a:r>
                        <a:rPr lang="en-US" sz="2100" dirty="0"/>
                        <a:t>80% of insurance premiums to be paid by APS is estimated to cost $35M, $29M of which is attributable to SEG – Operational Fund</a:t>
                      </a:r>
                    </a:p>
                  </a:txBody>
                  <a:tcPr marL="137160" marR="137160" marT="68580" marB="68580"/>
                </a:tc>
                <a:extLst>
                  <a:ext uri="{0D108BD9-81ED-4DB2-BD59-A6C34878D82A}">
                    <a16:rowId xmlns:a16="http://schemas.microsoft.com/office/drawing/2014/main" val="2308525143"/>
                  </a:ext>
                </a:extLst>
              </a:tr>
              <a:tr h="1696808">
                <a:tc>
                  <a:txBody>
                    <a:bodyPr/>
                    <a:lstStyle/>
                    <a:p>
                      <a:pPr marL="285750" indent="-285750">
                        <a:buFont typeface="Arial" panose="020B0604020202020204" pitchFamily="34" charset="0"/>
                        <a:buChar char="•"/>
                      </a:pPr>
                      <a:r>
                        <a:rPr lang="en-US" sz="2100" dirty="0"/>
                        <a:t>Declining Enrollment – The district declined by 2560 students from School Year 2024-2025 to 2025-2026.  The result is a decrease of approximately $40M in SEG Operational Funding.</a:t>
                      </a:r>
                    </a:p>
                  </a:txBody>
                  <a:tcPr marL="137160" marR="137160" marT="68580" marB="68580"/>
                </a:tc>
                <a:extLst>
                  <a:ext uri="{0D108BD9-81ED-4DB2-BD59-A6C34878D82A}">
                    <a16:rowId xmlns:a16="http://schemas.microsoft.com/office/drawing/2014/main" val="3765274268"/>
                  </a:ext>
                </a:extLst>
              </a:tr>
              <a:tr h="1313657">
                <a:tc>
                  <a:txBody>
                    <a:bodyPr/>
                    <a:lstStyle/>
                    <a:p>
                      <a:pPr marL="285750" indent="-285750">
                        <a:buFont typeface="Arial" panose="020B0604020202020204" pitchFamily="34" charset="0"/>
                        <a:buChar char="•"/>
                      </a:pPr>
                      <a:r>
                        <a:rPr lang="en-US" sz="2100" dirty="0"/>
                        <a:t>FY26 SEG: $1.015B</a:t>
                      </a:r>
                    </a:p>
                    <a:p>
                      <a:pPr marL="285750" indent="-285750">
                        <a:buFont typeface="Arial" panose="020B0604020202020204" pitchFamily="34" charset="0"/>
                        <a:buChar char="•"/>
                      </a:pPr>
                      <a:r>
                        <a:rPr lang="en-US" sz="2100" dirty="0"/>
                        <a:t>FY27 SEG: $1.019B </a:t>
                      </a:r>
                    </a:p>
                  </a:txBody>
                  <a:tcPr marL="137160" marR="137160" marT="68580" marB="68580"/>
                </a:tc>
                <a:extLst>
                  <a:ext uri="{0D108BD9-81ED-4DB2-BD59-A6C34878D82A}">
                    <a16:rowId xmlns:a16="http://schemas.microsoft.com/office/drawing/2014/main" val="1061500455"/>
                  </a:ext>
                </a:extLst>
              </a:tr>
            </a:tbl>
          </a:graphicData>
        </a:graphic>
      </p:graphicFrame>
    </p:spTree>
    <p:extLst>
      <p:ext uri="{BB962C8B-B14F-4D97-AF65-F5344CB8AC3E}">
        <p14:creationId xmlns:p14="http://schemas.microsoft.com/office/powerpoint/2010/main" val="3274978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12" name="TextBox 11">
            <a:extLst>
              <a:ext uri="{FF2B5EF4-FFF2-40B4-BE49-F238E27FC236}">
                <a16:creationId xmlns:a16="http://schemas.microsoft.com/office/drawing/2014/main" id="{55E5515A-22A8-454D-8F08-B0DF4C8375BF}"/>
              </a:ext>
            </a:extLst>
          </p:cNvPr>
          <p:cNvSpPr txBox="1"/>
          <p:nvPr/>
        </p:nvSpPr>
        <p:spPr>
          <a:xfrm>
            <a:off x="2073961" y="871212"/>
            <a:ext cx="14140070" cy="630942"/>
          </a:xfrm>
          <a:prstGeom prst="rect">
            <a:avLst/>
          </a:prstGeom>
          <a:noFill/>
        </p:spPr>
        <p:txBody>
          <a:bodyPr wrap="square" rtlCol="0">
            <a:spAutoFit/>
          </a:bodyPr>
          <a:lstStyle/>
          <a:p>
            <a:pPr algn="ctr"/>
            <a:r>
              <a:rPr lang="en-US" sz="3500" b="1" dirty="0">
                <a:solidFill>
                  <a:schemeClr val="bg1"/>
                </a:solidFill>
              </a:rPr>
              <a:t>2026-2027 Operational Fund Budget Summary</a:t>
            </a:r>
          </a:p>
        </p:txBody>
      </p:sp>
      <p:sp>
        <p:nvSpPr>
          <p:cNvPr id="7" name="Google Shape;283;g3c7501a208e_0_0">
            <a:extLst>
              <a:ext uri="{FF2B5EF4-FFF2-40B4-BE49-F238E27FC236}">
                <a16:creationId xmlns:a16="http://schemas.microsoft.com/office/drawing/2014/main" id="{A94149F5-99AA-47D4-A19F-B3CB22AA828F}"/>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8" name="Google Shape;283;g3c7501a208e_0_0">
            <a:extLst>
              <a:ext uri="{FF2B5EF4-FFF2-40B4-BE49-F238E27FC236}">
                <a16:creationId xmlns:a16="http://schemas.microsoft.com/office/drawing/2014/main" id="{3F02C872-05E4-448D-9154-B580B1F3DAF8}"/>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9" name="TextBox 8">
            <a:extLst>
              <a:ext uri="{FF2B5EF4-FFF2-40B4-BE49-F238E27FC236}">
                <a16:creationId xmlns:a16="http://schemas.microsoft.com/office/drawing/2014/main" id="{399CCBC3-D181-4688-9884-358A34DCDFBD}"/>
              </a:ext>
            </a:extLst>
          </p:cNvPr>
          <p:cNvSpPr txBox="1"/>
          <p:nvPr/>
        </p:nvSpPr>
        <p:spPr>
          <a:xfrm>
            <a:off x="17235055" y="9738150"/>
            <a:ext cx="706582" cy="523220"/>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8</a:t>
            </a:r>
          </a:p>
          <a:p>
            <a:pPr algn="r"/>
            <a:endParaRPr lang="en-US" b="1" dirty="0">
              <a:solidFill>
                <a:schemeClr val="bg1"/>
              </a:solidFill>
              <a:latin typeface="Franklin Gothic Medium" panose="020B0603020102020204" pitchFamily="34" charset="0"/>
            </a:endParaRPr>
          </a:p>
        </p:txBody>
      </p:sp>
      <p:sp>
        <p:nvSpPr>
          <p:cNvPr id="10" name="TextBox 9">
            <a:extLst>
              <a:ext uri="{FF2B5EF4-FFF2-40B4-BE49-F238E27FC236}">
                <a16:creationId xmlns:a16="http://schemas.microsoft.com/office/drawing/2014/main" id="{26B12EB5-AF99-494F-AB20-5E5362E6F6E9}"/>
              </a:ext>
            </a:extLst>
          </p:cNvPr>
          <p:cNvSpPr txBox="1"/>
          <p:nvPr/>
        </p:nvSpPr>
        <p:spPr>
          <a:xfrm>
            <a:off x="671947" y="8751138"/>
            <a:ext cx="16944109" cy="323165"/>
          </a:xfrm>
          <a:prstGeom prst="rect">
            <a:avLst/>
          </a:prstGeom>
          <a:noFill/>
        </p:spPr>
        <p:txBody>
          <a:bodyPr wrap="square" rtlCol="0">
            <a:spAutoFit/>
          </a:bodyPr>
          <a:lstStyle/>
          <a:p>
            <a:pPr algn="ctr"/>
            <a:r>
              <a:rPr lang="en-US" sz="1500" b="1" i="0" u="none" strike="noStrike" baseline="0" dirty="0">
                <a:solidFill>
                  <a:schemeClr val="bg1"/>
                </a:solidFill>
              </a:rPr>
              <a:t>Current as of April 2026; subject to change</a:t>
            </a:r>
          </a:p>
        </p:txBody>
      </p:sp>
      <p:graphicFrame>
        <p:nvGraphicFramePr>
          <p:cNvPr id="11" name="Table 10">
            <a:extLst>
              <a:ext uri="{FF2B5EF4-FFF2-40B4-BE49-F238E27FC236}">
                <a16:creationId xmlns:a16="http://schemas.microsoft.com/office/drawing/2014/main" id="{37FEFFE6-6A5A-4579-AE50-A9A9EBDFE454}"/>
              </a:ext>
            </a:extLst>
          </p:cNvPr>
          <p:cNvGraphicFramePr>
            <a:graphicFrameLocks noGrp="1"/>
          </p:cNvGraphicFramePr>
          <p:nvPr>
            <p:extLst>
              <p:ext uri="{D42A27DB-BD31-4B8C-83A1-F6EECF244321}">
                <p14:modId xmlns:p14="http://schemas.microsoft.com/office/powerpoint/2010/main" val="1742081358"/>
              </p:ext>
            </p:extLst>
          </p:nvPr>
        </p:nvGraphicFramePr>
        <p:xfrm>
          <a:off x="1773378" y="2060075"/>
          <a:ext cx="14741236" cy="6691063"/>
        </p:xfrm>
        <a:graphic>
          <a:graphicData uri="http://schemas.openxmlformats.org/drawingml/2006/table">
            <a:tbl>
              <a:tblPr firstRow="1" firstCol="1" bandRow="1">
                <a:tableStyleId>{5C22544A-7EE6-4342-B048-85BDC9FD1C3A}</a:tableStyleId>
              </a:tblPr>
              <a:tblGrid>
                <a:gridCol w="8229600">
                  <a:extLst>
                    <a:ext uri="{9D8B030D-6E8A-4147-A177-3AD203B41FA5}">
                      <a16:colId xmlns:a16="http://schemas.microsoft.com/office/drawing/2014/main" val="4126902408"/>
                    </a:ext>
                  </a:extLst>
                </a:gridCol>
                <a:gridCol w="6511636">
                  <a:extLst>
                    <a:ext uri="{9D8B030D-6E8A-4147-A177-3AD203B41FA5}">
                      <a16:colId xmlns:a16="http://schemas.microsoft.com/office/drawing/2014/main" val="1206736695"/>
                    </a:ext>
                  </a:extLst>
                </a:gridCol>
              </a:tblGrid>
              <a:tr h="402164">
                <a:tc>
                  <a:txBody>
                    <a:bodyPr/>
                    <a:lstStyle/>
                    <a:p>
                      <a:pPr marL="0" marR="0" algn="ctr">
                        <a:lnSpc>
                          <a:spcPct val="107000"/>
                        </a:lnSpc>
                        <a:spcBef>
                          <a:spcPts val="0"/>
                        </a:spcBef>
                        <a:spcAft>
                          <a:spcPts val="0"/>
                        </a:spcAft>
                      </a:pPr>
                      <a:r>
                        <a:rPr lang="en-US" sz="2200" kern="100" dirty="0">
                          <a:solidFill>
                            <a:schemeClr val="bg1"/>
                          </a:solidFill>
                          <a:effectLst/>
                          <a:latin typeface="+mj-lt"/>
                        </a:rPr>
                        <a:t>Revenues</a:t>
                      </a:r>
                      <a:endParaRPr lang="en-US" sz="2200" kern="100" dirty="0">
                        <a:solidFill>
                          <a:schemeClr val="bg1"/>
                        </a:solidFill>
                        <a:effectLst/>
                        <a:latin typeface="+mj-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marR="0" algn="ctr">
                        <a:lnSpc>
                          <a:spcPct val="107000"/>
                        </a:lnSpc>
                        <a:spcBef>
                          <a:spcPts val="0"/>
                        </a:spcBef>
                        <a:spcAft>
                          <a:spcPts val="0"/>
                        </a:spcAft>
                      </a:pPr>
                      <a:r>
                        <a:rPr lang="en-US" sz="2200" kern="100" dirty="0">
                          <a:solidFill>
                            <a:schemeClr val="bg1"/>
                          </a:solidFill>
                          <a:effectLst/>
                          <a:latin typeface="+mj-lt"/>
                        </a:rPr>
                        <a:t>Amount </a:t>
                      </a:r>
                      <a:endParaRPr lang="en-US" sz="2200" kern="100" dirty="0">
                        <a:solidFill>
                          <a:schemeClr val="bg1"/>
                        </a:solidFill>
                        <a:effectLst/>
                        <a:latin typeface="+mj-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3537381519"/>
                  </a:ext>
                </a:extLst>
              </a:tr>
              <a:tr h="374935">
                <a:tc>
                  <a:txBody>
                    <a:bodyPr/>
                    <a:lstStyle/>
                    <a:p>
                      <a:pPr marL="0" marR="0" algn="l">
                        <a:lnSpc>
                          <a:spcPct val="107000"/>
                        </a:lnSpc>
                        <a:spcBef>
                          <a:spcPts val="0"/>
                        </a:spcBef>
                        <a:spcAft>
                          <a:spcPts val="0"/>
                        </a:spcAft>
                      </a:pPr>
                      <a:r>
                        <a:rPr lang="en-US" sz="1800" b="0" kern="100" dirty="0">
                          <a:solidFill>
                            <a:schemeClr val="tx1"/>
                          </a:solidFill>
                          <a:effectLst/>
                          <a:latin typeface="+mn-lt"/>
                          <a:ea typeface="Aptos"/>
                          <a:cs typeface="Times New Roman" panose="02020603050405020304" pitchFamily="18" charset="0"/>
                        </a:rPr>
                        <a:t>SEG</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700" b="0" i="0" u="none" strike="noStrike" cap="none" baseline="0" dirty="0">
                          <a:solidFill>
                            <a:schemeClr val="dk1"/>
                          </a:solidFill>
                          <a:latin typeface="+mn-lt"/>
                          <a:ea typeface="+mn-ea"/>
                          <a:cs typeface="+mn-cs"/>
                          <a:sym typeface="Arial"/>
                        </a:rPr>
                        <a:t>$  1,019.5</a:t>
                      </a:r>
                      <a:endParaRPr lang="en-US" sz="17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2914967536"/>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ea typeface="Aptos"/>
                          <a:cs typeface="Times New Roman" panose="02020603050405020304" pitchFamily="18" charset="0"/>
                        </a:rPr>
                        <a:t>Other Revenue</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700" b="0" kern="100" dirty="0">
                          <a:solidFill>
                            <a:schemeClr val="tx1"/>
                          </a:solidFill>
                          <a:effectLst/>
                          <a:latin typeface="+mn-lt"/>
                          <a:ea typeface="Aptos"/>
                          <a:cs typeface="Times New Roman" panose="02020603050405020304" pitchFamily="18" charset="0"/>
                        </a:rPr>
                        <a:t>$  15.0</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058980444"/>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ea typeface="Aptos"/>
                          <a:cs typeface="Times New Roman" panose="02020603050405020304" pitchFamily="18" charset="0"/>
                        </a:rPr>
                        <a:t>Impact aid</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700" b="0" kern="100" dirty="0">
                          <a:solidFill>
                            <a:schemeClr val="tx1"/>
                          </a:solidFill>
                          <a:effectLst/>
                          <a:latin typeface="+mn-lt"/>
                          <a:ea typeface="Aptos"/>
                          <a:cs typeface="Times New Roman" panose="02020603050405020304" pitchFamily="18" charset="0"/>
                        </a:rPr>
                        <a:t>$  0.3</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974309698"/>
                  </a:ext>
                </a:extLst>
              </a:tr>
              <a:tr h="396007">
                <a:tc>
                  <a:txBody>
                    <a:bodyPr/>
                    <a:lstStyle/>
                    <a:p>
                      <a:pPr marL="0" marR="0" algn="l">
                        <a:lnSpc>
                          <a:spcPct val="107000"/>
                        </a:lnSpc>
                        <a:spcBef>
                          <a:spcPts val="0"/>
                        </a:spcBef>
                        <a:spcAft>
                          <a:spcPts val="0"/>
                        </a:spcAft>
                      </a:pPr>
                      <a:r>
                        <a:rPr lang="en-US" sz="1800" b="0" kern="100" dirty="0">
                          <a:solidFill>
                            <a:schemeClr val="tx1"/>
                          </a:solidFill>
                          <a:effectLst/>
                          <a:latin typeface="+mn-lt"/>
                          <a:ea typeface="Aptos"/>
                          <a:cs typeface="Times New Roman" panose="02020603050405020304" pitchFamily="18" charset="0"/>
                        </a:rPr>
                        <a:t>Ad Valorem</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700" b="0" kern="100" dirty="0">
                          <a:solidFill>
                            <a:schemeClr val="tx1"/>
                          </a:solidFill>
                          <a:effectLst/>
                          <a:latin typeface="+mn-lt"/>
                          <a:ea typeface="Aptos"/>
                          <a:cs typeface="Times New Roman" panose="02020603050405020304" pitchFamily="18" charset="0"/>
                        </a:rPr>
                        <a:t>$  6.5</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2840435530"/>
                  </a:ext>
                </a:extLst>
              </a:tr>
              <a:tr h="394851">
                <a:tc>
                  <a:txBody>
                    <a:bodyPr/>
                    <a:lstStyle/>
                    <a:p>
                      <a:pPr marL="0" marR="0" algn="l">
                        <a:lnSpc>
                          <a:spcPct val="107000"/>
                        </a:lnSpc>
                        <a:spcBef>
                          <a:spcPts val="0"/>
                        </a:spcBef>
                        <a:spcAft>
                          <a:spcPts val="0"/>
                        </a:spcAft>
                      </a:pPr>
                      <a:r>
                        <a:rPr lang="en-US" sz="1800" b="1" kern="100" dirty="0">
                          <a:solidFill>
                            <a:schemeClr val="tx1"/>
                          </a:solidFill>
                          <a:effectLst/>
                          <a:latin typeface="+mn-lt"/>
                          <a:ea typeface="Aptos"/>
                          <a:cs typeface="Times New Roman" panose="02020603050405020304" pitchFamily="18" charset="0"/>
                        </a:rPr>
                        <a:t>Total Revenues</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700" b="1" kern="100" dirty="0">
                          <a:solidFill>
                            <a:schemeClr val="tx1"/>
                          </a:solidFill>
                          <a:effectLst/>
                          <a:latin typeface="+mn-lt"/>
                          <a:ea typeface="Aptos"/>
                          <a:cs typeface="Times New Roman" panose="02020603050405020304" pitchFamily="18" charset="0"/>
                        </a:rPr>
                        <a:t>$  1,041.3</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260115887"/>
                  </a:ext>
                </a:extLst>
              </a:tr>
              <a:tr h="410466">
                <a:tc gridSpan="2">
                  <a:txBody>
                    <a:bodyPr/>
                    <a:lstStyle/>
                    <a:p>
                      <a:pPr marL="0" marR="0" algn="r">
                        <a:lnSpc>
                          <a:spcPct val="107000"/>
                        </a:lnSpc>
                        <a:spcBef>
                          <a:spcPts val="0"/>
                        </a:spcBef>
                        <a:spcAft>
                          <a:spcPts val="0"/>
                        </a:spcAft>
                      </a:pP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hMerge="1">
                  <a:txBody>
                    <a:bodyPr/>
                    <a:lstStyle/>
                    <a:p>
                      <a:endParaRPr lang="en-US"/>
                    </a:p>
                  </a:txBody>
                  <a:tcPr/>
                </a:tc>
                <a:extLst>
                  <a:ext uri="{0D108BD9-81ED-4DB2-BD59-A6C34878D82A}">
                    <a16:rowId xmlns:a16="http://schemas.microsoft.com/office/drawing/2014/main" val="2165376216"/>
                  </a:ext>
                </a:extLst>
              </a:tr>
              <a:tr h="374088">
                <a:tc>
                  <a:txBody>
                    <a:bodyPr/>
                    <a:lstStyle/>
                    <a:p>
                      <a:pPr marL="0" marR="0" algn="ctr">
                        <a:lnSpc>
                          <a:spcPct val="107000"/>
                        </a:lnSpc>
                        <a:spcBef>
                          <a:spcPts val="0"/>
                        </a:spcBef>
                        <a:spcAft>
                          <a:spcPts val="0"/>
                        </a:spcAft>
                      </a:pPr>
                      <a:r>
                        <a:rPr lang="en-US" sz="2200" b="1" kern="100" dirty="0">
                          <a:solidFill>
                            <a:schemeClr val="bg1"/>
                          </a:solidFill>
                          <a:effectLst/>
                          <a:latin typeface="+mj-lt"/>
                        </a:rPr>
                        <a:t>Expenditures</a:t>
                      </a:r>
                      <a:endParaRPr lang="en-US" sz="2200" b="1" kern="100" dirty="0">
                        <a:solidFill>
                          <a:schemeClr val="bg1"/>
                        </a:solidFill>
                        <a:effectLst/>
                        <a:latin typeface="+mj-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marR="0" algn="ctr">
                        <a:lnSpc>
                          <a:spcPct val="107000"/>
                        </a:lnSpc>
                        <a:spcBef>
                          <a:spcPts val="0"/>
                        </a:spcBef>
                        <a:spcAft>
                          <a:spcPts val="0"/>
                        </a:spcAft>
                      </a:pPr>
                      <a:r>
                        <a:rPr lang="en-US" sz="2200" b="1" kern="100" dirty="0">
                          <a:solidFill>
                            <a:schemeClr val="bg1"/>
                          </a:solidFill>
                          <a:effectLst/>
                          <a:latin typeface="+mj-lt"/>
                        </a:rPr>
                        <a:t>Amount </a:t>
                      </a:r>
                      <a:endParaRPr lang="en-US" sz="2200" b="1" kern="100" dirty="0">
                        <a:solidFill>
                          <a:schemeClr val="bg1"/>
                        </a:solidFill>
                        <a:effectLst/>
                        <a:latin typeface="+mj-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3316573854"/>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ea typeface="Aptos"/>
                          <a:cs typeface="Times New Roman" panose="02020603050405020304" pitchFamily="18" charset="0"/>
                        </a:rPr>
                        <a:t>Schools</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800" b="0" kern="100" dirty="0">
                          <a:solidFill>
                            <a:schemeClr val="tx1"/>
                          </a:solidFill>
                          <a:effectLst/>
                          <a:latin typeface="+mn-lt"/>
                          <a:ea typeface="Aptos"/>
                          <a:cs typeface="Times New Roman" panose="02020603050405020304" pitchFamily="18" charset="0"/>
                        </a:rPr>
                        <a:t>$  780.1</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1836448927"/>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ea typeface="Aptos"/>
                          <a:cs typeface="Times New Roman" panose="02020603050405020304" pitchFamily="18" charset="0"/>
                        </a:rPr>
                        <a:t>Departments</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800" b="0" kern="100" dirty="0">
                          <a:solidFill>
                            <a:schemeClr val="tx1"/>
                          </a:solidFill>
                          <a:effectLst/>
                          <a:latin typeface="+mn-lt"/>
                          <a:ea typeface="Aptos"/>
                          <a:cs typeface="Times New Roman" panose="02020603050405020304" pitchFamily="18" charset="0"/>
                        </a:rPr>
                        <a:t>$  165.2</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1954185304"/>
                  </a:ext>
                </a:extLst>
              </a:tr>
              <a:tr h="394851">
                <a:tc>
                  <a:txBody>
                    <a:bodyPr/>
                    <a:lstStyle/>
                    <a:p>
                      <a:pPr marL="0" marR="0" algn="l">
                        <a:lnSpc>
                          <a:spcPct val="107000"/>
                        </a:lnSpc>
                        <a:spcBef>
                          <a:spcPts val="0"/>
                        </a:spcBef>
                        <a:spcAft>
                          <a:spcPts val="0"/>
                        </a:spcAft>
                      </a:pPr>
                      <a:r>
                        <a:rPr lang="en-US" sz="1800" b="0" kern="100" dirty="0">
                          <a:solidFill>
                            <a:schemeClr val="tx1"/>
                          </a:solidFill>
                          <a:effectLst/>
                          <a:latin typeface="+mn-lt"/>
                          <a:ea typeface="Aptos"/>
                          <a:cs typeface="Times New Roman" panose="02020603050405020304" pitchFamily="18" charset="0"/>
                        </a:rPr>
                        <a:t>District Wide</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800" b="0" kern="100" dirty="0">
                          <a:solidFill>
                            <a:schemeClr val="tx1"/>
                          </a:solidFill>
                          <a:effectLst/>
                          <a:latin typeface="+mn-lt"/>
                          <a:ea typeface="Aptos"/>
                          <a:cs typeface="Times New Roman" panose="02020603050405020304" pitchFamily="18" charset="0"/>
                        </a:rPr>
                        <a:t>$  112.1</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878645722"/>
                  </a:ext>
                </a:extLst>
              </a:tr>
              <a:tr h="394851">
                <a:tc>
                  <a:txBody>
                    <a:bodyPr/>
                    <a:lstStyle/>
                    <a:p>
                      <a:pPr marL="0" marR="0" algn="l">
                        <a:lnSpc>
                          <a:spcPct val="107000"/>
                        </a:lnSpc>
                        <a:spcBef>
                          <a:spcPts val="0"/>
                        </a:spcBef>
                        <a:spcAft>
                          <a:spcPts val="0"/>
                        </a:spcAft>
                      </a:pPr>
                      <a:r>
                        <a:rPr lang="en-US" sz="1800" b="1" kern="100" dirty="0">
                          <a:solidFill>
                            <a:schemeClr val="tx1"/>
                          </a:solidFill>
                          <a:effectLst/>
                          <a:latin typeface="+mn-lt"/>
                          <a:ea typeface="Aptos"/>
                          <a:cs typeface="Times New Roman" panose="02020603050405020304" pitchFamily="18" charset="0"/>
                        </a:rPr>
                        <a:t>Total Expenditures</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800" b="1" kern="100" dirty="0">
                          <a:solidFill>
                            <a:schemeClr val="tx1"/>
                          </a:solidFill>
                          <a:effectLst/>
                          <a:latin typeface="+mn-lt"/>
                          <a:ea typeface="Aptos"/>
                          <a:cs typeface="Times New Roman" panose="02020603050405020304" pitchFamily="18" charset="0"/>
                        </a:rPr>
                        <a:t>$  1,057.4</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876754367"/>
                  </a:ext>
                </a:extLst>
              </a:tr>
              <a:tr h="394851">
                <a:tc gridSpan="2">
                  <a:txBody>
                    <a:bodyPr/>
                    <a:lstStyle/>
                    <a:p>
                      <a:pPr marL="0" marR="0" algn="r">
                        <a:lnSpc>
                          <a:spcPct val="107000"/>
                        </a:lnSpc>
                        <a:spcBef>
                          <a:spcPts val="0"/>
                        </a:spcBef>
                        <a:spcAft>
                          <a:spcPts val="0"/>
                        </a:spcAft>
                      </a:pPr>
                      <a:endParaRPr lang="en-US" sz="1800" b="0"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hMerge="1">
                  <a:txBody>
                    <a:bodyPr/>
                    <a:lstStyle/>
                    <a:p>
                      <a:endParaRPr lang="en-US"/>
                    </a:p>
                  </a:txBody>
                  <a:tcPr/>
                </a:tc>
                <a:extLst>
                  <a:ext uri="{0D108BD9-81ED-4DB2-BD59-A6C34878D82A}">
                    <a16:rowId xmlns:a16="http://schemas.microsoft.com/office/drawing/2014/main" val="321410996"/>
                  </a:ext>
                </a:extLst>
              </a:tr>
              <a:tr h="394851">
                <a:tc>
                  <a:txBody>
                    <a:bodyPr/>
                    <a:lstStyle/>
                    <a:p>
                      <a:pPr marL="0" marR="0" algn="l">
                        <a:lnSpc>
                          <a:spcPct val="107000"/>
                        </a:lnSpc>
                        <a:spcBef>
                          <a:spcPts val="0"/>
                        </a:spcBef>
                        <a:spcAft>
                          <a:spcPts val="0"/>
                        </a:spcAft>
                      </a:pPr>
                      <a:r>
                        <a:rPr lang="en-US" sz="1800" b="1" kern="100" dirty="0">
                          <a:solidFill>
                            <a:schemeClr val="tx1"/>
                          </a:solidFill>
                          <a:effectLst/>
                          <a:latin typeface="+mn-lt"/>
                          <a:ea typeface="Aptos"/>
                          <a:cs typeface="Times New Roman" panose="02020603050405020304" pitchFamily="18" charset="0"/>
                        </a:rPr>
                        <a:t>Surplus (Deficit)</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800" b="1" kern="100" dirty="0">
                          <a:solidFill>
                            <a:schemeClr val="tx1"/>
                          </a:solidFill>
                          <a:effectLst/>
                          <a:latin typeface="+mn-lt"/>
                          <a:ea typeface="Aptos"/>
                          <a:cs typeface="Times New Roman" panose="02020603050405020304" pitchFamily="18" charset="0"/>
                        </a:rPr>
                        <a:t>$  (16.1)</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1870073"/>
                  </a:ext>
                </a:extLst>
              </a:tr>
              <a:tr h="390042">
                <a:tc>
                  <a:txBody>
                    <a:bodyPr/>
                    <a:lstStyle/>
                    <a:p>
                      <a:pPr marL="0" marR="0" algn="l">
                        <a:lnSpc>
                          <a:spcPct val="107000"/>
                        </a:lnSpc>
                        <a:spcBef>
                          <a:spcPts val="0"/>
                        </a:spcBef>
                        <a:spcAft>
                          <a:spcPts val="0"/>
                        </a:spcAft>
                      </a:pPr>
                      <a:r>
                        <a:rPr lang="en-US" sz="1800" b="1" i="0" u="none" strike="noStrike" cap="none" baseline="0" dirty="0">
                          <a:solidFill>
                            <a:schemeClr val="tx1"/>
                          </a:solidFill>
                          <a:latin typeface="+mn-lt"/>
                          <a:ea typeface="+mn-ea"/>
                          <a:cs typeface="+mn-cs"/>
                          <a:sym typeface="Arial"/>
                        </a:rPr>
                        <a:t>FY26 EOY Projected Fund Balance</a:t>
                      </a:r>
                      <a:endParaRPr lang="en-US" sz="1800" b="1" kern="100" dirty="0">
                        <a:solidFill>
                          <a:schemeClr val="tx1"/>
                        </a:solidFill>
                        <a:effectLst/>
                        <a:latin typeface="+mn-lt"/>
                        <a:ea typeface="Aptos"/>
                        <a:cs typeface="Times New Roman" panose="02020603050405020304" pitchFamily="18" charset="0"/>
                      </a:endParaRP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800" b="1" kern="100" dirty="0">
                          <a:solidFill>
                            <a:schemeClr val="tx1"/>
                          </a:solidFill>
                          <a:effectLst/>
                          <a:latin typeface="+mn-lt"/>
                          <a:ea typeface="Aptos"/>
                          <a:cs typeface="Times New Roman" panose="02020603050405020304" pitchFamily="18" charset="0"/>
                        </a:rPr>
                        <a:t>$  73.9</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3190048365"/>
                  </a:ext>
                </a:extLst>
              </a:tr>
              <a:tr h="394851">
                <a:tc>
                  <a:txBody>
                    <a:bodyPr/>
                    <a:lstStyle/>
                    <a:p>
                      <a:pPr marL="0" marR="0" algn="l">
                        <a:lnSpc>
                          <a:spcPct val="107000"/>
                        </a:lnSpc>
                        <a:spcBef>
                          <a:spcPts val="0"/>
                        </a:spcBef>
                        <a:spcAft>
                          <a:spcPts val="0"/>
                        </a:spcAft>
                      </a:pPr>
                      <a:r>
                        <a:rPr lang="en-US" sz="1800" b="1" i="0" u="none" strike="noStrike" cap="none" baseline="0" dirty="0">
                          <a:solidFill>
                            <a:schemeClr val="tx1"/>
                          </a:solidFill>
                          <a:latin typeface="+mn-lt"/>
                          <a:ea typeface="+mn-ea"/>
                          <a:cs typeface="+mn-cs"/>
                          <a:sym typeface="Arial"/>
                        </a:rPr>
                        <a:t>FY27 Projected Fund Balance </a:t>
                      </a:r>
                      <a:r>
                        <a:rPr lang="en-US" sz="1800" b="1" kern="100" dirty="0">
                          <a:solidFill>
                            <a:schemeClr val="tx1"/>
                          </a:solidFill>
                          <a:effectLst/>
                          <a:latin typeface="+mn-lt"/>
                          <a:ea typeface="Aptos"/>
                          <a:cs typeface="Times New Roman" panose="02020603050405020304" pitchFamily="18" charset="0"/>
                        </a:rPr>
                        <a:t>(Reserve Requirement Met)</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800" b="1" kern="100" dirty="0">
                          <a:solidFill>
                            <a:schemeClr val="tx1"/>
                          </a:solidFill>
                          <a:effectLst/>
                          <a:latin typeface="+mn-lt"/>
                          <a:ea typeface="Aptos"/>
                          <a:cs typeface="Times New Roman" panose="02020603050405020304" pitchFamily="18" charset="0"/>
                        </a:rPr>
                        <a:t>$  57.8</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638257892"/>
                  </a:ext>
                </a:extLst>
              </a:tr>
              <a:tr h="394851">
                <a:tc>
                  <a:txBody>
                    <a:bodyPr/>
                    <a:lstStyle/>
                    <a:p>
                      <a:pPr marL="0" marR="0" algn="l">
                        <a:lnSpc>
                          <a:spcPct val="107000"/>
                        </a:lnSpc>
                        <a:spcBef>
                          <a:spcPts val="0"/>
                        </a:spcBef>
                        <a:spcAft>
                          <a:spcPts val="0"/>
                        </a:spcAft>
                      </a:pPr>
                      <a:r>
                        <a:rPr lang="en-US" sz="1800" b="1" i="0" u="none" strike="noStrike" cap="none" baseline="0" dirty="0">
                          <a:solidFill>
                            <a:schemeClr val="tx1"/>
                          </a:solidFill>
                          <a:latin typeface="+mn-lt"/>
                          <a:ea typeface="+mn-ea"/>
                          <a:cs typeface="+mn-cs"/>
                          <a:sym typeface="Arial"/>
                        </a:rPr>
                        <a:t>Reserve Requirement</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r">
                        <a:lnSpc>
                          <a:spcPct val="107000"/>
                        </a:lnSpc>
                        <a:spcBef>
                          <a:spcPts val="0"/>
                        </a:spcBef>
                        <a:spcAft>
                          <a:spcPts val="0"/>
                        </a:spcAft>
                      </a:pPr>
                      <a:r>
                        <a:rPr lang="en-US" sz="1800" b="1" kern="100" dirty="0">
                          <a:solidFill>
                            <a:schemeClr val="tx1"/>
                          </a:solidFill>
                          <a:effectLst/>
                          <a:latin typeface="+mn-lt"/>
                          <a:ea typeface="Aptos"/>
                          <a:cs typeface="Times New Roman" panose="02020603050405020304" pitchFamily="18" charset="0"/>
                        </a:rPr>
                        <a:t>$  52.9</a:t>
                      </a:r>
                    </a:p>
                  </a:txBody>
                  <a:tcPr marL="53428" marR="53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2849181275"/>
                  </a:ext>
                </a:extLst>
              </a:tr>
            </a:tbl>
          </a:graphicData>
        </a:graphic>
      </p:graphicFrame>
    </p:spTree>
    <p:extLst>
      <p:ext uri="{BB962C8B-B14F-4D97-AF65-F5344CB8AC3E}">
        <p14:creationId xmlns:p14="http://schemas.microsoft.com/office/powerpoint/2010/main" val="3991076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D4560"/>
        </a:solidFill>
        <a:effectLst/>
      </p:bgPr>
    </p:bg>
    <p:spTree>
      <p:nvGrpSpPr>
        <p:cNvPr id="1" name="Shape 227"/>
        <p:cNvGrpSpPr/>
        <p:nvPr/>
      </p:nvGrpSpPr>
      <p:grpSpPr>
        <a:xfrm>
          <a:off x="0" y="0"/>
          <a:ext cx="0" cy="0"/>
          <a:chOff x="0" y="0"/>
          <a:chExt cx="0" cy="0"/>
        </a:xfrm>
      </p:grpSpPr>
      <p:sp>
        <p:nvSpPr>
          <p:cNvPr id="10" name="Google Shape;283;g3c7501a208e_0_0">
            <a:extLst>
              <a:ext uri="{FF2B5EF4-FFF2-40B4-BE49-F238E27FC236}">
                <a16:creationId xmlns:a16="http://schemas.microsoft.com/office/drawing/2014/main" id="{BBC2F81B-E1FA-499A-AD08-BCD7B7442136}"/>
              </a:ext>
            </a:extLst>
          </p:cNvPr>
          <p:cNvSpPr/>
          <p:nvPr/>
        </p:nvSpPr>
        <p:spPr>
          <a:xfrm rot="2189517" flipH="1">
            <a:off x="-4716435" y="6979136"/>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228" name="Google Shape;228;g3c53a1038a4_0_37"/>
          <p:cNvSpPr txBox="1"/>
          <p:nvPr/>
        </p:nvSpPr>
        <p:spPr>
          <a:xfrm>
            <a:off x="238211" y="754377"/>
            <a:ext cx="17811600" cy="1539652"/>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1" i="0" u="none" strike="noStrike" cap="none" dirty="0">
                <a:solidFill>
                  <a:schemeClr val="lt1"/>
                </a:solidFill>
                <a:latin typeface="Arial"/>
                <a:ea typeface="Arial"/>
                <a:cs typeface="Arial"/>
                <a:sym typeface="Arial"/>
              </a:rPr>
              <a:t>Budget for Albuquerque Public Schools</a:t>
            </a:r>
          </a:p>
          <a:p>
            <a:pPr marL="0" marR="0" lvl="0" indent="0" algn="ctr" rtl="0">
              <a:lnSpc>
                <a:spcPct val="115000"/>
              </a:lnSpc>
              <a:spcBef>
                <a:spcPts val="0"/>
              </a:spcBef>
              <a:spcAft>
                <a:spcPts val="0"/>
              </a:spcAft>
              <a:buClr>
                <a:srgbClr val="000000"/>
              </a:buClr>
              <a:buSzPts val="3500"/>
              <a:buFont typeface="Arial"/>
              <a:buNone/>
            </a:pPr>
            <a:r>
              <a:rPr lang="en-US" sz="2600" b="1" dirty="0">
                <a:solidFill>
                  <a:schemeClr val="lt1"/>
                </a:solidFill>
              </a:rPr>
              <a:t>All Funding Sources Including Reserve</a:t>
            </a:r>
          </a:p>
          <a:p>
            <a:pPr marL="0" marR="0" lvl="0" indent="0" algn="ctr" rtl="0">
              <a:lnSpc>
                <a:spcPct val="115000"/>
              </a:lnSpc>
              <a:spcBef>
                <a:spcPts val="0"/>
              </a:spcBef>
              <a:spcAft>
                <a:spcPts val="0"/>
              </a:spcAft>
              <a:buClr>
                <a:srgbClr val="000000"/>
              </a:buClr>
              <a:buSzPts val="3500"/>
              <a:buFont typeface="Arial"/>
              <a:buNone/>
            </a:pPr>
            <a:r>
              <a:rPr lang="en-US" sz="2600" b="1" dirty="0">
                <a:solidFill>
                  <a:schemeClr val="lt1"/>
                </a:solidFill>
              </a:rPr>
              <a:t>$2,348,869,726</a:t>
            </a:r>
          </a:p>
        </p:txBody>
      </p:sp>
      <p:graphicFrame>
        <p:nvGraphicFramePr>
          <p:cNvPr id="7" name="Chart 6">
            <a:extLst>
              <a:ext uri="{FF2B5EF4-FFF2-40B4-BE49-F238E27FC236}">
                <a16:creationId xmlns:a16="http://schemas.microsoft.com/office/drawing/2014/main" id="{514958B9-D2CD-4C28-8448-69DD5F6501DD}"/>
              </a:ext>
            </a:extLst>
          </p:cNvPr>
          <p:cNvGraphicFramePr>
            <a:graphicFrameLocks/>
          </p:cNvGraphicFramePr>
          <p:nvPr>
            <p:extLst>
              <p:ext uri="{D42A27DB-BD31-4B8C-83A1-F6EECF244321}">
                <p14:modId xmlns:p14="http://schemas.microsoft.com/office/powerpoint/2010/main" val="2600450470"/>
              </p:ext>
            </p:extLst>
          </p:nvPr>
        </p:nvGraphicFramePr>
        <p:xfrm>
          <a:off x="2507649" y="2460283"/>
          <a:ext cx="13272701" cy="7566567"/>
        </p:xfrm>
        <a:graphic>
          <a:graphicData uri="http://schemas.openxmlformats.org/drawingml/2006/chart">
            <c:chart xmlns:c="http://schemas.openxmlformats.org/drawingml/2006/chart" xmlns:r="http://schemas.openxmlformats.org/officeDocument/2006/relationships" r:id="rId4"/>
          </a:graphicData>
        </a:graphic>
      </p:graphicFrame>
      <p:sp>
        <p:nvSpPr>
          <p:cNvPr id="9" name="Google Shape;283;g3c7501a208e_0_0">
            <a:extLst>
              <a:ext uri="{FF2B5EF4-FFF2-40B4-BE49-F238E27FC236}">
                <a16:creationId xmlns:a16="http://schemas.microsoft.com/office/drawing/2014/main" id="{1591582E-72CB-4EA3-B5E9-188C8EE7331B}"/>
              </a:ext>
            </a:extLst>
          </p:cNvPr>
          <p:cNvSpPr/>
          <p:nvPr/>
        </p:nvSpPr>
        <p:spPr>
          <a:xfrm rot="-8100000" flipH="1">
            <a:off x="13604912" y="-417659"/>
            <a:ext cx="9157500" cy="3582871"/>
          </a:xfrm>
          <a:custGeom>
            <a:avLst/>
            <a:gdLst/>
            <a:ahLst/>
            <a:cxnLst/>
            <a:rect l="l" t="t" r="r" b="b"/>
            <a:pathLst>
              <a:path w="9152410" h="3580880" extrusionOk="0">
                <a:moveTo>
                  <a:pt x="9152410" y="0"/>
                </a:moveTo>
                <a:lnTo>
                  <a:pt x="0" y="0"/>
                </a:lnTo>
                <a:lnTo>
                  <a:pt x="0" y="3580880"/>
                </a:lnTo>
                <a:lnTo>
                  <a:pt x="9152410" y="3580880"/>
                </a:lnTo>
                <a:lnTo>
                  <a:pt x="9152410" y="0"/>
                </a:lnTo>
                <a:close/>
              </a:path>
            </a:pathLst>
          </a:custGeom>
          <a:blipFill rotWithShape="1">
            <a:blip r:embed="rId3">
              <a:alphaModFix amt="50000"/>
            </a:blip>
            <a:stretch>
              <a:fillRect/>
            </a:stretch>
          </a:blipFill>
          <a:ln>
            <a:noFill/>
          </a:ln>
        </p:spPr>
      </p:sp>
      <p:sp>
        <p:nvSpPr>
          <p:cNvPr id="11" name="TextBox 10">
            <a:extLst>
              <a:ext uri="{FF2B5EF4-FFF2-40B4-BE49-F238E27FC236}">
                <a16:creationId xmlns:a16="http://schemas.microsoft.com/office/drawing/2014/main" id="{A6F205B3-AFBB-4C7D-94CD-2BC3982F9CA9}"/>
              </a:ext>
            </a:extLst>
          </p:cNvPr>
          <p:cNvSpPr txBox="1"/>
          <p:nvPr/>
        </p:nvSpPr>
        <p:spPr>
          <a:xfrm>
            <a:off x="17235055" y="9738150"/>
            <a:ext cx="706582" cy="307777"/>
          </a:xfrm>
          <a:prstGeom prst="rect">
            <a:avLst/>
          </a:prstGeom>
          <a:noFill/>
        </p:spPr>
        <p:txBody>
          <a:bodyPr wrap="square" rtlCol="0">
            <a:spAutoFit/>
          </a:bodyPr>
          <a:lstStyle/>
          <a:p>
            <a:pPr algn="r"/>
            <a:r>
              <a:rPr lang="en-US" b="1" dirty="0">
                <a:solidFill>
                  <a:schemeClr val="bg1"/>
                </a:solidFill>
                <a:latin typeface="Franklin Gothic Medium" panose="020B0603020102020204" pitchFamily="34" charset="0"/>
              </a:rPr>
              <a:t>9</a:t>
            </a:r>
          </a:p>
        </p:txBody>
      </p:sp>
    </p:spTree>
    <p:extLst>
      <p:ext uri="{BB962C8B-B14F-4D97-AF65-F5344CB8AC3E}">
        <p14:creationId xmlns:p14="http://schemas.microsoft.com/office/powerpoint/2010/main" val="290220394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7044</TotalTime>
  <Words>2080</Words>
  <Application>Microsoft Office PowerPoint</Application>
  <PresentationFormat>Custom</PresentationFormat>
  <Paragraphs>540</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Franklin Gothic Medium</vt:lpstr>
      <vt:lpstr>Inter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Apodaca, Rennette R</dc:creator>
  <cp:lastModifiedBy>Vigil, David</cp:lastModifiedBy>
  <cp:revision>141</cp:revision>
  <cp:lastPrinted>2026-05-01T22:15:11Z</cp:lastPrinted>
  <dcterms:created xsi:type="dcterms:W3CDTF">2006-08-16T00:00:00Z</dcterms:created>
  <dcterms:modified xsi:type="dcterms:W3CDTF">2026-05-04T16:13:14Z</dcterms:modified>
</cp:coreProperties>
</file>