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87" r:id="rId1"/>
  </p:sldMasterIdLst>
  <p:notesMasterIdLst>
    <p:notesMasterId r:id="rId37"/>
  </p:notesMasterIdLst>
  <p:sldIdLst>
    <p:sldId id="256" r:id="rId2"/>
    <p:sldId id="258" r:id="rId3"/>
    <p:sldId id="284" r:id="rId4"/>
    <p:sldId id="283" r:id="rId5"/>
    <p:sldId id="285" r:id="rId6"/>
    <p:sldId id="309" r:id="rId7"/>
    <p:sldId id="307" r:id="rId8"/>
    <p:sldId id="286" r:id="rId9"/>
    <p:sldId id="316" r:id="rId10"/>
    <p:sldId id="315" r:id="rId11"/>
    <p:sldId id="308" r:id="rId12"/>
    <p:sldId id="298" r:id="rId13"/>
    <p:sldId id="303" r:id="rId14"/>
    <p:sldId id="304" r:id="rId15"/>
    <p:sldId id="292" r:id="rId16"/>
    <p:sldId id="322" r:id="rId17"/>
    <p:sldId id="323" r:id="rId18"/>
    <p:sldId id="324" r:id="rId19"/>
    <p:sldId id="338" r:id="rId20"/>
    <p:sldId id="326" r:id="rId21"/>
    <p:sldId id="327" r:id="rId22"/>
    <p:sldId id="328" r:id="rId23"/>
    <p:sldId id="329" r:id="rId24"/>
    <p:sldId id="330" r:id="rId25"/>
    <p:sldId id="331" r:id="rId26"/>
    <p:sldId id="332" r:id="rId27"/>
    <p:sldId id="333" r:id="rId28"/>
    <p:sldId id="334" r:id="rId29"/>
    <p:sldId id="335" r:id="rId30"/>
    <p:sldId id="336" r:id="rId31"/>
    <p:sldId id="337" r:id="rId32"/>
    <p:sldId id="312" r:id="rId33"/>
    <p:sldId id="313" r:id="rId34"/>
    <p:sldId id="314" r:id="rId35"/>
    <p:sldId id="321" r:id="rId36"/>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4CBA"/>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06" autoAdjust="0"/>
    <p:restoredTop sz="90698" autoAdjust="0"/>
  </p:normalViewPr>
  <p:slideViewPr>
    <p:cSldViewPr snapToGrid="0">
      <p:cViewPr varScale="1">
        <p:scale>
          <a:sx n="104" d="100"/>
          <a:sy n="104" d="100"/>
        </p:scale>
        <p:origin x="58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en-US" sz="3200" baseline="0" dirty="0">
                <a:latin typeface="Arial" panose="020B0604020202020204" pitchFamily="34" charset="0"/>
                <a:cs typeface="Arial" panose="020B0604020202020204" pitchFamily="34" charset="0"/>
              </a:rPr>
              <a:t>Funded Enrollment</a:t>
            </a:r>
          </a:p>
          <a:p>
            <a:pPr>
              <a:defRPr sz="2800"/>
            </a:pPr>
            <a:r>
              <a:rPr lang="en-US" sz="1200" b="1" baseline="0" dirty="0">
                <a:latin typeface="Arial" panose="020B0604020202020204" pitchFamily="34" charset="0"/>
                <a:cs typeface="Arial" panose="020B0604020202020204" pitchFamily="34" charset="0"/>
              </a:rPr>
              <a:t>Based on Prior Year Student </a:t>
            </a:r>
            <a:r>
              <a:rPr lang="en-US" sz="1200" b="1" baseline="0" dirty="0" smtClean="0">
                <a:latin typeface="Arial" panose="020B0604020202020204" pitchFamily="34" charset="0"/>
                <a:cs typeface="Arial" panose="020B0604020202020204" pitchFamily="34" charset="0"/>
              </a:rPr>
              <a:t>Counts</a:t>
            </a:r>
          </a:p>
          <a:p>
            <a:pPr>
              <a:defRPr sz="2800"/>
            </a:pPr>
            <a:r>
              <a:rPr lang="en-US" sz="1200" b="1" baseline="0" dirty="0" smtClean="0">
                <a:latin typeface="Arial" panose="020B0604020202020204" pitchFamily="34" charset="0"/>
                <a:cs typeface="Arial" panose="020B0604020202020204" pitchFamily="34" charset="0"/>
              </a:rPr>
              <a:t>Average of 80 day and 120 day enrollment</a:t>
            </a:r>
            <a:endParaRPr lang="en-US" sz="1200" b="1" baseline="0" dirty="0">
              <a:latin typeface="Arial" panose="020B0604020202020204" pitchFamily="34" charset="0"/>
              <a:cs typeface="Arial" panose="020B0604020202020204" pitchFamily="34" charset="0"/>
            </a:endParaRPr>
          </a:p>
          <a:p>
            <a:pPr>
              <a:defRPr sz="2800"/>
            </a:pPr>
            <a:endParaRPr lang="en-US" sz="2800" dirty="0"/>
          </a:p>
        </c:rich>
      </c:tx>
      <c:layout>
        <c:manualLayout>
          <c:xMode val="edge"/>
          <c:yMode val="edge"/>
          <c:x val="0.27363982636075795"/>
          <c:y val="1.7412935323383085E-2"/>
        </c:manualLayout>
      </c:layout>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8366271086427158E-2"/>
          <c:y val="0.28299172012741619"/>
          <c:w val="0.92163372891357287"/>
          <c:h val="0.62348868191795448"/>
        </c:manualLayout>
      </c:layout>
      <c:barChart>
        <c:barDir val="col"/>
        <c:grouping val="clustered"/>
        <c:varyColors val="0"/>
        <c:ser>
          <c:idx val="0"/>
          <c:order val="0"/>
          <c:tx>
            <c:strRef>
              <c:f>'Funded Run Membership'!$E$4</c:f>
              <c:strCache>
                <c:ptCount val="1"/>
                <c:pt idx="0">
                  <c:v>FY16 Mem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'Funded Run Membership'!$E$5</c:f>
              <c:numCache>
                <c:formatCode>_(* #,##0_);_(* \(#,##0\);_(* "-"??_);_(@_)</c:formatCode>
                <c:ptCount val="1"/>
                <c:pt idx="0">
                  <c:v>85336</c:v>
                </c:pt>
              </c:numCache>
            </c:numRef>
          </c:val>
          <c:extLst>
            <c:ext xmlns:c16="http://schemas.microsoft.com/office/drawing/2014/chart" uri="{C3380CC4-5D6E-409C-BE32-E72D297353CC}">
              <c16:uniqueId val="{00000000-A2B0-4DEF-8DE4-E0147934ADB1}"/>
            </c:ext>
          </c:extLst>
        </c:ser>
        <c:ser>
          <c:idx val="1"/>
          <c:order val="1"/>
          <c:tx>
            <c:strRef>
              <c:f>'Funded Run Membership'!$F$4</c:f>
              <c:strCache>
                <c:ptCount val="1"/>
                <c:pt idx="0">
                  <c:v>FY17 Mem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'Funded Run Membership'!$F$5</c:f>
              <c:numCache>
                <c:formatCode>_(* #,##0_);_(* \(#,##0\);_(* "-"??_);_(@_)</c:formatCode>
                <c:ptCount val="1"/>
                <c:pt idx="0">
                  <c:v>84138</c:v>
                </c:pt>
              </c:numCache>
            </c:numRef>
          </c:val>
          <c:extLst>
            <c:ext xmlns:c16="http://schemas.microsoft.com/office/drawing/2014/chart" uri="{C3380CC4-5D6E-409C-BE32-E72D297353CC}">
              <c16:uniqueId val="{00000001-A2B0-4DEF-8DE4-E0147934ADB1}"/>
            </c:ext>
          </c:extLst>
        </c:ser>
        <c:ser>
          <c:idx val="2"/>
          <c:order val="2"/>
          <c:tx>
            <c:strRef>
              <c:f>'Funded Run Membership'!$G$4</c:f>
              <c:strCache>
                <c:ptCount val="1"/>
                <c:pt idx="0">
                  <c:v>FY18 Mem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'Funded Run Membership'!$G$5</c:f>
              <c:numCache>
                <c:formatCode>_(* #,##0_);_(* \(#,##0\);_(* "-"??_);_(@_)</c:formatCode>
                <c:ptCount val="1"/>
                <c:pt idx="0">
                  <c:v>83020</c:v>
                </c:pt>
              </c:numCache>
            </c:numRef>
          </c:val>
          <c:extLst>
            <c:ext xmlns:c16="http://schemas.microsoft.com/office/drawing/2014/chart" uri="{C3380CC4-5D6E-409C-BE32-E72D297353CC}">
              <c16:uniqueId val="{00000002-A2B0-4DEF-8DE4-E0147934ADB1}"/>
            </c:ext>
          </c:extLst>
        </c:ser>
        <c:ser>
          <c:idx val="3"/>
          <c:order val="3"/>
          <c:tx>
            <c:strRef>
              <c:f>'Funded Run Membership'!$H$4</c:f>
              <c:strCache>
                <c:ptCount val="1"/>
                <c:pt idx="0">
                  <c:v>FY19 Mem</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'Funded Run Membership'!$H$5</c:f>
              <c:numCache>
                <c:formatCode>_(* #,##0_);_(* \(#,##0\);_(* "-"??_);_(@_)</c:formatCode>
                <c:ptCount val="1"/>
                <c:pt idx="0">
                  <c:v>81362</c:v>
                </c:pt>
              </c:numCache>
            </c:numRef>
          </c:val>
          <c:extLst>
            <c:ext xmlns:c16="http://schemas.microsoft.com/office/drawing/2014/chart" uri="{C3380CC4-5D6E-409C-BE32-E72D297353CC}">
              <c16:uniqueId val="{00000003-A2B0-4DEF-8DE4-E0147934ADB1}"/>
            </c:ext>
          </c:extLst>
        </c:ser>
        <c:ser>
          <c:idx val="4"/>
          <c:order val="4"/>
          <c:tx>
            <c:strRef>
              <c:f>'Funded Run Membership'!$I$4</c:f>
              <c:strCache>
                <c:ptCount val="1"/>
                <c:pt idx="0">
                  <c:v>FY20 Mem</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'Funded Run Membership'!$I$5</c:f>
              <c:numCache>
                <c:formatCode>_(* #,##0_);_(* \(#,##0\);_(* "-"??_);_(@_)</c:formatCode>
                <c:ptCount val="1"/>
                <c:pt idx="0">
                  <c:v>79362.75</c:v>
                </c:pt>
              </c:numCache>
            </c:numRef>
          </c:val>
          <c:extLst>
            <c:ext xmlns:c16="http://schemas.microsoft.com/office/drawing/2014/chart" uri="{C3380CC4-5D6E-409C-BE32-E72D297353CC}">
              <c16:uniqueId val="{00000004-A2B0-4DEF-8DE4-E0147934ADB1}"/>
            </c:ext>
          </c:extLst>
        </c:ser>
        <c:ser>
          <c:idx val="5"/>
          <c:order val="5"/>
          <c:tx>
            <c:strRef>
              <c:f>'Funded Run Membership'!$J$4</c:f>
              <c:strCache>
                <c:ptCount val="1"/>
                <c:pt idx="0">
                  <c:v>FY21 Mem</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'Funded Run Membership'!$J$5</c:f>
              <c:numCache>
                <c:formatCode>_(* #,##0_);_(* \(#,##0\);_(* "-"??_);_(@_)</c:formatCode>
                <c:ptCount val="1"/>
                <c:pt idx="0">
                  <c:v>77714.25</c:v>
                </c:pt>
              </c:numCache>
            </c:numRef>
          </c:val>
          <c:extLst>
            <c:ext xmlns:c16="http://schemas.microsoft.com/office/drawing/2014/chart" uri="{C3380CC4-5D6E-409C-BE32-E72D297353CC}">
              <c16:uniqueId val="{00000005-A2B0-4DEF-8DE4-E0147934ADB1}"/>
            </c:ext>
          </c:extLst>
        </c:ser>
        <c:ser>
          <c:idx val="6"/>
          <c:order val="6"/>
          <c:tx>
            <c:strRef>
              <c:f>'Funded Run Membership'!$K$4</c:f>
              <c:strCache>
                <c:ptCount val="1"/>
                <c:pt idx="0">
                  <c:v>FY22 Mem </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'Funded Run Membership'!$K$5</c:f>
              <c:numCache>
                <c:formatCode>_(* #,##0_);_(* \(#,##0\);_(* "-"??_);_(@_)</c:formatCode>
                <c:ptCount val="1"/>
                <c:pt idx="0">
                  <c:v>72523.3</c:v>
                </c:pt>
              </c:numCache>
            </c:numRef>
          </c:val>
          <c:extLst>
            <c:ext xmlns:c16="http://schemas.microsoft.com/office/drawing/2014/chart" uri="{C3380CC4-5D6E-409C-BE32-E72D297353CC}">
              <c16:uniqueId val="{00000006-A2B0-4DEF-8DE4-E0147934ADB1}"/>
            </c:ext>
          </c:extLst>
        </c:ser>
        <c:ser>
          <c:idx val="7"/>
          <c:order val="7"/>
          <c:tx>
            <c:strRef>
              <c:f>'Funded Run Membership'!$L$4</c:f>
              <c:strCache>
                <c:ptCount val="1"/>
                <c:pt idx="0">
                  <c:v>FY23 Mem</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'Funded Run Membership'!$L$5</c:f>
              <c:numCache>
                <c:formatCode>_(* #,##0_);_(* \(#,##0\);_(* "-"??_);_(@_)</c:formatCode>
                <c:ptCount val="1"/>
                <c:pt idx="0">
                  <c:v>71460.75</c:v>
                </c:pt>
              </c:numCache>
            </c:numRef>
          </c:val>
          <c:extLst>
            <c:ext xmlns:c16="http://schemas.microsoft.com/office/drawing/2014/chart" uri="{C3380CC4-5D6E-409C-BE32-E72D297353CC}">
              <c16:uniqueId val="{00000007-A2B0-4DEF-8DE4-E0147934ADB1}"/>
            </c:ext>
          </c:extLst>
        </c:ser>
        <c:ser>
          <c:idx val="8"/>
          <c:order val="8"/>
          <c:tx>
            <c:strRef>
              <c:f>'Funded Run Membership'!$M$4</c:f>
              <c:strCache>
                <c:ptCount val="1"/>
                <c:pt idx="0">
                  <c:v>FY24 Mem </c:v>
                </c:pt>
              </c:strCache>
            </c:strRef>
          </c:tx>
          <c:spPr>
            <a:solidFill>
              <a:schemeClr val="accent3">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'Funded Run Membership'!$M$5</c:f>
              <c:numCache>
                <c:formatCode>_(* #,##0_);_(* \(#,##0\);_(* "-"??_);_(@_)</c:formatCode>
                <c:ptCount val="1"/>
                <c:pt idx="0">
                  <c:v>68902.25</c:v>
                </c:pt>
              </c:numCache>
            </c:numRef>
          </c:val>
          <c:extLst>
            <c:ext xmlns:c16="http://schemas.microsoft.com/office/drawing/2014/chart" uri="{C3380CC4-5D6E-409C-BE32-E72D297353CC}">
              <c16:uniqueId val="{00000008-A2B0-4DEF-8DE4-E0147934ADB1}"/>
            </c:ext>
          </c:extLst>
        </c:ser>
        <c:dLbls>
          <c:dLblPos val="outEnd"/>
          <c:showLegendKey val="0"/>
          <c:showVal val="1"/>
          <c:showCatName val="0"/>
          <c:showSerName val="0"/>
          <c:showPercent val="0"/>
          <c:showBubbleSize val="0"/>
        </c:dLbls>
        <c:gapWidth val="219"/>
        <c:overlap val="-27"/>
        <c:axId val="1284239359"/>
        <c:axId val="1284244351"/>
      </c:barChart>
      <c:catAx>
        <c:axId val="1284239359"/>
        <c:scaling>
          <c:orientation val="minMax"/>
        </c:scaling>
        <c:delete val="1"/>
        <c:axPos val="b"/>
        <c:numFmt formatCode="General" sourceLinked="1"/>
        <c:majorTickMark val="none"/>
        <c:minorTickMark val="none"/>
        <c:tickLblPos val="nextTo"/>
        <c:crossAx val="1284244351"/>
        <c:crosses val="autoZero"/>
        <c:auto val="1"/>
        <c:lblAlgn val="ctr"/>
        <c:lblOffset val="100"/>
        <c:noMultiLvlLbl val="0"/>
      </c:catAx>
      <c:valAx>
        <c:axId val="1284244351"/>
        <c:scaling>
          <c:orientation val="minMax"/>
          <c:max val="100000"/>
          <c:min val="1000"/>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284239359"/>
        <c:crosses val="autoZero"/>
        <c:crossBetween val="between"/>
        <c:minorUnit val="1000"/>
      </c:valAx>
      <c:spPr>
        <a:noFill/>
        <a:ln>
          <a:noFill/>
        </a:ln>
        <a:effectLst/>
      </c:spPr>
    </c:plotArea>
    <c:legend>
      <c:legendPos val="b"/>
      <c:layout>
        <c:manualLayout>
          <c:xMode val="edge"/>
          <c:yMode val="edge"/>
          <c:x val="0.12408283871860112"/>
          <c:y val="0.92264682680532717"/>
          <c:w val="0.79231457385422466"/>
          <c:h val="4.863755654342327E-2"/>
        </c:manualLayout>
      </c:layout>
      <c:overlay val="1"/>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2000">
                <a:latin typeface="Arial" panose="020B0604020202020204" pitchFamily="34" charset="0"/>
                <a:cs typeface="Arial" panose="020B0604020202020204" pitchFamily="34" charset="0"/>
              </a:rPr>
              <a:t>Amount Spent on Student Outcome Goals</a:t>
            </a:r>
          </a:p>
        </c:rich>
      </c:tx>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bestFit"/>
          <c:showLegendKey val="0"/>
          <c:showVal val="1"/>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929321037286654E-2"/>
          <c:y val="3.1241242868479083E-2"/>
          <c:w val="0.89558396316779354"/>
          <c:h val="0.84238300984775638"/>
        </c:manualLayout>
      </c:layout>
      <c:barChart>
        <c:barDir val="col"/>
        <c:grouping val="clustered"/>
        <c:varyColors val="0"/>
        <c:ser>
          <c:idx val="0"/>
          <c:order val="0"/>
          <c:tx>
            <c:strRef>
              <c:f>Charts!$Q$2</c:f>
              <c:strCache>
                <c:ptCount val="1"/>
                <c:pt idx="0">
                  <c:v>Goal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Charts!$Q$7</c:f>
              <c:numCache>
                <c:formatCode>_(* #,##0_);_(* \(#,##0\);_(* "-"??_);_(@_)</c:formatCode>
                <c:ptCount val="1"/>
                <c:pt idx="0">
                  <c:v>83439343.260000005</c:v>
                </c:pt>
              </c:numCache>
            </c:numRef>
          </c:val>
          <c:extLst>
            <c:ext xmlns:c16="http://schemas.microsoft.com/office/drawing/2014/chart" uri="{C3380CC4-5D6E-409C-BE32-E72D297353CC}">
              <c16:uniqueId val="{00000000-8959-46E6-8F39-6BF7CB1D1F23}"/>
            </c:ext>
          </c:extLst>
        </c:ser>
        <c:ser>
          <c:idx val="1"/>
          <c:order val="1"/>
          <c:tx>
            <c:strRef>
              <c:f>Charts!$R$2</c:f>
              <c:strCache>
                <c:ptCount val="1"/>
                <c:pt idx="0">
                  <c:v>Goal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Charts!$R$7</c:f>
              <c:numCache>
                <c:formatCode>_(* #,##0_);_(* \(#,##0\);_(* "-"??_);_(@_)</c:formatCode>
                <c:ptCount val="1"/>
                <c:pt idx="0">
                  <c:v>73973981.409999996</c:v>
                </c:pt>
              </c:numCache>
            </c:numRef>
          </c:val>
          <c:extLst>
            <c:ext xmlns:c16="http://schemas.microsoft.com/office/drawing/2014/chart" uri="{C3380CC4-5D6E-409C-BE32-E72D297353CC}">
              <c16:uniqueId val="{00000001-8959-46E6-8F39-6BF7CB1D1F23}"/>
            </c:ext>
          </c:extLst>
        </c:ser>
        <c:ser>
          <c:idx val="2"/>
          <c:order val="2"/>
          <c:tx>
            <c:strRef>
              <c:f>Charts!$S$2</c:f>
              <c:strCache>
                <c:ptCount val="1"/>
                <c:pt idx="0">
                  <c:v>Goal 3</c:v>
                </c:pt>
              </c:strCache>
            </c:strRef>
          </c:tx>
          <c:spPr>
            <a:solidFill>
              <a:schemeClr val="accent3"/>
            </a:solidFill>
            <a:ln>
              <a:noFill/>
            </a:ln>
            <a:effectLst/>
          </c:spPr>
          <c:invertIfNegative val="0"/>
          <c:dLbls>
            <c:dLbl>
              <c:idx val="0"/>
              <c:layout>
                <c:manualLayout>
                  <c:x val="0"/>
                  <c:y val="1.3017184528532927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8959-46E6-8F39-6BF7CB1D1F23}"/>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Charts!$S$7</c:f>
              <c:numCache>
                <c:formatCode>_(* #,##0_);_(* \(#,##0\);_(* "-"??_);_(@_)</c:formatCode>
                <c:ptCount val="1"/>
                <c:pt idx="0">
                  <c:v>113258719.09999999</c:v>
                </c:pt>
              </c:numCache>
            </c:numRef>
          </c:val>
          <c:extLst>
            <c:ext xmlns:c16="http://schemas.microsoft.com/office/drawing/2014/chart" uri="{C3380CC4-5D6E-409C-BE32-E72D297353CC}">
              <c16:uniqueId val="{00000002-8959-46E6-8F39-6BF7CB1D1F23}"/>
            </c:ext>
          </c:extLst>
        </c:ser>
        <c:ser>
          <c:idx val="3"/>
          <c:order val="3"/>
          <c:tx>
            <c:strRef>
              <c:f>Charts!$T$2</c:f>
              <c:strCache>
                <c:ptCount val="1"/>
                <c:pt idx="0">
                  <c:v>Goal 4</c:v>
                </c:pt>
              </c:strCache>
            </c:strRef>
          </c:tx>
          <c:spPr>
            <a:solidFill>
              <a:schemeClr val="accent4"/>
            </a:solidFill>
            <a:ln>
              <a:noFill/>
            </a:ln>
            <a:effectLst/>
          </c:spPr>
          <c:invertIfNegative val="0"/>
          <c:dLbls>
            <c:dLbl>
              <c:idx val="0"/>
              <c:layout>
                <c:manualLayout>
                  <c:x val="1.2486715794919841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8959-46E6-8F39-6BF7CB1D1F23}"/>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Charts!$T$7</c:f>
              <c:numCache>
                <c:formatCode>_(* #,##0_);_(* \(#,##0\);_(* "-"??_);_(@_)</c:formatCode>
                <c:ptCount val="1"/>
                <c:pt idx="0">
                  <c:v>115395014.5</c:v>
                </c:pt>
              </c:numCache>
            </c:numRef>
          </c:val>
          <c:extLst>
            <c:ext xmlns:c16="http://schemas.microsoft.com/office/drawing/2014/chart" uri="{C3380CC4-5D6E-409C-BE32-E72D297353CC}">
              <c16:uniqueId val="{00000003-8959-46E6-8F39-6BF7CB1D1F23}"/>
            </c:ext>
          </c:extLst>
        </c:ser>
        <c:ser>
          <c:idx val="4"/>
          <c:order val="4"/>
          <c:tx>
            <c:strRef>
              <c:f>Charts!$U$2</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Charts!$U$7</c:f>
              <c:numCache>
                <c:formatCode>_(* #,##0_);_(* \(#,##0\);_(* "-"??_);_(@_)</c:formatCode>
                <c:ptCount val="1"/>
                <c:pt idx="0">
                  <c:v>30770474.27</c:v>
                </c:pt>
              </c:numCache>
            </c:numRef>
          </c:val>
          <c:extLst>
            <c:ext xmlns:c16="http://schemas.microsoft.com/office/drawing/2014/chart" uri="{C3380CC4-5D6E-409C-BE32-E72D297353CC}">
              <c16:uniqueId val="{00000004-8959-46E6-8F39-6BF7CB1D1F23}"/>
            </c:ext>
          </c:extLst>
        </c:ser>
        <c:dLbls>
          <c:dLblPos val="outEnd"/>
          <c:showLegendKey val="0"/>
          <c:showVal val="1"/>
          <c:showCatName val="0"/>
          <c:showSerName val="0"/>
          <c:showPercent val="0"/>
          <c:showBubbleSize val="0"/>
        </c:dLbls>
        <c:gapWidth val="219"/>
        <c:overlap val="-27"/>
        <c:axId val="58848239"/>
        <c:axId val="58850319"/>
      </c:barChart>
      <c:catAx>
        <c:axId val="58848239"/>
        <c:scaling>
          <c:orientation val="minMax"/>
        </c:scaling>
        <c:delete val="1"/>
        <c:axPos val="b"/>
        <c:numFmt formatCode="General" sourceLinked="1"/>
        <c:majorTickMark val="none"/>
        <c:minorTickMark val="none"/>
        <c:tickLblPos val="nextTo"/>
        <c:crossAx val="58850319"/>
        <c:crosses val="autoZero"/>
        <c:auto val="1"/>
        <c:lblAlgn val="ctr"/>
        <c:lblOffset val="100"/>
        <c:noMultiLvlLbl val="0"/>
      </c:catAx>
      <c:valAx>
        <c:axId val="58850319"/>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8848239"/>
        <c:crosses val="autoZero"/>
        <c:crossBetween val="between"/>
      </c:valAx>
      <c:spPr>
        <a:noFill/>
        <a:ln>
          <a:noFill/>
        </a:ln>
        <a:effectLst/>
      </c:spPr>
    </c:plotArea>
    <c:legend>
      <c:legendPos val="b"/>
      <c:layout>
        <c:manualLayout>
          <c:xMode val="edge"/>
          <c:yMode val="edge"/>
          <c:x val="0.13492568273822428"/>
          <c:y val="0.89965862177330136"/>
          <c:w val="0.76622136904220872"/>
          <c:h val="8.4720756792459134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2000">
                <a:latin typeface="Arial" panose="020B0604020202020204" pitchFamily="34" charset="0"/>
                <a:cs typeface="Arial" panose="020B0604020202020204" pitchFamily="34" charset="0"/>
              </a:rPr>
              <a:t>Amount Spent on Student Outcome Goals</a:t>
            </a:r>
          </a:p>
        </c:rich>
      </c:tx>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bestFit"/>
          <c:showLegendKey val="0"/>
          <c:showVal val="1"/>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BB5-4548-AE83-E6C5478F8A7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BB5-4548-AE83-E6C5478F8A7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BB5-4548-AE83-E6C5478F8A7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BB5-4548-AE83-E6C5478F8A7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BB5-4548-AE83-E6C5478F8A70}"/>
              </c:ext>
            </c:extLst>
          </c:dPt>
          <c:dLbls>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Charts!$Q$2:$U$2</c:f>
              <c:strCache>
                <c:ptCount val="5"/>
                <c:pt idx="0">
                  <c:v>Goal 1</c:v>
                </c:pt>
                <c:pt idx="1">
                  <c:v>Goal 2</c:v>
                </c:pt>
                <c:pt idx="2">
                  <c:v>Goal 3</c:v>
                </c:pt>
                <c:pt idx="3">
                  <c:v>Goal 4</c:v>
                </c:pt>
                <c:pt idx="4">
                  <c:v>Other</c:v>
                </c:pt>
              </c:strCache>
            </c:strRef>
          </c:cat>
          <c:val>
            <c:numRef>
              <c:f>Charts!$Q$7:$U$7</c:f>
              <c:numCache>
                <c:formatCode>_(* #,##0_);_(* \(#,##0\);_(* "-"??_);_(@_)</c:formatCode>
                <c:ptCount val="5"/>
                <c:pt idx="0">
                  <c:v>83439343.260000005</c:v>
                </c:pt>
                <c:pt idx="1">
                  <c:v>73973981.409999996</c:v>
                </c:pt>
                <c:pt idx="2">
                  <c:v>113258719.09999999</c:v>
                </c:pt>
                <c:pt idx="3">
                  <c:v>115395014.5</c:v>
                </c:pt>
                <c:pt idx="4">
                  <c:v>30770474.27</c:v>
                </c:pt>
              </c:numCache>
            </c:numRef>
          </c:val>
          <c:extLst>
            <c:ext xmlns:c16="http://schemas.microsoft.com/office/drawing/2014/chart" uri="{C3380CC4-5D6E-409C-BE32-E72D297353CC}">
              <c16:uniqueId val="{0000000A-9BB5-4548-AE83-E6C5478F8A70}"/>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75"/>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69F6-4DBF-8151-23A0539360C0}"/>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69F6-4DBF-8151-23A0539360C0}"/>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69F6-4DBF-8151-23A0539360C0}"/>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69F6-4DBF-8151-23A0539360C0}"/>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69F6-4DBF-8151-23A0539360C0}"/>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69F6-4DBF-8151-23A0539360C0}"/>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69F6-4DBF-8151-23A0539360C0}"/>
              </c:ext>
            </c:extLst>
          </c:dPt>
          <c:dPt>
            <c:idx val="7"/>
            <c:bubble3D val="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F-69F6-4DBF-8151-23A0539360C0}"/>
              </c:ext>
            </c:extLst>
          </c:dPt>
          <c:dPt>
            <c:idx val="8"/>
            <c:bubble3D val="0"/>
            <c:spPr>
              <a:solidFill>
                <a:schemeClr val="accent3">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1-69F6-4DBF-8151-23A0539360C0}"/>
              </c:ext>
            </c:extLst>
          </c:dPt>
          <c:dPt>
            <c:idx val="9"/>
            <c:bubble3D val="0"/>
            <c:spPr>
              <a:solidFill>
                <a:schemeClr val="accent4">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3-69F6-4DBF-8151-23A0539360C0}"/>
              </c:ext>
            </c:extLst>
          </c:dPt>
          <c:dPt>
            <c:idx val="10"/>
            <c:bubble3D val="0"/>
            <c:spPr>
              <a:solidFill>
                <a:schemeClr val="accent5">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5-69F6-4DBF-8151-23A0539360C0}"/>
              </c:ext>
            </c:extLst>
          </c:dPt>
          <c:dLbls>
            <c:dLbl>
              <c:idx val="1"/>
              <c:layout>
                <c:manualLayout>
                  <c:x val="0.1920936983404633"/>
                  <c:y val="-6.0519511349894889E-2"/>
                </c:manualLayout>
              </c:layout>
              <c:dLblPos val="bestFit"/>
              <c:showLegendKey val="0"/>
              <c:showVal val="1"/>
              <c:showCatName val="0"/>
              <c:showSerName val="0"/>
              <c:showPercent val="1"/>
              <c:showBubbleSize val="0"/>
              <c:extLst>
                <c:ext xmlns:c15="http://schemas.microsoft.com/office/drawing/2012/chart" uri="{CE6537A1-D6FC-4f65-9D91-7224C49458BB}">
                  <c15:layout>
                    <c:manualLayout>
                      <c:w val="0.21591019345991114"/>
                      <c:h val="8.2030177145117678E-2"/>
                    </c:manualLayout>
                  </c15:layout>
                </c:ext>
                <c:ext xmlns:c16="http://schemas.microsoft.com/office/drawing/2014/chart" uri="{C3380CC4-5D6E-409C-BE32-E72D297353CC}">
                  <c16:uniqueId val="{00000003-69F6-4DBF-8151-23A0539360C0}"/>
                </c:ext>
              </c:extLst>
            </c:dLbl>
            <c:dLbl>
              <c:idx val="7"/>
              <c:layout>
                <c:manualLayout>
                  <c:x val="-2.806804846403128E-2"/>
                  <c:y val="6.194528063906129E-3"/>
                </c:manualLayout>
              </c:layout>
              <c:tx>
                <c:rich>
                  <a:bodyPr/>
                  <a:lstStyle/>
                  <a:p>
                    <a:fld id="{C3690C90-C226-4CCB-B508-E0FCC298EDC3}" type="VALUE">
                      <a:rPr lang="en-US"/>
                      <a:pPr/>
                      <a:t>[VALUE]</a:t>
                    </a:fld>
                    <a:r>
                      <a:rPr lang="en-US" baseline="0" dirty="0" smtClean="0"/>
                      <a:t>,</a:t>
                    </a:r>
                  </a:p>
                  <a:p>
                    <a:r>
                      <a:rPr lang="en-US" baseline="0" dirty="0" smtClean="0"/>
                      <a:t> </a:t>
                    </a:r>
                    <a:fld id="{8BA9A6EF-B2DA-4D02-A3A2-BF71915B8162}" type="PERCENTAGE">
                      <a:rPr lang="en-US" baseline="0"/>
                      <a:pPr/>
                      <a:t>[PERCENTAGE]</a:t>
                    </a:fld>
                    <a:endParaRPr lang="en-US" baseline="0" dirty="0" smtClean="0"/>
                  </a:p>
                </c:rich>
              </c:tx>
              <c:dLblPos val="bestFit"/>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F-69F6-4DBF-8151-23A0539360C0}"/>
                </c:ext>
              </c:extLst>
            </c:dLbl>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Graph!$A$7:$A$17</c:f>
              <c:strCache>
                <c:ptCount val="11"/>
                <c:pt idx="0">
                  <c:v>Operational Fund</c:v>
                </c:pt>
                <c:pt idx="1">
                  <c:v>Transportation</c:v>
                </c:pt>
                <c:pt idx="2">
                  <c:v>Instructional Materials</c:v>
                </c:pt>
                <c:pt idx="3">
                  <c:v>Food Services</c:v>
                </c:pt>
                <c:pt idx="4">
                  <c:v>Athletics</c:v>
                </c:pt>
                <c:pt idx="5">
                  <c:v>Activities Funds</c:v>
                </c:pt>
                <c:pt idx="6">
                  <c:v>Federal Grants</c:v>
                </c:pt>
                <c:pt idx="7">
                  <c:v>State &amp; Local Grants</c:v>
                </c:pt>
                <c:pt idx="8">
                  <c:v>Capital Funds</c:v>
                </c:pt>
                <c:pt idx="9">
                  <c:v>Debt Service Funds</c:v>
                </c:pt>
                <c:pt idx="10">
                  <c:v>Enterprise Funds</c:v>
                </c:pt>
              </c:strCache>
            </c:strRef>
          </c:cat>
          <c:val>
            <c:numRef>
              <c:f>Graph!$B$7:$B$17</c:f>
              <c:numCache>
                <c:formatCode>"$"#,##0_);[Red]\("$"#,##0\)</c:formatCode>
                <c:ptCount val="11"/>
                <c:pt idx="0">
                  <c:v>989659787</c:v>
                </c:pt>
                <c:pt idx="1">
                  <c:v>21733408</c:v>
                </c:pt>
                <c:pt idx="2">
                  <c:v>265204</c:v>
                </c:pt>
                <c:pt idx="3">
                  <c:v>75167359</c:v>
                </c:pt>
                <c:pt idx="4">
                  <c:v>2459461</c:v>
                </c:pt>
                <c:pt idx="5">
                  <c:v>18901148</c:v>
                </c:pt>
                <c:pt idx="6">
                  <c:v>304739423</c:v>
                </c:pt>
                <c:pt idx="7">
                  <c:v>13491711</c:v>
                </c:pt>
                <c:pt idx="8">
                  <c:v>537514914</c:v>
                </c:pt>
                <c:pt idx="9">
                  <c:v>191006136</c:v>
                </c:pt>
                <c:pt idx="10">
                  <c:v>8706931</c:v>
                </c:pt>
              </c:numCache>
            </c:numRef>
          </c:val>
          <c:extLst>
            <c:ext xmlns:c16="http://schemas.microsoft.com/office/drawing/2014/chart" uri="{C3380CC4-5D6E-409C-BE32-E72D297353CC}">
              <c16:uniqueId val="{00000016-69F6-4DBF-8151-23A0539360C0}"/>
            </c:ext>
          </c:extLst>
        </c:ser>
        <c:ser>
          <c:idx val="1"/>
          <c:order val="1"/>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18-69F6-4DBF-8151-23A0539360C0}"/>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1A-69F6-4DBF-8151-23A0539360C0}"/>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1C-69F6-4DBF-8151-23A0539360C0}"/>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1E-69F6-4DBF-8151-23A0539360C0}"/>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20-69F6-4DBF-8151-23A0539360C0}"/>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22-69F6-4DBF-8151-23A0539360C0}"/>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24-69F6-4DBF-8151-23A0539360C0}"/>
              </c:ext>
            </c:extLst>
          </c:dPt>
          <c:dPt>
            <c:idx val="7"/>
            <c:bubble3D val="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26-69F6-4DBF-8151-23A0539360C0}"/>
              </c:ext>
            </c:extLst>
          </c:dPt>
          <c:dPt>
            <c:idx val="8"/>
            <c:bubble3D val="0"/>
            <c:spPr>
              <a:solidFill>
                <a:schemeClr val="accent3">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28-69F6-4DBF-8151-23A0539360C0}"/>
              </c:ext>
            </c:extLst>
          </c:dPt>
          <c:dPt>
            <c:idx val="9"/>
            <c:bubble3D val="0"/>
            <c:spPr>
              <a:solidFill>
                <a:schemeClr val="accent4">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2A-69F6-4DBF-8151-23A0539360C0}"/>
              </c:ext>
            </c:extLst>
          </c:dPt>
          <c:dPt>
            <c:idx val="10"/>
            <c:bubble3D val="0"/>
            <c:spPr>
              <a:solidFill>
                <a:schemeClr val="accent5">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2C-69F6-4DBF-8151-23A0539360C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Graph!$A$7:$A$17</c:f>
              <c:strCache>
                <c:ptCount val="11"/>
                <c:pt idx="0">
                  <c:v>Operational Fund</c:v>
                </c:pt>
                <c:pt idx="1">
                  <c:v>Transportation</c:v>
                </c:pt>
                <c:pt idx="2">
                  <c:v>Instructional Materials</c:v>
                </c:pt>
                <c:pt idx="3">
                  <c:v>Food Services</c:v>
                </c:pt>
                <c:pt idx="4">
                  <c:v>Athletics</c:v>
                </c:pt>
                <c:pt idx="5">
                  <c:v>Activities Funds</c:v>
                </c:pt>
                <c:pt idx="6">
                  <c:v>Federal Grants</c:v>
                </c:pt>
                <c:pt idx="7">
                  <c:v>State &amp; Local Grants</c:v>
                </c:pt>
                <c:pt idx="8">
                  <c:v>Capital Funds</c:v>
                </c:pt>
                <c:pt idx="9">
                  <c:v>Debt Service Funds</c:v>
                </c:pt>
                <c:pt idx="10">
                  <c:v>Enterprise Funds</c:v>
                </c:pt>
              </c:strCache>
            </c:strRef>
          </c:cat>
          <c:val>
            <c:numRef>
              <c:f>Graph!$C$7:$C$17</c:f>
              <c:numCache>
                <c:formatCode>0.00%</c:formatCode>
                <c:ptCount val="11"/>
                <c:pt idx="0">
                  <c:v>0.4574038562385887</c:v>
                </c:pt>
                <c:pt idx="1">
                  <c:v>1.0044810104430962E-2</c:v>
                </c:pt>
                <c:pt idx="2">
                  <c:v>1.2257276074398958E-4</c:v>
                </c:pt>
                <c:pt idx="3">
                  <c:v>3.4741069932823679E-2</c:v>
                </c:pt>
                <c:pt idx="4">
                  <c:v>1.1367208817068119E-3</c:v>
                </c:pt>
                <c:pt idx="5">
                  <c:v>8.7357878900421442E-3</c:v>
                </c:pt>
                <c:pt idx="6">
                  <c:v>0.14084535823230582</c:v>
                </c:pt>
                <c:pt idx="7">
                  <c:v>6.2356384686130389E-3</c:v>
                </c:pt>
                <c:pt idx="8">
                  <c:v>0.24843021579632332</c:v>
                </c:pt>
                <c:pt idx="9">
                  <c:v>8.8279774847143833E-2</c:v>
                </c:pt>
                <c:pt idx="10">
                  <c:v>4.0241948472776647E-3</c:v>
                </c:pt>
              </c:numCache>
            </c:numRef>
          </c:val>
          <c:extLst>
            <c:ext xmlns:c16="http://schemas.microsoft.com/office/drawing/2014/chart" uri="{C3380CC4-5D6E-409C-BE32-E72D297353CC}">
              <c16:uniqueId val="{0000002D-69F6-4DBF-8151-23A0539360C0}"/>
            </c:ext>
          </c:extLst>
        </c:ser>
        <c:dLbls>
          <c:dLblPos val="bestFit"/>
          <c:showLegendKey val="0"/>
          <c:showVal val="1"/>
          <c:showCatName val="0"/>
          <c:showSerName val="0"/>
          <c:showPercent val="0"/>
          <c:showBubbleSize val="0"/>
          <c:showLeaderLines val="1"/>
        </c:dLbls>
      </c:pie3DChart>
      <c:spPr>
        <a:noFill/>
        <a:ln>
          <a:noFill/>
        </a:ln>
        <a:effectLst/>
      </c:spPr>
    </c:plotArea>
    <c:legend>
      <c:legendPos val="r"/>
      <c:layout>
        <c:manualLayout>
          <c:xMode val="edge"/>
          <c:yMode val="edge"/>
          <c:x val="0.84404569598050039"/>
          <c:y val="6.2236583634592828E-2"/>
          <c:w val="0.14762096977482173"/>
          <c:h val="0.9090698096700177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6725"/>
          </a:xfrm>
          <a:prstGeom prst="rect">
            <a:avLst/>
          </a:prstGeom>
        </p:spPr>
        <p:txBody>
          <a:bodyPr vert="horz" lIns="91427" tIns="45713" rIns="91427" bIns="45713" rtlCol="0"/>
          <a:lstStyle>
            <a:lvl1pPr algn="l">
              <a:defRPr sz="1200"/>
            </a:lvl1pPr>
          </a:lstStyle>
          <a:p>
            <a:endParaRPr lang="en-US"/>
          </a:p>
        </p:txBody>
      </p:sp>
      <p:sp>
        <p:nvSpPr>
          <p:cNvPr id="3" name="Date Placeholder 2"/>
          <p:cNvSpPr>
            <a:spLocks noGrp="1"/>
          </p:cNvSpPr>
          <p:nvPr>
            <p:ph type="dt" idx="1"/>
          </p:nvPr>
        </p:nvSpPr>
        <p:spPr>
          <a:xfrm>
            <a:off x="3970339" y="1"/>
            <a:ext cx="3038475" cy="466725"/>
          </a:xfrm>
          <a:prstGeom prst="rect">
            <a:avLst/>
          </a:prstGeom>
        </p:spPr>
        <p:txBody>
          <a:bodyPr vert="horz" lIns="91427" tIns="45713" rIns="91427" bIns="45713" rtlCol="0"/>
          <a:lstStyle>
            <a:lvl1pPr algn="r">
              <a:defRPr sz="1200"/>
            </a:lvl1pPr>
          </a:lstStyle>
          <a:p>
            <a:fld id="{DFEDD215-500F-41C1-8502-2A46CAA133E2}" type="datetimeFigureOut">
              <a:rPr lang="en-US" smtClean="0"/>
              <a:t>5/22/2023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27" tIns="45713" rIns="91427" bIns="45713" rtlCol="0" anchor="ctr"/>
          <a:lstStyle/>
          <a:p>
            <a:endParaRPr lang="en-US"/>
          </a:p>
        </p:txBody>
      </p:sp>
      <p:sp>
        <p:nvSpPr>
          <p:cNvPr id="5" name="Notes Placeholder 4"/>
          <p:cNvSpPr>
            <a:spLocks noGrp="1"/>
          </p:cNvSpPr>
          <p:nvPr>
            <p:ph type="body" sz="quarter" idx="3"/>
          </p:nvPr>
        </p:nvSpPr>
        <p:spPr>
          <a:xfrm>
            <a:off x="701676" y="4473575"/>
            <a:ext cx="5607050" cy="3660775"/>
          </a:xfrm>
          <a:prstGeom prst="rect">
            <a:avLst/>
          </a:prstGeom>
        </p:spPr>
        <p:txBody>
          <a:bodyPr vert="horz" lIns="91427" tIns="45713" rIns="91427" bIns="45713"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676"/>
            <a:ext cx="3038475" cy="466725"/>
          </a:xfrm>
          <a:prstGeom prst="rect">
            <a:avLst/>
          </a:prstGeom>
        </p:spPr>
        <p:txBody>
          <a:bodyPr vert="horz" lIns="91427" tIns="45713" rIns="91427" bIns="45713" rtlCol="0" anchor="b"/>
          <a:lstStyle>
            <a:lvl1pPr algn="l">
              <a:defRPr sz="1200"/>
            </a:lvl1pPr>
          </a:lstStyle>
          <a:p>
            <a:endParaRPr lang="en-US"/>
          </a:p>
        </p:txBody>
      </p:sp>
      <p:sp>
        <p:nvSpPr>
          <p:cNvPr id="7" name="Slide Number Placeholder 6"/>
          <p:cNvSpPr>
            <a:spLocks noGrp="1"/>
          </p:cNvSpPr>
          <p:nvPr>
            <p:ph type="sldNum" sz="quarter" idx="5"/>
          </p:nvPr>
        </p:nvSpPr>
        <p:spPr>
          <a:xfrm>
            <a:off x="3970339" y="8829676"/>
            <a:ext cx="3038475" cy="466725"/>
          </a:xfrm>
          <a:prstGeom prst="rect">
            <a:avLst/>
          </a:prstGeom>
        </p:spPr>
        <p:txBody>
          <a:bodyPr vert="horz" lIns="91427" tIns="45713" rIns="91427" bIns="45713" rtlCol="0" anchor="b"/>
          <a:lstStyle>
            <a:lvl1pPr algn="r">
              <a:defRPr sz="1200"/>
            </a:lvl1pPr>
          </a:lstStyle>
          <a:p>
            <a:fld id="{157FBBA1-1E5F-436F-A51F-DE2E104BC50B}" type="slidenum">
              <a:rPr lang="en-US" smtClean="0"/>
              <a:t>‹#›</a:t>
            </a:fld>
            <a:endParaRPr lang="en-US"/>
          </a:p>
        </p:txBody>
      </p:sp>
    </p:spTree>
    <p:extLst>
      <p:ext uri="{BB962C8B-B14F-4D97-AF65-F5344CB8AC3E}">
        <p14:creationId xmlns:p14="http://schemas.microsoft.com/office/powerpoint/2010/main" val="1541915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7FBBA1-1E5F-436F-A51F-DE2E104BC50B}" type="slidenum">
              <a:rPr lang="en-US" smtClean="0"/>
              <a:t>7</a:t>
            </a:fld>
            <a:endParaRPr lang="en-US"/>
          </a:p>
        </p:txBody>
      </p:sp>
    </p:spTree>
    <p:extLst>
      <p:ext uri="{BB962C8B-B14F-4D97-AF65-F5344CB8AC3E}">
        <p14:creationId xmlns:p14="http://schemas.microsoft.com/office/powerpoint/2010/main" val="3872754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7FBBA1-1E5F-436F-A51F-DE2E104BC50B}" type="slidenum">
              <a:rPr lang="en-US" smtClean="0"/>
              <a:t>8</a:t>
            </a:fld>
            <a:endParaRPr lang="en-US"/>
          </a:p>
        </p:txBody>
      </p:sp>
    </p:spTree>
    <p:extLst>
      <p:ext uri="{BB962C8B-B14F-4D97-AF65-F5344CB8AC3E}">
        <p14:creationId xmlns:p14="http://schemas.microsoft.com/office/powerpoint/2010/main" val="103842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7FBBA1-1E5F-436F-A51F-DE2E104BC50B}" type="slidenum">
              <a:rPr lang="en-US" smtClean="0"/>
              <a:t>9</a:t>
            </a:fld>
            <a:endParaRPr lang="en-US"/>
          </a:p>
        </p:txBody>
      </p:sp>
    </p:spTree>
    <p:extLst>
      <p:ext uri="{BB962C8B-B14F-4D97-AF65-F5344CB8AC3E}">
        <p14:creationId xmlns:p14="http://schemas.microsoft.com/office/powerpoint/2010/main" val="3358049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102ed980b4_0_0:notes"/>
          <p:cNvSpPr>
            <a:spLocks noGrp="1" noRot="1" noChangeAspect="1"/>
          </p:cNvSpPr>
          <p:nvPr>
            <p:ph type="sldImg" idx="2"/>
          </p:nvPr>
        </p:nvSpPr>
        <p:spPr>
          <a:xfrm>
            <a:off x="381000" y="685800"/>
            <a:ext cx="6094413"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102ed980b4_0_0:notes"/>
          <p:cNvSpPr txBox="1">
            <a:spLocks noGrp="1"/>
          </p:cNvSpPr>
          <p:nvPr>
            <p:ph type="body" idx="1"/>
          </p:nvPr>
        </p:nvSpPr>
        <p:spPr>
          <a:xfrm>
            <a:off x="685800" y="4343401"/>
            <a:ext cx="5486400" cy="4114800"/>
          </a:xfrm>
          <a:prstGeom prst="rect">
            <a:avLst/>
          </a:prstGeom>
        </p:spPr>
        <p:txBody>
          <a:bodyPr spcFirstLastPara="1" wrap="square" lIns="91411" tIns="91411" rIns="91411" bIns="91411" anchor="t" anchorCtr="0">
            <a:noAutofit/>
          </a:bodyPr>
          <a:lstStyle/>
          <a:p>
            <a:endParaRPr dirty="0"/>
          </a:p>
        </p:txBody>
      </p:sp>
    </p:spTree>
    <p:extLst>
      <p:ext uri="{BB962C8B-B14F-4D97-AF65-F5344CB8AC3E}">
        <p14:creationId xmlns:p14="http://schemas.microsoft.com/office/powerpoint/2010/main" val="629749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102ed980b4_0_0:notes"/>
          <p:cNvSpPr>
            <a:spLocks noGrp="1" noRot="1" noChangeAspect="1"/>
          </p:cNvSpPr>
          <p:nvPr>
            <p:ph type="sldImg" idx="2"/>
          </p:nvPr>
        </p:nvSpPr>
        <p:spPr>
          <a:xfrm>
            <a:off x="381000" y="685800"/>
            <a:ext cx="6094413"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102ed980b4_0_0:notes"/>
          <p:cNvSpPr txBox="1">
            <a:spLocks noGrp="1"/>
          </p:cNvSpPr>
          <p:nvPr>
            <p:ph type="body" idx="1"/>
          </p:nvPr>
        </p:nvSpPr>
        <p:spPr>
          <a:xfrm>
            <a:off x="685800" y="4343401"/>
            <a:ext cx="5486400" cy="4114800"/>
          </a:xfrm>
          <a:prstGeom prst="rect">
            <a:avLst/>
          </a:prstGeom>
        </p:spPr>
        <p:txBody>
          <a:bodyPr spcFirstLastPara="1" wrap="square" lIns="91411" tIns="91411" rIns="91411" bIns="91411" anchor="t" anchorCtr="0">
            <a:noAutofit/>
          </a:bodyPr>
          <a:lstStyle/>
          <a:p>
            <a:endParaRPr/>
          </a:p>
        </p:txBody>
      </p:sp>
    </p:spTree>
    <p:extLst>
      <p:ext uri="{BB962C8B-B14F-4D97-AF65-F5344CB8AC3E}">
        <p14:creationId xmlns:p14="http://schemas.microsoft.com/office/powerpoint/2010/main" val="2062048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102ed980b4_0_0:notes"/>
          <p:cNvSpPr>
            <a:spLocks noGrp="1" noRot="1" noChangeAspect="1"/>
          </p:cNvSpPr>
          <p:nvPr>
            <p:ph type="sldImg" idx="2"/>
          </p:nvPr>
        </p:nvSpPr>
        <p:spPr>
          <a:xfrm>
            <a:off x="381000" y="685800"/>
            <a:ext cx="6094413"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102ed980b4_0_0:notes"/>
          <p:cNvSpPr txBox="1">
            <a:spLocks noGrp="1"/>
          </p:cNvSpPr>
          <p:nvPr>
            <p:ph type="body" idx="1"/>
          </p:nvPr>
        </p:nvSpPr>
        <p:spPr>
          <a:xfrm>
            <a:off x="685800" y="4343401"/>
            <a:ext cx="5486400" cy="4114800"/>
          </a:xfrm>
          <a:prstGeom prst="rect">
            <a:avLst/>
          </a:prstGeom>
        </p:spPr>
        <p:txBody>
          <a:bodyPr spcFirstLastPara="1" wrap="square" lIns="91411" tIns="91411" rIns="91411" bIns="91411" anchor="t" anchorCtr="0">
            <a:noAutofit/>
          </a:bodyPr>
          <a:lstStyle/>
          <a:p>
            <a:endParaRPr/>
          </a:p>
        </p:txBody>
      </p:sp>
    </p:spTree>
    <p:extLst>
      <p:ext uri="{BB962C8B-B14F-4D97-AF65-F5344CB8AC3E}">
        <p14:creationId xmlns:p14="http://schemas.microsoft.com/office/powerpoint/2010/main" val="2392907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102ed980b4_0_0:notes"/>
          <p:cNvSpPr>
            <a:spLocks noGrp="1" noRot="1" noChangeAspect="1"/>
          </p:cNvSpPr>
          <p:nvPr>
            <p:ph type="sldImg" idx="2"/>
          </p:nvPr>
        </p:nvSpPr>
        <p:spPr>
          <a:xfrm>
            <a:off x="381000" y="685800"/>
            <a:ext cx="6094413"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102ed980b4_0_0:notes"/>
          <p:cNvSpPr txBox="1">
            <a:spLocks noGrp="1"/>
          </p:cNvSpPr>
          <p:nvPr>
            <p:ph type="body" idx="1"/>
          </p:nvPr>
        </p:nvSpPr>
        <p:spPr>
          <a:xfrm>
            <a:off x="685800" y="4343401"/>
            <a:ext cx="5486400" cy="4114800"/>
          </a:xfrm>
          <a:prstGeom prst="rect">
            <a:avLst/>
          </a:prstGeom>
        </p:spPr>
        <p:txBody>
          <a:bodyPr spcFirstLastPara="1" wrap="square" lIns="91411" tIns="91411" rIns="91411" bIns="91411" anchor="t" anchorCtr="0">
            <a:noAutofit/>
          </a:bodyPr>
          <a:lstStyle/>
          <a:p>
            <a:endParaRPr/>
          </a:p>
        </p:txBody>
      </p:sp>
    </p:spTree>
    <p:extLst>
      <p:ext uri="{BB962C8B-B14F-4D97-AF65-F5344CB8AC3E}">
        <p14:creationId xmlns:p14="http://schemas.microsoft.com/office/powerpoint/2010/main" val="3160574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102ed980b4_0_0:notes"/>
          <p:cNvSpPr>
            <a:spLocks noGrp="1" noRot="1" noChangeAspect="1"/>
          </p:cNvSpPr>
          <p:nvPr>
            <p:ph type="sldImg" idx="2"/>
          </p:nvPr>
        </p:nvSpPr>
        <p:spPr>
          <a:xfrm>
            <a:off x="381000" y="685800"/>
            <a:ext cx="6094413"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102ed980b4_0_0:notes"/>
          <p:cNvSpPr txBox="1">
            <a:spLocks noGrp="1"/>
          </p:cNvSpPr>
          <p:nvPr>
            <p:ph type="body" idx="1"/>
          </p:nvPr>
        </p:nvSpPr>
        <p:spPr>
          <a:xfrm>
            <a:off x="685800" y="4343401"/>
            <a:ext cx="5486400" cy="4114800"/>
          </a:xfrm>
          <a:prstGeom prst="rect">
            <a:avLst/>
          </a:prstGeom>
        </p:spPr>
        <p:txBody>
          <a:bodyPr spcFirstLastPara="1" wrap="square" lIns="91411" tIns="91411" rIns="91411" bIns="91411" anchor="t" anchorCtr="0">
            <a:noAutofit/>
          </a:bodyPr>
          <a:lstStyle/>
          <a:p>
            <a:endParaRPr/>
          </a:p>
        </p:txBody>
      </p:sp>
    </p:spTree>
    <p:extLst>
      <p:ext uri="{BB962C8B-B14F-4D97-AF65-F5344CB8AC3E}">
        <p14:creationId xmlns:p14="http://schemas.microsoft.com/office/powerpoint/2010/main" val="568085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2162FA63-186A-41F4-9684-20ACC272FB1E}"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3601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62FA63-186A-41F4-9684-20ACC272FB1E}" type="slidenum">
              <a:rPr lang="en-US" smtClean="0"/>
              <a:t>‹#›</a:t>
            </a:fld>
            <a:endParaRPr lang="en-US"/>
          </a:p>
        </p:txBody>
      </p:sp>
    </p:spTree>
    <p:extLst>
      <p:ext uri="{BB962C8B-B14F-4D97-AF65-F5344CB8AC3E}">
        <p14:creationId xmlns:p14="http://schemas.microsoft.com/office/powerpoint/2010/main" val="443979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62FA63-186A-41F4-9684-20ACC272FB1E}" type="slidenum">
              <a:rPr lang="en-US" smtClean="0"/>
              <a:t>‹#›</a:t>
            </a:fld>
            <a:endParaRPr lang="en-US"/>
          </a:p>
        </p:txBody>
      </p:sp>
    </p:spTree>
    <p:extLst>
      <p:ext uri="{BB962C8B-B14F-4D97-AF65-F5344CB8AC3E}">
        <p14:creationId xmlns:p14="http://schemas.microsoft.com/office/powerpoint/2010/main" val="18534028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07880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62FA63-186A-41F4-9684-20ACC272FB1E}" type="slidenum">
              <a:rPr lang="en-US" smtClean="0"/>
              <a:t>‹#›</a:t>
            </a:fld>
            <a:endParaRPr lang="en-US"/>
          </a:p>
        </p:txBody>
      </p:sp>
    </p:spTree>
    <p:extLst>
      <p:ext uri="{BB962C8B-B14F-4D97-AF65-F5344CB8AC3E}">
        <p14:creationId xmlns:p14="http://schemas.microsoft.com/office/powerpoint/2010/main" val="3850920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62FA63-186A-41F4-9684-20ACC272FB1E}"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5597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62FA63-186A-41F4-9684-20ACC272FB1E}" type="slidenum">
              <a:rPr lang="en-US" smtClean="0"/>
              <a:t>‹#›</a:t>
            </a:fld>
            <a:endParaRPr lang="en-US"/>
          </a:p>
        </p:txBody>
      </p:sp>
    </p:spTree>
    <p:extLst>
      <p:ext uri="{BB962C8B-B14F-4D97-AF65-F5344CB8AC3E}">
        <p14:creationId xmlns:p14="http://schemas.microsoft.com/office/powerpoint/2010/main" val="3497223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162FA63-186A-41F4-9684-20ACC272FB1E}" type="slidenum">
              <a:rPr lang="en-US" smtClean="0"/>
              <a:t>‹#›</a:t>
            </a:fld>
            <a:endParaRPr lang="en-US"/>
          </a:p>
        </p:txBody>
      </p:sp>
    </p:spTree>
    <p:extLst>
      <p:ext uri="{BB962C8B-B14F-4D97-AF65-F5344CB8AC3E}">
        <p14:creationId xmlns:p14="http://schemas.microsoft.com/office/powerpoint/2010/main" val="1384894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162FA63-186A-41F4-9684-20ACC272FB1E}" type="slidenum">
              <a:rPr lang="en-US" smtClean="0"/>
              <a:t>‹#›</a:t>
            </a:fld>
            <a:endParaRPr lang="en-US"/>
          </a:p>
        </p:txBody>
      </p:sp>
    </p:spTree>
    <p:extLst>
      <p:ext uri="{BB962C8B-B14F-4D97-AF65-F5344CB8AC3E}">
        <p14:creationId xmlns:p14="http://schemas.microsoft.com/office/powerpoint/2010/main" val="1187769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62FA63-186A-41F4-9684-20ACC272FB1E}" type="slidenum">
              <a:rPr lang="en-US" smtClean="0"/>
              <a:t>‹#›</a:t>
            </a:fld>
            <a:endParaRPr lang="en-US"/>
          </a:p>
        </p:txBody>
      </p:sp>
    </p:spTree>
    <p:extLst>
      <p:ext uri="{BB962C8B-B14F-4D97-AF65-F5344CB8AC3E}">
        <p14:creationId xmlns:p14="http://schemas.microsoft.com/office/powerpoint/2010/main" val="3674024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62FA63-186A-41F4-9684-20ACC272FB1E}" type="slidenum">
              <a:rPr lang="en-US" smtClean="0"/>
              <a:t>‹#›</a:t>
            </a:fld>
            <a:endParaRPr lang="en-US"/>
          </a:p>
        </p:txBody>
      </p:sp>
    </p:spTree>
    <p:extLst>
      <p:ext uri="{BB962C8B-B14F-4D97-AF65-F5344CB8AC3E}">
        <p14:creationId xmlns:p14="http://schemas.microsoft.com/office/powerpoint/2010/main" val="3544114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62FA63-186A-41F4-9684-20ACC272FB1E}" type="slidenum">
              <a:rPr lang="en-US" smtClean="0"/>
              <a:t>‹#›</a:t>
            </a:fld>
            <a:endParaRPr lang="en-US"/>
          </a:p>
        </p:txBody>
      </p:sp>
    </p:spTree>
    <p:extLst>
      <p:ext uri="{BB962C8B-B14F-4D97-AF65-F5344CB8AC3E}">
        <p14:creationId xmlns:p14="http://schemas.microsoft.com/office/powerpoint/2010/main" val="2577461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tx1"/>
                </a:solidFill>
              </a:defRPr>
            </a:lvl1pPr>
          </a:lstStyle>
          <a:p>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tx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tx1"/>
                </a:solidFill>
              </a:defRPr>
            </a:lvl1pPr>
          </a:lstStyle>
          <a:p>
            <a:fld id="{2162FA63-186A-41F4-9684-20ACC272FB1E}" type="slidenum">
              <a:rPr lang="en-US" smtClean="0"/>
              <a:t>‹#›</a:t>
            </a:fld>
            <a:endParaRPr lang="en-US"/>
          </a:p>
        </p:txBody>
      </p:sp>
    </p:spTree>
    <p:extLst>
      <p:ext uri="{BB962C8B-B14F-4D97-AF65-F5344CB8AC3E}">
        <p14:creationId xmlns:p14="http://schemas.microsoft.com/office/powerpoint/2010/main" val="1811220236"/>
      </p:ext>
    </p:extLst>
  </p:cSld>
  <p:clrMap bg1="lt1" tx1="dk1" bg2="lt2" tx2="dk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 id="214748409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tx1"/>
        </a:buClr>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oleObject" Target="../embeddings/oleObject1.bin"/></Relationships>
</file>

<file path=ppt/slides/_rels/slide3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9.emf"/></Relationships>
</file>

<file path=ppt/slides/_rels/slide3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0596" y="4766553"/>
            <a:ext cx="12050807" cy="2036324"/>
          </a:xfrm>
          <a:solidFill>
            <a:srgbClr val="FFCC00"/>
          </a:solidFill>
          <a:ln>
            <a:solidFill>
              <a:srgbClr val="002060"/>
            </a:solidFill>
          </a:ln>
        </p:spPr>
        <p:txBody>
          <a:bodyPr>
            <a:normAutofit fontScale="25000" lnSpcReduction="20000"/>
          </a:bodyPr>
          <a:lstStyle/>
          <a:p>
            <a:endParaRPr lang="en-US" sz="7000" b="1" dirty="0" smtClean="0">
              <a:solidFill>
                <a:schemeClr val="accent4">
                  <a:lumMod val="50000"/>
                </a:schemeClr>
              </a:solidFill>
            </a:endParaRPr>
          </a:p>
          <a:p>
            <a:r>
              <a:rPr lang="en-US" sz="9600" b="1" dirty="0" smtClean="0">
                <a:solidFill>
                  <a:srgbClr val="002060"/>
                </a:solidFill>
                <a:latin typeface="Arial" panose="020B0604020202020204" pitchFamily="34" charset="0"/>
                <a:cs typeface="Arial" panose="020B0604020202020204" pitchFamily="34" charset="0"/>
              </a:rPr>
              <a:t>Presented to: Albuquerque Public Schools Board of Education                   </a:t>
            </a:r>
          </a:p>
          <a:p>
            <a:r>
              <a:rPr lang="en-US" sz="9600" b="1" dirty="0" smtClean="0">
                <a:solidFill>
                  <a:srgbClr val="002060"/>
                </a:solidFill>
                <a:latin typeface="Arial" panose="020B0604020202020204" pitchFamily="34" charset="0"/>
                <a:cs typeface="Arial" panose="020B0604020202020204" pitchFamily="34" charset="0"/>
              </a:rPr>
              <a:t>May 24, 2023</a:t>
            </a:r>
          </a:p>
          <a:p>
            <a:r>
              <a:rPr lang="en-US" sz="9600" b="1" dirty="0" smtClean="0">
                <a:solidFill>
                  <a:srgbClr val="002060"/>
                </a:solidFill>
                <a:latin typeface="Arial" panose="020B0604020202020204" pitchFamily="34" charset="0"/>
                <a:cs typeface="Arial" panose="020B0604020202020204" pitchFamily="34" charset="0"/>
              </a:rPr>
              <a:t>Presenters: Rennette Apodaca, Chief Financial Officer </a:t>
            </a:r>
          </a:p>
          <a:p>
            <a:r>
              <a:rPr lang="en-US" sz="9600" b="1" dirty="0">
                <a:solidFill>
                  <a:srgbClr val="002060"/>
                </a:solidFill>
                <a:latin typeface="Arial" panose="020B0604020202020204" pitchFamily="34" charset="0"/>
                <a:cs typeface="Arial" panose="020B0604020202020204" pitchFamily="34" charset="0"/>
              </a:rPr>
              <a:t>	</a:t>
            </a:r>
            <a:r>
              <a:rPr lang="en-US" sz="9600" b="1" dirty="0" smtClean="0">
                <a:solidFill>
                  <a:srgbClr val="002060"/>
                </a:solidFill>
                <a:latin typeface="Arial" panose="020B0604020202020204" pitchFamily="34" charset="0"/>
                <a:cs typeface="Arial" panose="020B0604020202020204" pitchFamily="34" charset="0"/>
              </a:rPr>
              <a:t>Rosalinda Montoya, Executive Director Budget &amp; Strategic Planning</a:t>
            </a:r>
          </a:p>
          <a:p>
            <a:endParaRPr lang="en-US" b="1" dirty="0">
              <a:solidFill>
                <a:schemeClr val="accent1">
                  <a:lumMod val="60000"/>
                  <a:lumOff val="40000"/>
                </a:schemeClr>
              </a:solidFill>
            </a:endParaRPr>
          </a:p>
        </p:txBody>
      </p:sp>
      <p:pic>
        <p:nvPicPr>
          <p:cNvPr id="7" name="Picture 6"/>
          <p:cNvPicPr>
            <a:picLocks noChangeAspect="1"/>
          </p:cNvPicPr>
          <p:nvPr/>
        </p:nvPicPr>
        <p:blipFill>
          <a:blip r:embed="rId2"/>
          <a:stretch>
            <a:fillRect/>
          </a:stretch>
        </p:blipFill>
        <p:spPr>
          <a:xfrm>
            <a:off x="0" y="-52874"/>
            <a:ext cx="12192000" cy="5111257"/>
          </a:xfrm>
          <a:prstGeom prst="rect">
            <a:avLst/>
          </a:prstGeom>
        </p:spPr>
      </p:pic>
    </p:spTree>
    <p:extLst>
      <p:ext uri="{BB962C8B-B14F-4D97-AF65-F5344CB8AC3E}">
        <p14:creationId xmlns:p14="http://schemas.microsoft.com/office/powerpoint/2010/main" val="26464298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flipV="1">
            <a:off x="448408" y="5969978"/>
            <a:ext cx="1872761" cy="253850"/>
          </a:xfrm>
        </p:spPr>
        <p:txBody>
          <a:bodyPr>
            <a:normAutofit fontScale="62500" lnSpcReduction="20000"/>
          </a:bodyPr>
          <a:lstStyle/>
          <a:p>
            <a:endParaRPr lang="en-US" sz="2400" b="1" dirty="0">
              <a:solidFill>
                <a:srgbClr val="002060"/>
              </a:solidFill>
              <a:latin typeface="Arial" panose="020B0604020202020204" pitchFamily="34" charset="0"/>
              <a:cs typeface="Arial" panose="020B0604020202020204" pitchFamily="34" charset="0"/>
            </a:endParaRPr>
          </a:p>
          <a:p>
            <a:endParaRPr lang="en-US" sz="2400" b="1" dirty="0">
              <a:solidFill>
                <a:srgbClr val="002060"/>
              </a:solidFill>
              <a:latin typeface="Arial" panose="020B0604020202020204" pitchFamily="34" charset="0"/>
              <a:cs typeface="Arial" panose="020B0604020202020204" pitchFamily="34" charset="0"/>
            </a:endParaRPr>
          </a:p>
          <a:p>
            <a:pPr marL="45720" indent="0">
              <a:buNone/>
            </a:pPr>
            <a:endParaRPr lang="en-US" sz="2400" b="1" dirty="0">
              <a:solidFill>
                <a:srgbClr val="002060"/>
              </a:solidFill>
              <a:latin typeface="Arial" panose="020B0604020202020204" pitchFamily="34" charset="0"/>
              <a:cs typeface="Arial" panose="020B0604020202020204" pitchFamily="34" charset="0"/>
            </a:endParaRPr>
          </a:p>
          <a:p>
            <a:endParaRPr lang="en-US" sz="2400" b="1" dirty="0">
              <a:solidFill>
                <a:schemeClr val="accent4">
                  <a:lumMod val="50000"/>
                </a:schemeClr>
              </a:solidFill>
              <a:latin typeface="Arial" panose="020B0604020202020204" pitchFamily="34" charset="0"/>
              <a:cs typeface="Arial" panose="020B0604020202020204" pitchFamily="34" charset="0"/>
            </a:endParaRPr>
          </a:p>
          <a:p>
            <a:pPr marL="45720" indent="0">
              <a:buNone/>
            </a:pPr>
            <a:endParaRPr lang="en-US" sz="2400" b="1" dirty="0">
              <a:solidFill>
                <a:schemeClr val="accent4">
                  <a:lumMod val="50000"/>
                </a:schemeClr>
              </a:solidFill>
              <a:latin typeface="Arial" panose="020B0604020202020204" pitchFamily="34" charset="0"/>
              <a:cs typeface="Arial" panose="020B0604020202020204" pitchFamily="34" charset="0"/>
            </a:endParaRPr>
          </a:p>
          <a:p>
            <a:endParaRPr lang="en-US" dirty="0"/>
          </a:p>
        </p:txBody>
      </p:sp>
      <p:sp>
        <p:nvSpPr>
          <p:cNvPr id="3" name="Slide Number Placeholder 2"/>
          <p:cNvSpPr>
            <a:spLocks noGrp="1"/>
          </p:cNvSpPr>
          <p:nvPr>
            <p:ph type="sldNum" sz="quarter" idx="12"/>
          </p:nvPr>
        </p:nvSpPr>
        <p:spPr/>
        <p:txBody>
          <a:bodyPr/>
          <a:lstStyle/>
          <a:p>
            <a:fld id="{62022AAE-5726-485D-AB90-1D9D6CF0181C}" type="slidenum">
              <a:rPr lang="en-US" smtClean="0"/>
              <a:t>10</a:t>
            </a:fld>
            <a:endParaRPr lang="en-US"/>
          </a:p>
        </p:txBody>
      </p:sp>
      <p:pic>
        <p:nvPicPr>
          <p:cNvPr id="6" name="Picture 5"/>
          <p:cNvPicPr>
            <a:picLocks noChangeAspect="1"/>
          </p:cNvPicPr>
          <p:nvPr/>
        </p:nvPicPr>
        <p:blipFill>
          <a:blip r:embed="rId2"/>
          <a:stretch>
            <a:fillRect/>
          </a:stretch>
        </p:blipFill>
        <p:spPr>
          <a:xfrm>
            <a:off x="325315" y="677008"/>
            <a:ext cx="11579470" cy="5546820"/>
          </a:xfrm>
          <a:prstGeom prst="rect">
            <a:avLst/>
          </a:prstGeom>
        </p:spPr>
      </p:pic>
    </p:spTree>
    <p:extLst>
      <p:ext uri="{BB962C8B-B14F-4D97-AF65-F5344CB8AC3E}">
        <p14:creationId xmlns:p14="http://schemas.microsoft.com/office/powerpoint/2010/main" val="5640346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flipV="1">
            <a:off x="448408" y="5969978"/>
            <a:ext cx="1872761" cy="253850"/>
          </a:xfrm>
        </p:spPr>
        <p:txBody>
          <a:bodyPr>
            <a:normAutofit fontScale="62500" lnSpcReduction="20000"/>
          </a:bodyPr>
          <a:lstStyle/>
          <a:p>
            <a:endParaRPr lang="en-US" sz="2400" b="1" dirty="0">
              <a:solidFill>
                <a:srgbClr val="002060"/>
              </a:solidFill>
              <a:latin typeface="Arial" panose="020B0604020202020204" pitchFamily="34" charset="0"/>
              <a:cs typeface="Arial" panose="020B0604020202020204" pitchFamily="34" charset="0"/>
            </a:endParaRPr>
          </a:p>
          <a:p>
            <a:endParaRPr lang="en-US" sz="2400" b="1" dirty="0">
              <a:solidFill>
                <a:srgbClr val="002060"/>
              </a:solidFill>
              <a:latin typeface="Arial" panose="020B0604020202020204" pitchFamily="34" charset="0"/>
              <a:cs typeface="Arial" panose="020B0604020202020204" pitchFamily="34" charset="0"/>
            </a:endParaRPr>
          </a:p>
          <a:p>
            <a:pPr marL="45720" indent="0">
              <a:buNone/>
            </a:pPr>
            <a:endParaRPr lang="en-US" sz="2400" b="1" dirty="0">
              <a:solidFill>
                <a:srgbClr val="002060"/>
              </a:solidFill>
              <a:latin typeface="Arial" panose="020B0604020202020204" pitchFamily="34" charset="0"/>
              <a:cs typeface="Arial" panose="020B0604020202020204" pitchFamily="34" charset="0"/>
            </a:endParaRPr>
          </a:p>
          <a:p>
            <a:endParaRPr lang="en-US" sz="2400" b="1" dirty="0">
              <a:solidFill>
                <a:schemeClr val="accent4">
                  <a:lumMod val="50000"/>
                </a:schemeClr>
              </a:solidFill>
              <a:latin typeface="Arial" panose="020B0604020202020204" pitchFamily="34" charset="0"/>
              <a:cs typeface="Arial" panose="020B0604020202020204" pitchFamily="34" charset="0"/>
            </a:endParaRPr>
          </a:p>
          <a:p>
            <a:pPr marL="45720" indent="0">
              <a:buNone/>
            </a:pPr>
            <a:endParaRPr lang="en-US" sz="2400" b="1" dirty="0">
              <a:solidFill>
                <a:schemeClr val="accent4">
                  <a:lumMod val="50000"/>
                </a:schemeClr>
              </a:solidFill>
              <a:latin typeface="Arial" panose="020B0604020202020204" pitchFamily="34" charset="0"/>
              <a:cs typeface="Arial" panose="020B0604020202020204" pitchFamily="34" charset="0"/>
            </a:endParaRPr>
          </a:p>
          <a:p>
            <a:endParaRPr lang="en-US" dirty="0"/>
          </a:p>
        </p:txBody>
      </p:sp>
      <p:sp>
        <p:nvSpPr>
          <p:cNvPr id="3" name="Slide Number Placeholder 2"/>
          <p:cNvSpPr>
            <a:spLocks noGrp="1"/>
          </p:cNvSpPr>
          <p:nvPr>
            <p:ph type="sldNum" sz="quarter" idx="12"/>
          </p:nvPr>
        </p:nvSpPr>
        <p:spPr/>
        <p:txBody>
          <a:bodyPr/>
          <a:lstStyle/>
          <a:p>
            <a:fld id="{62022AAE-5726-485D-AB90-1D9D6CF0181C}" type="slidenum">
              <a:rPr lang="en-US" smtClean="0"/>
              <a:t>11</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1141480790"/>
              </p:ext>
            </p:extLst>
          </p:nvPr>
        </p:nvGraphicFramePr>
        <p:xfrm>
          <a:off x="3022030" y="291131"/>
          <a:ext cx="5486399" cy="6175274"/>
        </p:xfrm>
        <a:graphic>
          <a:graphicData uri="http://schemas.openxmlformats.org/drawingml/2006/table">
            <a:tbl>
              <a:tblPr/>
              <a:tblGrid>
                <a:gridCol w="4154608">
                  <a:extLst>
                    <a:ext uri="{9D8B030D-6E8A-4147-A177-3AD203B41FA5}">
                      <a16:colId xmlns:a16="http://schemas.microsoft.com/office/drawing/2014/main" val="1357993568"/>
                    </a:ext>
                  </a:extLst>
                </a:gridCol>
                <a:gridCol w="1331791">
                  <a:extLst>
                    <a:ext uri="{9D8B030D-6E8A-4147-A177-3AD203B41FA5}">
                      <a16:colId xmlns:a16="http://schemas.microsoft.com/office/drawing/2014/main" val="883850134"/>
                    </a:ext>
                  </a:extLst>
                </a:gridCol>
              </a:tblGrid>
              <a:tr h="389723">
                <a:tc>
                  <a:txBody>
                    <a:bodyPr/>
                    <a:lstStyle/>
                    <a:p>
                      <a:pPr algn="l" fontAlgn="b"/>
                      <a:r>
                        <a:rPr lang="en-US" sz="1600" b="0" i="0" u="none" strike="noStrike">
                          <a:solidFill>
                            <a:srgbClr val="000000"/>
                          </a:solidFill>
                          <a:effectLst/>
                          <a:latin typeface="Arial" panose="020B0604020202020204" pitchFamily="34" charset="0"/>
                        </a:rPr>
                        <a:t>Areas of Increase</a:t>
                      </a:r>
                    </a:p>
                  </a:txBody>
                  <a:tcPr marL="3034" marR="3034" marT="3034"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497B0"/>
                    </a:solidFill>
                  </a:tcPr>
                </a:tc>
                <a:tc>
                  <a:txBody>
                    <a:bodyPr/>
                    <a:lstStyle/>
                    <a:p>
                      <a:pPr algn="l" fontAlgn="b"/>
                      <a:r>
                        <a:rPr lang="en-US" sz="1600" b="0" i="0" u="none" strike="noStrike">
                          <a:solidFill>
                            <a:srgbClr val="000000"/>
                          </a:solidFill>
                          <a:effectLst/>
                          <a:latin typeface="Arial" panose="020B0604020202020204" pitchFamily="34" charset="0"/>
                        </a:rPr>
                        <a:t>Amount</a:t>
                      </a:r>
                    </a:p>
                  </a:txBody>
                  <a:tcPr marL="3034" marR="3034" marT="3034"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497B0"/>
                    </a:solidFill>
                  </a:tcPr>
                </a:tc>
                <a:extLst>
                  <a:ext uri="{0D108BD9-81ED-4DB2-BD59-A6C34878D82A}">
                    <a16:rowId xmlns:a16="http://schemas.microsoft.com/office/drawing/2014/main" val="3904879645"/>
                  </a:ext>
                </a:extLst>
              </a:tr>
              <a:tr h="385085">
                <a:tc>
                  <a:txBody>
                    <a:bodyPr/>
                    <a:lstStyle/>
                    <a:p>
                      <a:pPr algn="l" fontAlgn="b"/>
                      <a:r>
                        <a:rPr lang="en-US" sz="1600" b="0" i="0" u="none" strike="noStrike">
                          <a:solidFill>
                            <a:srgbClr val="000000"/>
                          </a:solidFill>
                          <a:effectLst/>
                          <a:latin typeface="Arial" panose="020B0604020202020204" pitchFamily="34" charset="0"/>
                        </a:rPr>
                        <a:t>Salary Increases</a:t>
                      </a:r>
                    </a:p>
                  </a:txBody>
                  <a:tcPr marL="3034" marR="3034" marT="3034"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US" sz="1600" b="0" i="0" u="none" strike="noStrike">
                          <a:solidFill>
                            <a:srgbClr val="000000"/>
                          </a:solidFill>
                          <a:effectLst/>
                          <a:latin typeface="Arial" panose="020B0604020202020204" pitchFamily="34" charset="0"/>
                        </a:rPr>
                        <a:t>$40.2 </a:t>
                      </a:r>
                    </a:p>
                  </a:txBody>
                  <a:tcPr marL="3034" marR="3034" marT="3034"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27436309"/>
                  </a:ext>
                </a:extLst>
              </a:tr>
              <a:tr h="385085">
                <a:tc>
                  <a:txBody>
                    <a:bodyPr/>
                    <a:lstStyle/>
                    <a:p>
                      <a:pPr algn="l" fontAlgn="b"/>
                      <a:r>
                        <a:rPr lang="en-US" sz="1600" b="0" i="0" u="none" strike="noStrike">
                          <a:solidFill>
                            <a:srgbClr val="000000"/>
                          </a:solidFill>
                          <a:effectLst/>
                          <a:latin typeface="Arial" panose="020B0604020202020204" pitchFamily="34" charset="0"/>
                        </a:rPr>
                        <a:t>1,140 Instructional Hours</a:t>
                      </a:r>
                    </a:p>
                  </a:txBody>
                  <a:tcPr marL="3034" marR="3034" marT="3034"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600" b="0" i="0" u="none" strike="noStrike">
                          <a:solidFill>
                            <a:srgbClr val="000000"/>
                          </a:solidFill>
                          <a:effectLst/>
                          <a:latin typeface="Arial" panose="020B0604020202020204" pitchFamily="34" charset="0"/>
                        </a:rPr>
                        <a:t>$13.2 </a:t>
                      </a:r>
                    </a:p>
                  </a:txBody>
                  <a:tcPr marL="3034" marR="3034" marT="3034"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43227625"/>
                  </a:ext>
                </a:extLst>
              </a:tr>
              <a:tr h="385085">
                <a:tc>
                  <a:txBody>
                    <a:bodyPr/>
                    <a:lstStyle/>
                    <a:p>
                      <a:pPr algn="l" fontAlgn="b"/>
                      <a:r>
                        <a:rPr lang="en-US" sz="1600" b="0" i="0" u="none" strike="noStrike">
                          <a:solidFill>
                            <a:srgbClr val="000000"/>
                          </a:solidFill>
                          <a:effectLst/>
                          <a:latin typeface="Arial" panose="020B0604020202020204" pitchFamily="34" charset="0"/>
                        </a:rPr>
                        <a:t>EA's to $25K Min</a:t>
                      </a:r>
                    </a:p>
                  </a:txBody>
                  <a:tcPr marL="3034" marR="3034" marT="3034"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600" b="0" i="0" u="none" strike="noStrike">
                          <a:solidFill>
                            <a:srgbClr val="000000"/>
                          </a:solidFill>
                          <a:effectLst/>
                          <a:latin typeface="Arial" panose="020B0604020202020204" pitchFamily="34" charset="0"/>
                        </a:rPr>
                        <a:t>$8.4 </a:t>
                      </a:r>
                    </a:p>
                  </a:txBody>
                  <a:tcPr marL="3034" marR="3034" marT="3034"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749902295"/>
                  </a:ext>
                </a:extLst>
              </a:tr>
              <a:tr h="385085">
                <a:tc>
                  <a:txBody>
                    <a:bodyPr/>
                    <a:lstStyle/>
                    <a:p>
                      <a:pPr algn="l" fontAlgn="b"/>
                      <a:r>
                        <a:rPr lang="en-US" sz="1600" b="0" i="0" u="none" strike="noStrike">
                          <a:solidFill>
                            <a:srgbClr val="000000"/>
                          </a:solidFill>
                          <a:effectLst/>
                          <a:latin typeface="Arial" panose="020B0604020202020204" pitchFamily="34" charset="0"/>
                        </a:rPr>
                        <a:t>Site Safety Stipends</a:t>
                      </a:r>
                    </a:p>
                  </a:txBody>
                  <a:tcPr marL="3034" marR="3034" marT="3034"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600" b="0" i="0" u="none" strike="noStrike">
                          <a:solidFill>
                            <a:srgbClr val="000000"/>
                          </a:solidFill>
                          <a:effectLst/>
                          <a:latin typeface="Arial" panose="020B0604020202020204" pitchFamily="34" charset="0"/>
                        </a:rPr>
                        <a:t>$8.0 </a:t>
                      </a:r>
                    </a:p>
                  </a:txBody>
                  <a:tcPr marL="3034" marR="3034" marT="3034"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76238490"/>
                  </a:ext>
                </a:extLst>
              </a:tr>
              <a:tr h="385085">
                <a:tc>
                  <a:txBody>
                    <a:bodyPr/>
                    <a:lstStyle/>
                    <a:p>
                      <a:pPr algn="l" fontAlgn="b"/>
                      <a:r>
                        <a:rPr lang="en-US" sz="1600" b="0" i="0" u="none" strike="noStrike">
                          <a:solidFill>
                            <a:srgbClr val="000000"/>
                          </a:solidFill>
                          <a:effectLst/>
                          <a:latin typeface="Arial" panose="020B0604020202020204" pitchFamily="34" charset="0"/>
                        </a:rPr>
                        <a:t>At Risk Index</a:t>
                      </a:r>
                    </a:p>
                  </a:txBody>
                  <a:tcPr marL="3034" marR="3034" marT="3034"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600" b="0" i="0" u="none" strike="noStrike">
                          <a:solidFill>
                            <a:srgbClr val="000000"/>
                          </a:solidFill>
                          <a:effectLst/>
                          <a:latin typeface="Arial" panose="020B0604020202020204" pitchFamily="34" charset="0"/>
                        </a:rPr>
                        <a:t>$7.7 </a:t>
                      </a:r>
                    </a:p>
                  </a:txBody>
                  <a:tcPr marL="3034" marR="3034" marT="3034"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00593261"/>
                  </a:ext>
                </a:extLst>
              </a:tr>
              <a:tr h="385085">
                <a:tc>
                  <a:txBody>
                    <a:bodyPr/>
                    <a:lstStyle/>
                    <a:p>
                      <a:pPr algn="l" fontAlgn="b"/>
                      <a:r>
                        <a:rPr lang="en-US" sz="1600" b="0" i="0" u="none" strike="noStrike">
                          <a:solidFill>
                            <a:srgbClr val="000000"/>
                          </a:solidFill>
                          <a:effectLst/>
                          <a:latin typeface="Arial" panose="020B0604020202020204" pitchFamily="34" charset="0"/>
                        </a:rPr>
                        <a:t>ERB 1%</a:t>
                      </a:r>
                    </a:p>
                  </a:txBody>
                  <a:tcPr marL="3034" marR="3034" marT="3034"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600" b="0" i="0" u="none" strike="noStrike">
                          <a:solidFill>
                            <a:srgbClr val="000000"/>
                          </a:solidFill>
                          <a:effectLst/>
                          <a:latin typeface="Arial" panose="020B0604020202020204" pitchFamily="34" charset="0"/>
                        </a:rPr>
                        <a:t>$6.1 </a:t>
                      </a:r>
                    </a:p>
                  </a:txBody>
                  <a:tcPr marL="3034" marR="3034" marT="3034"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46212383"/>
                  </a:ext>
                </a:extLst>
              </a:tr>
              <a:tr h="385085">
                <a:tc>
                  <a:txBody>
                    <a:bodyPr/>
                    <a:lstStyle/>
                    <a:p>
                      <a:pPr algn="l" fontAlgn="b"/>
                      <a:r>
                        <a:rPr lang="en-US" sz="1600" b="0" i="0" u="none" strike="noStrike">
                          <a:solidFill>
                            <a:srgbClr val="000000"/>
                          </a:solidFill>
                          <a:effectLst/>
                          <a:latin typeface="Arial" panose="020B0604020202020204" pitchFamily="34" charset="0"/>
                        </a:rPr>
                        <a:t>Employer Health Benefits </a:t>
                      </a:r>
                    </a:p>
                  </a:txBody>
                  <a:tcPr marL="3034" marR="3034" marT="3034"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600" b="0" i="0" u="none" strike="noStrike">
                          <a:solidFill>
                            <a:srgbClr val="000000"/>
                          </a:solidFill>
                          <a:effectLst/>
                          <a:latin typeface="Arial" panose="020B0604020202020204" pitchFamily="34" charset="0"/>
                        </a:rPr>
                        <a:t>$1.5 </a:t>
                      </a:r>
                    </a:p>
                  </a:txBody>
                  <a:tcPr marL="3034" marR="3034" marT="3034"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79394188"/>
                  </a:ext>
                </a:extLst>
              </a:tr>
              <a:tr h="385085">
                <a:tc>
                  <a:txBody>
                    <a:bodyPr/>
                    <a:lstStyle/>
                    <a:p>
                      <a:pPr algn="l" fontAlgn="b"/>
                      <a:r>
                        <a:rPr lang="en-US" sz="1600" b="0" i="0" u="none" strike="noStrike" dirty="0" smtClean="0">
                          <a:solidFill>
                            <a:srgbClr val="000000"/>
                          </a:solidFill>
                          <a:effectLst/>
                          <a:latin typeface="Arial" panose="020B0604020202020204" pitchFamily="34" charset="0"/>
                        </a:rPr>
                        <a:t>Substitutes</a:t>
                      </a:r>
                      <a:endParaRPr lang="en-US" sz="1600" b="0" i="0" u="none" strike="noStrike" dirty="0">
                        <a:solidFill>
                          <a:srgbClr val="000000"/>
                        </a:solidFill>
                        <a:effectLst/>
                        <a:latin typeface="Arial" panose="020B0604020202020204" pitchFamily="34" charset="0"/>
                      </a:endParaRPr>
                    </a:p>
                  </a:txBody>
                  <a:tcPr marL="3034" marR="3034" marT="3034"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600" b="0" i="0" u="none" strike="noStrike">
                          <a:solidFill>
                            <a:srgbClr val="000000"/>
                          </a:solidFill>
                          <a:effectLst/>
                          <a:latin typeface="Arial" panose="020B0604020202020204" pitchFamily="34" charset="0"/>
                        </a:rPr>
                        <a:t>$3.7 </a:t>
                      </a:r>
                    </a:p>
                  </a:txBody>
                  <a:tcPr marL="3034" marR="3034" marT="3034"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18294460"/>
                  </a:ext>
                </a:extLst>
              </a:tr>
              <a:tr h="385085">
                <a:tc>
                  <a:txBody>
                    <a:bodyPr/>
                    <a:lstStyle/>
                    <a:p>
                      <a:pPr algn="l" fontAlgn="b"/>
                      <a:r>
                        <a:rPr lang="en-US" sz="1600" b="0" i="0" u="none" strike="noStrike">
                          <a:solidFill>
                            <a:srgbClr val="000000"/>
                          </a:solidFill>
                          <a:effectLst/>
                          <a:latin typeface="Arial" panose="020B0604020202020204" pitchFamily="34" charset="0"/>
                        </a:rPr>
                        <a:t>Differentials</a:t>
                      </a:r>
                    </a:p>
                  </a:txBody>
                  <a:tcPr marL="3034" marR="3034" marT="3034"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600" b="0" i="0" u="none" strike="noStrike">
                          <a:solidFill>
                            <a:srgbClr val="000000"/>
                          </a:solidFill>
                          <a:effectLst/>
                          <a:latin typeface="Arial" panose="020B0604020202020204" pitchFamily="34" charset="0"/>
                        </a:rPr>
                        <a:t>$3.7 </a:t>
                      </a:r>
                    </a:p>
                  </a:txBody>
                  <a:tcPr marL="3034" marR="3034" marT="3034"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53350906"/>
                  </a:ext>
                </a:extLst>
              </a:tr>
              <a:tr h="385085">
                <a:tc>
                  <a:txBody>
                    <a:bodyPr/>
                    <a:lstStyle/>
                    <a:p>
                      <a:pPr algn="l" fontAlgn="b"/>
                      <a:r>
                        <a:rPr lang="en-US" sz="1600" b="0" i="0" u="none" strike="noStrike">
                          <a:solidFill>
                            <a:srgbClr val="000000"/>
                          </a:solidFill>
                          <a:effectLst/>
                          <a:latin typeface="Arial" panose="020B0604020202020204" pitchFamily="34" charset="0"/>
                        </a:rPr>
                        <a:t>Utilities</a:t>
                      </a:r>
                    </a:p>
                  </a:txBody>
                  <a:tcPr marL="3034" marR="3034" marT="3034"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600" b="0" i="0" u="none" strike="noStrike">
                          <a:solidFill>
                            <a:srgbClr val="000000"/>
                          </a:solidFill>
                          <a:effectLst/>
                          <a:latin typeface="Arial" panose="020B0604020202020204" pitchFamily="34" charset="0"/>
                        </a:rPr>
                        <a:t>$2.8 </a:t>
                      </a:r>
                    </a:p>
                  </a:txBody>
                  <a:tcPr marL="3034" marR="3034" marT="3034"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64757518"/>
                  </a:ext>
                </a:extLst>
              </a:tr>
              <a:tr h="385085">
                <a:tc>
                  <a:txBody>
                    <a:bodyPr/>
                    <a:lstStyle/>
                    <a:p>
                      <a:pPr algn="l" fontAlgn="b"/>
                      <a:r>
                        <a:rPr lang="en-US" sz="1600" b="0" i="0" u="none" strike="noStrike">
                          <a:solidFill>
                            <a:srgbClr val="000000"/>
                          </a:solidFill>
                          <a:effectLst/>
                          <a:latin typeface="Arial" panose="020B0604020202020204" pitchFamily="34" charset="0"/>
                        </a:rPr>
                        <a:t>Instructional Materials</a:t>
                      </a:r>
                    </a:p>
                  </a:txBody>
                  <a:tcPr marL="3034" marR="3034" marT="3034"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600" b="0" i="0" u="none" strike="noStrike">
                          <a:solidFill>
                            <a:srgbClr val="000000"/>
                          </a:solidFill>
                          <a:effectLst/>
                          <a:latin typeface="Arial" panose="020B0604020202020204" pitchFamily="34" charset="0"/>
                        </a:rPr>
                        <a:t>$1.7 </a:t>
                      </a:r>
                    </a:p>
                  </a:txBody>
                  <a:tcPr marL="3034" marR="3034" marT="3034"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77898926"/>
                  </a:ext>
                </a:extLst>
              </a:tr>
              <a:tr h="385085">
                <a:tc>
                  <a:txBody>
                    <a:bodyPr/>
                    <a:lstStyle/>
                    <a:p>
                      <a:pPr algn="l" fontAlgn="b"/>
                      <a:r>
                        <a:rPr lang="en-US" sz="1600" b="0" i="0" u="none" strike="noStrike">
                          <a:solidFill>
                            <a:srgbClr val="000000"/>
                          </a:solidFill>
                          <a:effectLst/>
                          <a:latin typeface="Arial" panose="020B0604020202020204" pitchFamily="34" charset="0"/>
                        </a:rPr>
                        <a:t>Fine Arts Factor</a:t>
                      </a:r>
                    </a:p>
                  </a:txBody>
                  <a:tcPr marL="3034" marR="3034" marT="3034"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600" b="0" i="0" u="none" strike="noStrike">
                          <a:solidFill>
                            <a:srgbClr val="000000"/>
                          </a:solidFill>
                          <a:effectLst/>
                          <a:latin typeface="Arial" panose="020B0604020202020204" pitchFamily="34" charset="0"/>
                        </a:rPr>
                        <a:t>$1.1 </a:t>
                      </a:r>
                    </a:p>
                  </a:txBody>
                  <a:tcPr marL="3034" marR="3034" marT="3034"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54523950"/>
                  </a:ext>
                </a:extLst>
              </a:tr>
              <a:tr h="385085">
                <a:tc>
                  <a:txBody>
                    <a:bodyPr/>
                    <a:lstStyle/>
                    <a:p>
                      <a:pPr algn="l" fontAlgn="b"/>
                      <a:r>
                        <a:rPr lang="en-US" sz="1600" b="0" i="0" u="none" strike="noStrike">
                          <a:solidFill>
                            <a:srgbClr val="000000"/>
                          </a:solidFill>
                          <a:effectLst/>
                          <a:latin typeface="Arial" panose="020B0604020202020204" pitchFamily="34" charset="0"/>
                        </a:rPr>
                        <a:t>Compliance</a:t>
                      </a:r>
                    </a:p>
                  </a:txBody>
                  <a:tcPr marL="3034" marR="3034" marT="3034"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600" b="0" i="0" u="none" strike="noStrike">
                          <a:solidFill>
                            <a:srgbClr val="000000"/>
                          </a:solidFill>
                          <a:effectLst/>
                          <a:latin typeface="Arial" panose="020B0604020202020204" pitchFamily="34" charset="0"/>
                        </a:rPr>
                        <a:t>$0.5 </a:t>
                      </a:r>
                    </a:p>
                  </a:txBody>
                  <a:tcPr marL="3034" marR="3034" marT="3034"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53982207"/>
                  </a:ext>
                </a:extLst>
              </a:tr>
              <a:tr h="389723">
                <a:tc>
                  <a:txBody>
                    <a:bodyPr/>
                    <a:lstStyle/>
                    <a:p>
                      <a:pPr algn="l" fontAlgn="b"/>
                      <a:r>
                        <a:rPr lang="en-US" sz="1600" b="0" i="0" u="none" strike="noStrike">
                          <a:solidFill>
                            <a:srgbClr val="000000"/>
                          </a:solidFill>
                          <a:effectLst/>
                          <a:latin typeface="Arial" panose="020B0604020202020204" pitchFamily="34" charset="0"/>
                        </a:rPr>
                        <a:t>Feminine Hygiene Products</a:t>
                      </a:r>
                    </a:p>
                  </a:txBody>
                  <a:tcPr marL="3034" marR="3034" marT="3034"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Arial" panose="020B0604020202020204" pitchFamily="34" charset="0"/>
                        </a:rPr>
                        <a:t>$0.5 </a:t>
                      </a:r>
                    </a:p>
                  </a:txBody>
                  <a:tcPr marL="3034" marR="3034" marT="3034"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8278807"/>
                  </a:ext>
                </a:extLst>
              </a:tr>
              <a:tr h="389723">
                <a:tc>
                  <a:txBody>
                    <a:bodyPr/>
                    <a:lstStyle/>
                    <a:p>
                      <a:pPr algn="l" fontAlgn="b"/>
                      <a:r>
                        <a:rPr lang="en-US" sz="1600" b="0" i="0" u="none" strike="noStrike">
                          <a:solidFill>
                            <a:srgbClr val="000000"/>
                          </a:solidFill>
                          <a:effectLst/>
                          <a:latin typeface="Arial" panose="020B0604020202020204" pitchFamily="34" charset="0"/>
                        </a:rPr>
                        <a:t>Total Increase</a:t>
                      </a:r>
                    </a:p>
                  </a:txBody>
                  <a:tcPr marL="3034" marR="3034" marT="3034"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497B0"/>
                    </a:solidFill>
                  </a:tcPr>
                </a:tc>
                <a:tc>
                  <a:txBody>
                    <a:bodyPr/>
                    <a:lstStyle/>
                    <a:p>
                      <a:pPr algn="l" fontAlgn="b"/>
                      <a:r>
                        <a:rPr lang="en-US" sz="1600" b="0" i="0" u="none" strike="noStrike" dirty="0">
                          <a:solidFill>
                            <a:srgbClr val="000000"/>
                          </a:solidFill>
                          <a:effectLst/>
                          <a:latin typeface="Arial" panose="020B0604020202020204" pitchFamily="34" charset="0"/>
                        </a:rPr>
                        <a:t> $    99.1 </a:t>
                      </a:r>
                    </a:p>
                  </a:txBody>
                  <a:tcPr marL="3034" marR="3034" marT="3034"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497B0"/>
                    </a:solidFill>
                  </a:tcPr>
                </a:tc>
                <a:extLst>
                  <a:ext uri="{0D108BD9-81ED-4DB2-BD59-A6C34878D82A}">
                    <a16:rowId xmlns:a16="http://schemas.microsoft.com/office/drawing/2014/main" val="2715077664"/>
                  </a:ext>
                </a:extLst>
              </a:tr>
            </a:tbl>
          </a:graphicData>
        </a:graphic>
      </p:graphicFrame>
    </p:spTree>
    <p:extLst>
      <p:ext uri="{BB962C8B-B14F-4D97-AF65-F5344CB8AC3E}">
        <p14:creationId xmlns:p14="http://schemas.microsoft.com/office/powerpoint/2010/main" val="41439732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1143000" y="923193"/>
            <a:ext cx="9872871" cy="4712676"/>
          </a:xfrm>
        </p:spPr>
        <p:txBody>
          <a:bodyPr>
            <a:normAutofit fontScale="92500" lnSpcReduction="20000"/>
          </a:bodyPr>
          <a:lstStyle/>
          <a:p>
            <a:r>
              <a:rPr lang="en-US" b="1" dirty="0" smtClean="0">
                <a:solidFill>
                  <a:srgbClr val="002060"/>
                </a:solidFill>
                <a:latin typeface="Arial" panose="020B0604020202020204" pitchFamily="34" charset="0"/>
                <a:cs typeface="Arial" panose="020B0604020202020204" pitchFamily="34" charset="0"/>
              </a:rPr>
              <a:t>Goal </a:t>
            </a:r>
            <a:r>
              <a:rPr lang="en-US" b="1" dirty="0">
                <a:solidFill>
                  <a:srgbClr val="002060"/>
                </a:solidFill>
                <a:latin typeface="Arial" panose="020B0604020202020204" pitchFamily="34" charset="0"/>
                <a:cs typeface="Arial" panose="020B0604020202020204" pitchFamily="34" charset="0"/>
              </a:rPr>
              <a:t>1</a:t>
            </a:r>
            <a:r>
              <a:rPr lang="en-US" dirty="0">
                <a:solidFill>
                  <a:srgbClr val="002060"/>
                </a:solidFill>
                <a:latin typeface="Arial" panose="020B0604020202020204" pitchFamily="34" charset="0"/>
                <a:cs typeface="Arial" panose="020B0604020202020204" pitchFamily="34" charset="0"/>
              </a:rPr>
              <a:t>: The percentage of third-grade students identified in the Yazzie-Martinez decision plus African American students who demonstrate grade level proficiency or above on the state English Language Arts (ELA) summative assessment will increase from X in May 2023 to Y in May 2028. (Metric to be determined upon receipt of 2023 results from the state assessment but shall not be less than a 10-point increase over 5 years.)</a:t>
            </a:r>
          </a:p>
          <a:p>
            <a:r>
              <a:rPr lang="en-US" b="1" dirty="0">
                <a:solidFill>
                  <a:srgbClr val="002060"/>
                </a:solidFill>
                <a:latin typeface="Arial" panose="020B0604020202020204" pitchFamily="34" charset="0"/>
                <a:cs typeface="Arial" panose="020B0604020202020204" pitchFamily="34" charset="0"/>
              </a:rPr>
              <a:t>Goal 2</a:t>
            </a:r>
            <a:r>
              <a:rPr lang="en-US" dirty="0">
                <a:solidFill>
                  <a:srgbClr val="002060"/>
                </a:solidFill>
                <a:latin typeface="Arial" panose="020B0604020202020204" pitchFamily="34" charset="0"/>
                <a:cs typeface="Arial" panose="020B0604020202020204" pitchFamily="34" charset="0"/>
              </a:rPr>
              <a:t>: The percentage of eighth-grade students identified in the Yazzie-Martinez decision plus African American students who demonstrate grade level proficiency or above on the state mathematics summative assessment will increase from X in May 2023 to Y in May 2028. (Metric to be determined upon receipt of 2023 results from the state assessment but shall not be less than a 10-point increase over 5 years.)</a:t>
            </a:r>
          </a:p>
          <a:p>
            <a:r>
              <a:rPr lang="en-US" b="1" dirty="0">
                <a:solidFill>
                  <a:srgbClr val="002060"/>
                </a:solidFill>
                <a:latin typeface="Arial" panose="020B0604020202020204" pitchFamily="34" charset="0"/>
                <a:cs typeface="Arial" panose="020B0604020202020204" pitchFamily="34" charset="0"/>
              </a:rPr>
              <a:t>Goal 3</a:t>
            </a:r>
            <a:r>
              <a:rPr lang="en-US" dirty="0">
                <a:solidFill>
                  <a:srgbClr val="002060"/>
                </a:solidFill>
                <a:latin typeface="Arial" panose="020B0604020202020204" pitchFamily="34" charset="0"/>
                <a:cs typeface="Arial" panose="020B0604020202020204" pitchFamily="34" charset="0"/>
              </a:rPr>
              <a:t>: The percentage of high school graduates who earn credit in two or more Advanced Placement, International Baccalaureate, or Dual Credit courses, or earn an industry certification or Bilingual Seal, will increase from X in September 2023 to Y in September 2028. </a:t>
            </a:r>
          </a:p>
          <a:p>
            <a:r>
              <a:rPr lang="en-US" b="1" dirty="0">
                <a:solidFill>
                  <a:srgbClr val="002060"/>
                </a:solidFill>
                <a:latin typeface="Arial" panose="020B0604020202020204" pitchFamily="34" charset="0"/>
                <a:cs typeface="Arial" panose="020B0604020202020204" pitchFamily="34" charset="0"/>
              </a:rPr>
              <a:t>Goal 4</a:t>
            </a:r>
            <a:r>
              <a:rPr lang="en-US" dirty="0">
                <a:solidFill>
                  <a:srgbClr val="002060"/>
                </a:solidFill>
                <a:latin typeface="Arial" panose="020B0604020202020204" pitchFamily="34" charset="0"/>
                <a:cs typeface="Arial" panose="020B0604020202020204" pitchFamily="34" charset="0"/>
              </a:rPr>
              <a:t>: Increase the percentage of students who demonstrate the skills, mindsets, and habits most aligned to life success: perseverance, self-regulation, self-efficacy, and social awareness from X in 2023 to Y in 2028 as measured by an evidence-based and aligned tool. </a:t>
            </a:r>
          </a:p>
          <a:p>
            <a:pPr marL="45720" indent="0">
              <a:buNone/>
            </a:pPr>
            <a:endParaRPr lang="en-US" b="1" dirty="0"/>
          </a:p>
        </p:txBody>
      </p:sp>
      <p:sp>
        <p:nvSpPr>
          <p:cNvPr id="3" name="Slide Number Placeholder 2"/>
          <p:cNvSpPr>
            <a:spLocks noGrp="1"/>
          </p:cNvSpPr>
          <p:nvPr>
            <p:ph type="sldNum" sz="quarter" idx="12"/>
          </p:nvPr>
        </p:nvSpPr>
        <p:spPr/>
        <p:txBody>
          <a:bodyPr/>
          <a:lstStyle/>
          <a:p>
            <a:fld id="{62022AAE-5726-485D-AB90-1D9D6CF0181C}" type="slidenum">
              <a:rPr lang="en-US" smtClean="0"/>
              <a:t>12</a:t>
            </a:fld>
            <a:endParaRPr lang="en-US"/>
          </a:p>
        </p:txBody>
      </p:sp>
      <p:sp>
        <p:nvSpPr>
          <p:cNvPr id="7" name="TextBox 6"/>
          <p:cNvSpPr txBox="1"/>
          <p:nvPr/>
        </p:nvSpPr>
        <p:spPr>
          <a:xfrm>
            <a:off x="1899138" y="378070"/>
            <a:ext cx="8058616" cy="646331"/>
          </a:xfrm>
          <a:prstGeom prst="rect">
            <a:avLst/>
          </a:prstGeom>
          <a:noFill/>
        </p:spPr>
        <p:txBody>
          <a:bodyPr wrap="none" rtlCol="0">
            <a:spAutoFit/>
          </a:bodyPr>
          <a:lstStyle/>
          <a:p>
            <a:r>
              <a:rPr lang="en-US" sz="3600" dirty="0" smtClean="0">
                <a:solidFill>
                  <a:srgbClr val="002060"/>
                </a:solidFill>
                <a:latin typeface="Arial" panose="020B0604020202020204" pitchFamily="34" charset="0"/>
                <a:cs typeface="Arial" panose="020B0604020202020204" pitchFamily="34" charset="0"/>
              </a:rPr>
              <a:t>Budget Considerations and Guidelines</a:t>
            </a:r>
            <a:endParaRPr lang="en-US" sz="3600" dirty="0">
              <a:solidFill>
                <a:srgbClr val="002060"/>
              </a:solidFill>
              <a:latin typeface="Arial" panose="020B0604020202020204" pitchFamily="34" charset="0"/>
              <a:cs typeface="Arial" panose="020B0604020202020204" pitchFamily="34" charset="0"/>
            </a:endParaRPr>
          </a:p>
        </p:txBody>
      </p:sp>
      <p:sp>
        <p:nvSpPr>
          <p:cNvPr id="8" name="TextBox 7"/>
          <p:cNvSpPr txBox="1"/>
          <p:nvPr/>
        </p:nvSpPr>
        <p:spPr>
          <a:xfrm>
            <a:off x="1555793" y="5580306"/>
            <a:ext cx="9047284" cy="646331"/>
          </a:xfrm>
          <a:prstGeom prst="rect">
            <a:avLst/>
          </a:prstGeom>
          <a:noFill/>
          <a:ln w="38100">
            <a:solidFill>
              <a:schemeClr val="tx1"/>
            </a:solidFill>
          </a:ln>
        </p:spPr>
        <p:txBody>
          <a:bodyPr wrap="square" rtlCol="0">
            <a:spAutoFit/>
          </a:bodyPr>
          <a:lstStyle/>
          <a:p>
            <a:r>
              <a:rPr lang="en-US" b="1" i="1" dirty="0" smtClean="0"/>
              <a:t>School budgets are zero based, dependent on enrollment, plus legislated increases.</a:t>
            </a:r>
          </a:p>
          <a:p>
            <a:r>
              <a:rPr lang="en-US" b="1" i="1" dirty="0" smtClean="0"/>
              <a:t>Department budgets are incremental, staying flat from prior year plus legislated increa</a:t>
            </a:r>
            <a:r>
              <a:rPr lang="en-US" b="1" dirty="0" smtClean="0"/>
              <a:t>ses.</a:t>
            </a:r>
            <a:endParaRPr lang="en-US" b="1" dirty="0"/>
          </a:p>
        </p:txBody>
      </p:sp>
    </p:spTree>
    <p:extLst>
      <p:ext uri="{BB962C8B-B14F-4D97-AF65-F5344CB8AC3E}">
        <p14:creationId xmlns:p14="http://schemas.microsoft.com/office/powerpoint/2010/main" val="17317982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1143000" y="1217833"/>
            <a:ext cx="9872871" cy="4878167"/>
          </a:xfrm>
        </p:spPr>
        <p:txBody>
          <a:bodyPr>
            <a:normAutofit/>
          </a:bodyPr>
          <a:lstStyle/>
          <a:p>
            <a:endParaRPr lang="en-US" sz="2400" b="1" dirty="0">
              <a:solidFill>
                <a:srgbClr val="002060"/>
              </a:solidFill>
              <a:latin typeface="Arial" panose="020B0604020202020204" pitchFamily="34" charset="0"/>
              <a:cs typeface="Arial" panose="020B0604020202020204" pitchFamily="34" charset="0"/>
            </a:endParaRPr>
          </a:p>
          <a:p>
            <a:endParaRPr lang="en-US" sz="2400" b="1" dirty="0">
              <a:solidFill>
                <a:srgbClr val="002060"/>
              </a:solidFill>
              <a:latin typeface="Arial" panose="020B0604020202020204" pitchFamily="34" charset="0"/>
              <a:cs typeface="Arial" panose="020B0604020202020204" pitchFamily="34" charset="0"/>
            </a:endParaRPr>
          </a:p>
          <a:p>
            <a:pPr marL="45720" indent="0">
              <a:buNone/>
            </a:pPr>
            <a:endParaRPr lang="en-US" sz="2400" b="1" dirty="0">
              <a:solidFill>
                <a:srgbClr val="002060"/>
              </a:solidFill>
              <a:latin typeface="Arial" panose="020B0604020202020204" pitchFamily="34" charset="0"/>
              <a:cs typeface="Arial" panose="020B0604020202020204" pitchFamily="34" charset="0"/>
            </a:endParaRPr>
          </a:p>
          <a:p>
            <a:endParaRPr lang="en-US" sz="2400" b="1" dirty="0">
              <a:solidFill>
                <a:schemeClr val="accent4">
                  <a:lumMod val="50000"/>
                </a:schemeClr>
              </a:solidFill>
              <a:latin typeface="Arial" panose="020B0604020202020204" pitchFamily="34" charset="0"/>
              <a:cs typeface="Arial" panose="020B0604020202020204" pitchFamily="34" charset="0"/>
            </a:endParaRPr>
          </a:p>
          <a:p>
            <a:pPr marL="45720" indent="0">
              <a:buNone/>
            </a:pPr>
            <a:endParaRPr lang="en-US" sz="2400" b="1" dirty="0">
              <a:solidFill>
                <a:schemeClr val="accent4">
                  <a:lumMod val="50000"/>
                </a:schemeClr>
              </a:solidFill>
              <a:latin typeface="Arial" panose="020B0604020202020204" pitchFamily="34" charset="0"/>
              <a:cs typeface="Arial" panose="020B0604020202020204" pitchFamily="34" charset="0"/>
            </a:endParaRPr>
          </a:p>
          <a:p>
            <a:endParaRPr lang="en-US" dirty="0"/>
          </a:p>
        </p:txBody>
      </p:sp>
      <p:sp>
        <p:nvSpPr>
          <p:cNvPr id="3" name="Slide Number Placeholder 2"/>
          <p:cNvSpPr>
            <a:spLocks noGrp="1"/>
          </p:cNvSpPr>
          <p:nvPr>
            <p:ph type="sldNum" sz="quarter" idx="12"/>
          </p:nvPr>
        </p:nvSpPr>
        <p:spPr/>
        <p:txBody>
          <a:bodyPr/>
          <a:lstStyle/>
          <a:p>
            <a:fld id="{62022AAE-5726-485D-AB90-1D9D6CF0181C}" type="slidenum">
              <a:rPr lang="en-US" smtClean="0"/>
              <a:t>13</a:t>
            </a:fld>
            <a:endParaRPr lang="en-US"/>
          </a:p>
        </p:txBody>
      </p:sp>
      <p:graphicFrame>
        <p:nvGraphicFramePr>
          <p:cNvPr id="6" name="Chart 5"/>
          <p:cNvGraphicFramePr>
            <a:graphicFrameLocks/>
          </p:cNvGraphicFramePr>
          <p:nvPr>
            <p:extLst>
              <p:ext uri="{D42A27DB-BD31-4B8C-83A1-F6EECF244321}">
                <p14:modId xmlns:p14="http://schemas.microsoft.com/office/powerpoint/2010/main" val="68632177"/>
              </p:ext>
            </p:extLst>
          </p:nvPr>
        </p:nvGraphicFramePr>
        <p:xfrm>
          <a:off x="1624012" y="1052512"/>
          <a:ext cx="8943975" cy="4752976"/>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1846386" y="540442"/>
            <a:ext cx="8804288" cy="461665"/>
          </a:xfrm>
          <a:prstGeom prst="rect">
            <a:avLst/>
          </a:prstGeom>
          <a:noFill/>
        </p:spPr>
        <p:txBody>
          <a:bodyPr wrap="square" rtlCol="0">
            <a:spAutoFit/>
          </a:bodyPr>
          <a:lstStyle/>
          <a:p>
            <a:pPr algn="ctr">
              <a:defRPr sz="20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en-US" sz="2400" dirty="0" smtClean="0">
                <a:solidFill>
                  <a:srgbClr val="002060"/>
                </a:solidFill>
                <a:latin typeface="Arial" panose="020B0604020202020204" pitchFamily="34" charset="0"/>
                <a:cs typeface="Arial" panose="020B0604020202020204" pitchFamily="34" charset="0"/>
              </a:rPr>
              <a:t>All Schools - Amount </a:t>
            </a:r>
            <a:r>
              <a:rPr lang="en-US" sz="2400" dirty="0">
                <a:solidFill>
                  <a:srgbClr val="002060"/>
                </a:solidFill>
                <a:latin typeface="Arial" panose="020B0604020202020204" pitchFamily="34" charset="0"/>
                <a:cs typeface="Arial" panose="020B0604020202020204" pitchFamily="34" charset="0"/>
              </a:rPr>
              <a:t>Spent on Student Outcome Goals</a:t>
            </a:r>
          </a:p>
        </p:txBody>
      </p:sp>
      <p:graphicFrame>
        <p:nvGraphicFramePr>
          <p:cNvPr id="8" name="Chart 7"/>
          <p:cNvGraphicFramePr>
            <a:graphicFrameLocks/>
          </p:cNvGraphicFramePr>
          <p:nvPr>
            <p:extLst>
              <p:ext uri="{D42A27DB-BD31-4B8C-83A1-F6EECF244321}">
                <p14:modId xmlns:p14="http://schemas.microsoft.com/office/powerpoint/2010/main" val="633468559"/>
              </p:ext>
            </p:extLst>
          </p:nvPr>
        </p:nvGraphicFramePr>
        <p:xfrm>
          <a:off x="2180492" y="1117023"/>
          <a:ext cx="7587762" cy="51782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a:graphicFrameLocks/>
          </p:cNvGraphicFramePr>
          <p:nvPr>
            <p:extLst>
              <p:ext uri="{D42A27DB-BD31-4B8C-83A1-F6EECF244321}">
                <p14:modId xmlns:p14="http://schemas.microsoft.com/office/powerpoint/2010/main" val="493606366"/>
              </p:ext>
            </p:extLst>
          </p:nvPr>
        </p:nvGraphicFramePr>
        <p:xfrm>
          <a:off x="1060314" y="1217833"/>
          <a:ext cx="10077855" cy="487816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896743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1143000" y="1217833"/>
            <a:ext cx="9872871" cy="4878167"/>
          </a:xfrm>
        </p:spPr>
        <p:txBody>
          <a:bodyPr>
            <a:normAutofit/>
          </a:bodyPr>
          <a:lstStyle/>
          <a:p>
            <a:endParaRPr lang="en-US" sz="2400" b="1" dirty="0">
              <a:solidFill>
                <a:srgbClr val="002060"/>
              </a:solidFill>
              <a:latin typeface="Arial" panose="020B0604020202020204" pitchFamily="34" charset="0"/>
              <a:cs typeface="Arial" panose="020B0604020202020204" pitchFamily="34" charset="0"/>
            </a:endParaRPr>
          </a:p>
          <a:p>
            <a:endParaRPr lang="en-US" sz="2400" b="1" dirty="0">
              <a:solidFill>
                <a:srgbClr val="002060"/>
              </a:solidFill>
              <a:latin typeface="Arial" panose="020B0604020202020204" pitchFamily="34" charset="0"/>
              <a:cs typeface="Arial" panose="020B0604020202020204" pitchFamily="34" charset="0"/>
            </a:endParaRPr>
          </a:p>
          <a:p>
            <a:pPr marL="45720" indent="0">
              <a:buNone/>
            </a:pPr>
            <a:endParaRPr lang="en-US" sz="2400" b="1" dirty="0">
              <a:solidFill>
                <a:srgbClr val="002060"/>
              </a:solidFill>
              <a:latin typeface="Arial" panose="020B0604020202020204" pitchFamily="34" charset="0"/>
              <a:cs typeface="Arial" panose="020B0604020202020204" pitchFamily="34" charset="0"/>
            </a:endParaRPr>
          </a:p>
          <a:p>
            <a:endParaRPr lang="en-US" sz="2400" b="1" dirty="0">
              <a:solidFill>
                <a:schemeClr val="accent4">
                  <a:lumMod val="50000"/>
                </a:schemeClr>
              </a:solidFill>
              <a:latin typeface="Arial" panose="020B0604020202020204" pitchFamily="34" charset="0"/>
              <a:cs typeface="Arial" panose="020B0604020202020204" pitchFamily="34" charset="0"/>
            </a:endParaRPr>
          </a:p>
          <a:p>
            <a:pPr marL="45720" indent="0">
              <a:buNone/>
            </a:pPr>
            <a:endParaRPr lang="en-US" sz="2400" b="1" dirty="0">
              <a:solidFill>
                <a:schemeClr val="accent4">
                  <a:lumMod val="50000"/>
                </a:schemeClr>
              </a:solidFill>
              <a:latin typeface="Arial" panose="020B0604020202020204" pitchFamily="34" charset="0"/>
              <a:cs typeface="Arial" panose="020B0604020202020204" pitchFamily="34" charset="0"/>
            </a:endParaRPr>
          </a:p>
          <a:p>
            <a:endParaRPr lang="en-US" dirty="0"/>
          </a:p>
        </p:txBody>
      </p:sp>
      <p:sp>
        <p:nvSpPr>
          <p:cNvPr id="3" name="Slide Number Placeholder 2"/>
          <p:cNvSpPr>
            <a:spLocks noGrp="1"/>
          </p:cNvSpPr>
          <p:nvPr>
            <p:ph type="sldNum" sz="quarter" idx="12"/>
          </p:nvPr>
        </p:nvSpPr>
        <p:spPr/>
        <p:txBody>
          <a:bodyPr/>
          <a:lstStyle/>
          <a:p>
            <a:fld id="{62022AAE-5726-485D-AB90-1D9D6CF0181C}" type="slidenum">
              <a:rPr lang="en-US" smtClean="0"/>
              <a:t>14</a:t>
            </a:fld>
            <a:endParaRPr lang="en-US"/>
          </a:p>
        </p:txBody>
      </p:sp>
      <p:graphicFrame>
        <p:nvGraphicFramePr>
          <p:cNvPr id="6" name="Chart 5"/>
          <p:cNvGraphicFramePr>
            <a:graphicFrameLocks/>
          </p:cNvGraphicFramePr>
          <p:nvPr>
            <p:extLst>
              <p:ext uri="{D42A27DB-BD31-4B8C-83A1-F6EECF244321}">
                <p14:modId xmlns:p14="http://schemas.microsoft.com/office/powerpoint/2010/main" val="68632177"/>
              </p:ext>
            </p:extLst>
          </p:nvPr>
        </p:nvGraphicFramePr>
        <p:xfrm>
          <a:off x="1624012" y="1052512"/>
          <a:ext cx="8943975" cy="4752976"/>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2655277" y="589085"/>
            <a:ext cx="8150469" cy="523220"/>
          </a:xfrm>
          <a:prstGeom prst="rect">
            <a:avLst/>
          </a:prstGeom>
          <a:noFill/>
        </p:spPr>
        <p:txBody>
          <a:bodyPr wrap="square" rtlCol="0">
            <a:spAutoFit/>
          </a:bodyPr>
          <a:lstStyle/>
          <a:p>
            <a:pPr algn="ctr">
              <a:defRPr sz="20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en-US" sz="2800" dirty="0" smtClean="0">
                <a:solidFill>
                  <a:srgbClr val="002060"/>
                </a:solidFill>
                <a:latin typeface="Arial" panose="020B0604020202020204" pitchFamily="34" charset="0"/>
                <a:cs typeface="Arial" panose="020B0604020202020204" pitchFamily="34" charset="0"/>
              </a:rPr>
              <a:t>All Schools - % </a:t>
            </a:r>
            <a:r>
              <a:rPr lang="en-US" sz="2800" dirty="0">
                <a:solidFill>
                  <a:srgbClr val="002060"/>
                </a:solidFill>
                <a:latin typeface="Arial" panose="020B0604020202020204" pitchFamily="34" charset="0"/>
                <a:cs typeface="Arial" panose="020B0604020202020204" pitchFamily="34" charset="0"/>
              </a:rPr>
              <a:t>Spent on Student Outcome Goals</a:t>
            </a:r>
          </a:p>
        </p:txBody>
      </p:sp>
      <p:graphicFrame>
        <p:nvGraphicFramePr>
          <p:cNvPr id="8" name="Chart 7"/>
          <p:cNvGraphicFramePr>
            <a:graphicFrameLocks/>
          </p:cNvGraphicFramePr>
          <p:nvPr>
            <p:extLst>
              <p:ext uri="{D42A27DB-BD31-4B8C-83A1-F6EECF244321}">
                <p14:modId xmlns:p14="http://schemas.microsoft.com/office/powerpoint/2010/main" val="633468559"/>
              </p:ext>
            </p:extLst>
          </p:nvPr>
        </p:nvGraphicFramePr>
        <p:xfrm>
          <a:off x="2180492" y="1117023"/>
          <a:ext cx="7587762" cy="51782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a:graphicFrameLocks/>
          </p:cNvGraphicFramePr>
          <p:nvPr>
            <p:extLst>
              <p:ext uri="{D42A27DB-BD31-4B8C-83A1-F6EECF244321}">
                <p14:modId xmlns:p14="http://schemas.microsoft.com/office/powerpoint/2010/main" val="1344176744"/>
              </p:ext>
            </p:extLst>
          </p:nvPr>
        </p:nvGraphicFramePr>
        <p:xfrm>
          <a:off x="2091447" y="924172"/>
          <a:ext cx="8476540" cy="517182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645370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330740" y="379379"/>
            <a:ext cx="11445660" cy="977588"/>
          </a:xfrm>
          <a:prstGeom prst="rect">
            <a:avLst/>
          </a:prstGeom>
        </p:spPr>
        <p:txBody>
          <a:bodyPr spcFirstLastPara="1" vert="horz" wrap="square" lIns="121900" tIns="121900" rIns="121900" bIns="121900" rtlCol="0" anchor="t" anchorCtr="0">
            <a:normAutofit fontScale="90000"/>
          </a:bodyPr>
          <a:lstStyle/>
          <a:p>
            <a:pPr algn="ctr"/>
            <a:r>
              <a:rPr lang="en-US" b="1" dirty="0" smtClean="0">
                <a:solidFill>
                  <a:srgbClr val="002060"/>
                </a:solidFill>
                <a:latin typeface="Arial" panose="020B0604020202020204" pitchFamily="34" charset="0"/>
                <a:cs typeface="Arial" panose="020B0604020202020204" pitchFamily="34" charset="0"/>
              </a:rPr>
              <a:t>Items </a:t>
            </a:r>
            <a:r>
              <a:rPr lang="en-US" b="1" dirty="0">
                <a:solidFill>
                  <a:srgbClr val="002060"/>
                </a:solidFill>
                <a:latin typeface="Arial" panose="020B0604020202020204" pitchFamily="34" charset="0"/>
                <a:cs typeface="Arial" panose="020B0604020202020204" pitchFamily="34" charset="0"/>
              </a:rPr>
              <a:t>T</a:t>
            </a:r>
            <a:r>
              <a:rPr lang="en-US" b="1" dirty="0" smtClean="0">
                <a:solidFill>
                  <a:srgbClr val="002060"/>
                </a:solidFill>
                <a:latin typeface="Arial" panose="020B0604020202020204" pitchFamily="34" charset="0"/>
                <a:cs typeface="Arial" panose="020B0604020202020204" pitchFamily="34" charset="0"/>
              </a:rPr>
              <a:t>hat </a:t>
            </a:r>
            <a:r>
              <a:rPr lang="en-US" b="1" dirty="0">
                <a:solidFill>
                  <a:srgbClr val="002060"/>
                </a:solidFill>
                <a:latin typeface="Arial" panose="020B0604020202020204" pitchFamily="34" charset="0"/>
                <a:cs typeface="Arial" panose="020B0604020202020204" pitchFamily="34" charset="0"/>
              </a:rPr>
              <a:t>C</a:t>
            </a:r>
            <a:r>
              <a:rPr lang="en-US" b="1" dirty="0" smtClean="0">
                <a:solidFill>
                  <a:srgbClr val="002060"/>
                </a:solidFill>
                <a:latin typeface="Arial" panose="020B0604020202020204" pitchFamily="34" charset="0"/>
                <a:cs typeface="Arial" panose="020B0604020202020204" pitchFamily="34" charset="0"/>
              </a:rPr>
              <a:t>omprise The 7% </a:t>
            </a:r>
            <a:r>
              <a:rPr lang="en-US" b="1" dirty="0">
                <a:solidFill>
                  <a:srgbClr val="002060"/>
                </a:solidFill>
                <a:latin typeface="Arial" panose="020B0604020202020204" pitchFamily="34" charset="0"/>
                <a:cs typeface="Arial" panose="020B0604020202020204" pitchFamily="34" charset="0"/>
              </a:rPr>
              <a:t>I</a:t>
            </a:r>
            <a:r>
              <a:rPr lang="en-US" b="1" dirty="0" smtClean="0">
                <a:solidFill>
                  <a:srgbClr val="002060"/>
                </a:solidFill>
                <a:latin typeface="Arial" panose="020B0604020202020204" pitchFamily="34" charset="0"/>
                <a:cs typeface="Arial" panose="020B0604020202020204" pitchFamily="34" charset="0"/>
              </a:rPr>
              <a:t>n Other</a:t>
            </a:r>
            <a:r>
              <a:rPr lang="en-US" dirty="0" smtClean="0">
                <a:solidFill>
                  <a:srgbClr val="002060"/>
                </a:solidFill>
                <a:latin typeface="Arial" panose="020B0604020202020204" pitchFamily="34" charset="0"/>
                <a:cs typeface="Arial" panose="020B0604020202020204" pitchFamily="34" charset="0"/>
              </a:rPr>
              <a:t/>
            </a:r>
            <a:br>
              <a:rPr lang="en-US" dirty="0" smtClean="0">
                <a:solidFill>
                  <a:srgbClr val="002060"/>
                </a:solidFill>
                <a:latin typeface="Arial" panose="020B0604020202020204" pitchFamily="34" charset="0"/>
                <a:cs typeface="Arial" panose="020B0604020202020204" pitchFamily="34" charset="0"/>
              </a:rPr>
            </a:br>
            <a:r>
              <a:rPr lang="en-US" dirty="0">
                <a:solidFill>
                  <a:srgbClr val="002060"/>
                </a:solidFill>
                <a:latin typeface="Arial" panose="020B0604020202020204" pitchFamily="34" charset="0"/>
                <a:cs typeface="Arial" panose="020B0604020202020204" pitchFamily="34" charset="0"/>
              </a:rPr>
              <a:t/>
            </a:r>
            <a:br>
              <a:rPr lang="en-US" dirty="0">
                <a:solidFill>
                  <a:srgbClr val="002060"/>
                </a:solidFill>
                <a:latin typeface="Arial" panose="020B0604020202020204" pitchFamily="34" charset="0"/>
                <a:cs typeface="Arial" panose="020B0604020202020204" pitchFamily="34" charset="0"/>
              </a:rPr>
            </a:br>
            <a:endParaRPr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txBox="1">
            <a:spLocks/>
          </p:cNvSpPr>
          <p:nvPr/>
        </p:nvSpPr>
        <p:spPr>
          <a:xfrm>
            <a:off x="1143000" y="1217833"/>
            <a:ext cx="9872871" cy="4681805"/>
          </a:xfrm>
          <a:prstGeom prst="rect">
            <a:avLst/>
          </a:prstGeom>
        </p:spPr>
        <p:txBody>
          <a:bodyPr spcFirstLastPara="1" vert="horz" wrap="square" lIns="91425" tIns="91425" rIns="91425" bIns="91425" rtlCol="0" anchor="t" anchorCtr="0">
            <a:normAutofit/>
          </a:bodyPr>
          <a:lstStyle>
            <a:lvl1pPr marL="609585" lvl="0" indent="-457189" algn="l" defTabSz="914400" rtl="0" eaLnBrk="1" latinLnBrk="0" hangingPunct="1">
              <a:lnSpc>
                <a:spcPct val="90000"/>
              </a:lnSpc>
              <a:spcBef>
                <a:spcPts val="0"/>
              </a:spcBef>
              <a:spcAft>
                <a:spcPts val="0"/>
              </a:spcAft>
              <a:buClr>
                <a:schemeClr val="tx1"/>
              </a:buClr>
              <a:buSzPts val="1800"/>
              <a:buFont typeface="Corbel" pitchFamily="34" charset="0"/>
              <a:buChar char="●"/>
              <a:defRPr sz="2200" kern="1200">
                <a:solidFill>
                  <a:schemeClr val="tx1"/>
                </a:solidFill>
                <a:latin typeface="+mn-lt"/>
                <a:ea typeface="+mn-ea"/>
                <a:cs typeface="+mn-cs"/>
              </a:defRPr>
            </a:lvl1pPr>
            <a:lvl2pPr marL="1219170" lvl="1"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2000" kern="1200">
                <a:solidFill>
                  <a:schemeClr val="tx1"/>
                </a:solidFill>
                <a:latin typeface="+mn-lt"/>
                <a:ea typeface="+mn-ea"/>
                <a:cs typeface="+mn-cs"/>
              </a:defRPr>
            </a:lvl2pPr>
            <a:lvl3pPr marL="1828754" lvl="2"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800" kern="1200">
                <a:solidFill>
                  <a:schemeClr val="tx1"/>
                </a:solidFill>
                <a:latin typeface="+mn-lt"/>
                <a:ea typeface="+mn-ea"/>
                <a:cs typeface="+mn-cs"/>
              </a:defRPr>
            </a:lvl3pPr>
            <a:lvl4pPr marL="2438339" lvl="3"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4pPr>
            <a:lvl5pPr marL="3047924" lvl="4"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5pPr>
            <a:lvl6pPr marL="3657509" lvl="5"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6pPr>
            <a:lvl7pPr marL="4267093" lvl="6"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7pPr>
            <a:lvl8pPr marL="4876678" lvl="7"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8pPr>
            <a:lvl9pPr marL="5486263" lvl="8"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9pPr>
          </a:lstStyle>
          <a:p>
            <a:pPr marL="45720" indent="0">
              <a:buFont typeface="Corbel" pitchFamily="34" charset="0"/>
              <a:buNone/>
            </a:pPr>
            <a:endParaRPr lang="en-US" b="1" dirty="0"/>
          </a:p>
        </p:txBody>
      </p:sp>
      <p:sp>
        <p:nvSpPr>
          <p:cNvPr id="2" name="Rectangle 1"/>
          <p:cNvSpPr/>
          <p:nvPr/>
        </p:nvSpPr>
        <p:spPr>
          <a:xfrm>
            <a:off x="960438" y="2375585"/>
            <a:ext cx="6096000" cy="646331"/>
          </a:xfrm>
          <a:prstGeom prst="rect">
            <a:avLst/>
          </a:prstGeom>
        </p:spPr>
        <p:txBody>
          <a:bodyPr>
            <a:spAutoFit/>
          </a:bodyPr>
          <a:lstStyle/>
          <a:p>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endParaRPr lang="en-US"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TextBox 2"/>
          <p:cNvSpPr txBox="1"/>
          <p:nvPr/>
        </p:nvSpPr>
        <p:spPr>
          <a:xfrm>
            <a:off x="3912576" y="1356967"/>
            <a:ext cx="4962483" cy="4801314"/>
          </a:xfrm>
          <a:prstGeom prst="rect">
            <a:avLst/>
          </a:prstGeom>
          <a:noFill/>
        </p:spPr>
        <p:txBody>
          <a:bodyPr wrap="square" rtlCol="0">
            <a:spAutoFit/>
          </a:bodyPr>
          <a:lstStyle/>
          <a:p>
            <a:pPr marL="285750" indent="-285750">
              <a:buFont typeface="Wingdings" panose="05000000000000000000" pitchFamily="2" charset="2"/>
              <a:buChar char="§"/>
            </a:pPr>
            <a:r>
              <a:rPr lang="en-US" sz="3200" dirty="0" smtClean="0">
                <a:solidFill>
                  <a:srgbClr val="002060"/>
                </a:solidFill>
              </a:rPr>
              <a:t>Secretarial Staff</a:t>
            </a:r>
          </a:p>
          <a:p>
            <a:pPr marL="285750" indent="-285750">
              <a:buFont typeface="Wingdings" panose="05000000000000000000" pitchFamily="2" charset="2"/>
              <a:buChar char="§"/>
            </a:pPr>
            <a:r>
              <a:rPr lang="en-US" sz="3200" dirty="0" smtClean="0">
                <a:solidFill>
                  <a:srgbClr val="002060"/>
                </a:solidFill>
              </a:rPr>
              <a:t>Custodial Staff</a:t>
            </a:r>
          </a:p>
          <a:p>
            <a:pPr marL="285750" indent="-285750">
              <a:buFont typeface="Wingdings" panose="05000000000000000000" pitchFamily="2" charset="2"/>
              <a:buChar char="§"/>
            </a:pPr>
            <a:r>
              <a:rPr lang="en-US" sz="3200" dirty="0" smtClean="0">
                <a:solidFill>
                  <a:srgbClr val="002060"/>
                </a:solidFill>
              </a:rPr>
              <a:t>Supplies</a:t>
            </a:r>
          </a:p>
          <a:p>
            <a:pPr marL="285750" indent="-285750">
              <a:buFont typeface="Wingdings" panose="05000000000000000000" pitchFamily="2" charset="2"/>
              <a:buChar char="§"/>
            </a:pPr>
            <a:r>
              <a:rPr lang="en-US" sz="3200" dirty="0" smtClean="0">
                <a:solidFill>
                  <a:srgbClr val="002060"/>
                </a:solidFill>
              </a:rPr>
              <a:t>Librarians</a:t>
            </a:r>
          </a:p>
          <a:p>
            <a:pPr marL="285750" indent="-285750">
              <a:buFont typeface="Wingdings" panose="05000000000000000000" pitchFamily="2" charset="2"/>
              <a:buChar char="§"/>
            </a:pPr>
            <a:r>
              <a:rPr lang="en-US" sz="3200" dirty="0" smtClean="0">
                <a:solidFill>
                  <a:srgbClr val="002060"/>
                </a:solidFill>
              </a:rPr>
              <a:t>Library Assistants</a:t>
            </a:r>
          </a:p>
          <a:p>
            <a:pPr marL="285750" indent="-285750">
              <a:buFont typeface="Wingdings" panose="05000000000000000000" pitchFamily="2" charset="2"/>
              <a:buChar char="§"/>
            </a:pPr>
            <a:r>
              <a:rPr lang="en-US" sz="3200" dirty="0" smtClean="0">
                <a:solidFill>
                  <a:srgbClr val="002060"/>
                </a:solidFill>
              </a:rPr>
              <a:t>Principals</a:t>
            </a:r>
          </a:p>
          <a:p>
            <a:pPr marL="285750" indent="-285750">
              <a:buFont typeface="Wingdings" panose="05000000000000000000" pitchFamily="2" charset="2"/>
              <a:buChar char="§"/>
            </a:pPr>
            <a:r>
              <a:rPr lang="en-US" sz="3200" dirty="0" smtClean="0">
                <a:solidFill>
                  <a:srgbClr val="002060"/>
                </a:solidFill>
              </a:rPr>
              <a:t>Assistant Principals</a:t>
            </a:r>
          </a:p>
          <a:p>
            <a:pPr marL="285750" indent="-285750">
              <a:buFont typeface="Wingdings" panose="05000000000000000000" pitchFamily="2" charset="2"/>
              <a:buChar char="§"/>
            </a:pPr>
            <a:r>
              <a:rPr lang="en-US" sz="3200" dirty="0" smtClean="0">
                <a:solidFill>
                  <a:srgbClr val="002060"/>
                </a:solidFill>
              </a:rPr>
              <a:t>Professional Development</a:t>
            </a:r>
          </a:p>
          <a:p>
            <a:pPr marL="285750" indent="-285750">
              <a:buFont typeface="Wingdings" panose="05000000000000000000" pitchFamily="2" charset="2"/>
              <a:buChar char="§"/>
            </a:pPr>
            <a:r>
              <a:rPr lang="en-US" sz="3200" dirty="0" smtClean="0">
                <a:solidFill>
                  <a:srgbClr val="002060"/>
                </a:solidFill>
              </a:rPr>
              <a:t>Contract Services</a:t>
            </a:r>
          </a:p>
          <a:p>
            <a:pPr marL="285750" indent="-285750">
              <a:buFont typeface="Wingdings" panose="05000000000000000000" pitchFamily="2" charset="2"/>
              <a:buChar char="§"/>
            </a:pPr>
            <a:endParaRPr lang="en-US" dirty="0"/>
          </a:p>
        </p:txBody>
      </p:sp>
      <p:sp>
        <p:nvSpPr>
          <p:cNvPr id="5" name="Slide Number Placeholder 4"/>
          <p:cNvSpPr>
            <a:spLocks noGrp="1"/>
          </p:cNvSpPr>
          <p:nvPr>
            <p:ph type="sldNum" idx="12"/>
          </p:nvPr>
        </p:nvSpPr>
        <p:spPr/>
        <p:txBody>
          <a:bodyPr/>
          <a:lstStyle/>
          <a:p>
            <a:fld id="{00000000-1234-1234-1234-123412341234}" type="slidenum">
              <a:rPr lang="en" smtClean="0"/>
              <a:pPr/>
              <a:t>15</a:t>
            </a:fld>
            <a:endParaRPr lang="en"/>
          </a:p>
        </p:txBody>
      </p:sp>
    </p:spTree>
    <p:extLst>
      <p:ext uri="{BB962C8B-B14F-4D97-AF65-F5344CB8AC3E}">
        <p14:creationId xmlns:p14="http://schemas.microsoft.com/office/powerpoint/2010/main" val="3716487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3000" y="311634"/>
            <a:ext cx="9875520" cy="1098920"/>
          </a:xfrm>
        </p:spPr>
        <p:txBody>
          <a:bodyPr/>
          <a:lstStyle/>
          <a:p>
            <a:r>
              <a:rPr lang="en-US" b="1" dirty="0" smtClean="0">
                <a:solidFill>
                  <a:srgbClr val="002060"/>
                </a:solidFill>
                <a:latin typeface="Arial" panose="020B0604020202020204" pitchFamily="34" charset="0"/>
                <a:cs typeface="Arial" panose="020B0604020202020204" pitchFamily="34" charset="0"/>
              </a:rPr>
              <a:t>APS Board of Education – Goal 1 </a:t>
            </a:r>
            <a:endParaRPr lang="en-US" b="1" dirty="0">
              <a:solidFill>
                <a:srgbClr val="002060"/>
              </a:solidFill>
              <a:latin typeface="Arial" panose="020B0604020202020204" pitchFamily="34" charset="0"/>
              <a:cs typeface="Arial" panose="020B0604020202020204" pitchFamily="34" charset="0"/>
            </a:endParaRPr>
          </a:p>
        </p:txBody>
      </p:sp>
      <p:sp>
        <p:nvSpPr>
          <p:cNvPr id="6" name="Content Placeholder 5"/>
          <p:cNvSpPr>
            <a:spLocks noGrp="1"/>
          </p:cNvSpPr>
          <p:nvPr>
            <p:ph sz="half" idx="1"/>
          </p:nvPr>
        </p:nvSpPr>
        <p:spPr>
          <a:xfrm>
            <a:off x="1184004" y="1253711"/>
            <a:ext cx="4712441" cy="5282404"/>
          </a:xfrm>
        </p:spPr>
        <p:txBody>
          <a:bodyPr>
            <a:noAutofit/>
          </a:bodyPr>
          <a:lstStyle/>
          <a:p>
            <a:r>
              <a:rPr lang="en-US" sz="2000" dirty="0" smtClean="0">
                <a:latin typeface="Arial" panose="020B0604020202020204" pitchFamily="34" charset="0"/>
                <a:cs typeface="Arial" panose="020B0604020202020204" pitchFamily="34" charset="0"/>
              </a:rPr>
              <a:t>Increased instruction time for all students.</a:t>
            </a:r>
          </a:p>
          <a:p>
            <a:r>
              <a:rPr lang="en-US" sz="2000" dirty="0">
                <a:latin typeface="Arial" panose="020B0604020202020204" pitchFamily="34" charset="0"/>
                <a:cs typeface="Arial" panose="020B0604020202020204" pitchFamily="34" charset="0"/>
              </a:rPr>
              <a:t>Professional learning time for grade-level, content-alike, and interdisciplinary team </a:t>
            </a:r>
            <a:r>
              <a:rPr lang="en-US" sz="2000" dirty="0" smtClean="0">
                <a:latin typeface="Arial" panose="020B0604020202020204" pitchFamily="34" charset="0"/>
                <a:cs typeface="Arial" panose="020B0604020202020204" pitchFamily="34" charset="0"/>
              </a:rPr>
              <a:t>teachers.</a:t>
            </a:r>
          </a:p>
          <a:p>
            <a:r>
              <a:rPr lang="en-US" sz="2000" dirty="0">
                <a:latin typeface="Arial" panose="020B0604020202020204" pitchFamily="34" charset="0"/>
                <a:cs typeface="Arial" panose="020B0604020202020204" pitchFamily="34" charset="0"/>
              </a:rPr>
              <a:t>Reading Resource </a:t>
            </a:r>
            <a:r>
              <a:rPr lang="en-US" sz="2000" dirty="0" smtClean="0">
                <a:latin typeface="Arial" panose="020B0604020202020204" pitchFamily="34" charset="0"/>
                <a:cs typeface="Arial" panose="020B0604020202020204" pitchFamily="34" charset="0"/>
              </a:rPr>
              <a:t>Teachers</a:t>
            </a:r>
          </a:p>
          <a:p>
            <a:r>
              <a:rPr lang="en-US" sz="2000" dirty="0" smtClean="0">
                <a:latin typeface="Arial" panose="020B0604020202020204" pitchFamily="34" charset="0"/>
                <a:cs typeface="Arial" panose="020B0604020202020204" pitchFamily="34" charset="0"/>
              </a:rPr>
              <a:t>Reading Interventionist PD</a:t>
            </a:r>
          </a:p>
          <a:p>
            <a:r>
              <a:rPr lang="en-US" sz="2000" dirty="0">
                <a:latin typeface="Arial" panose="020B0604020202020204" pitchFamily="34" charset="0"/>
                <a:cs typeface="Arial" panose="020B0604020202020204" pitchFamily="34" charset="0"/>
              </a:rPr>
              <a:t>Online training for Educational </a:t>
            </a:r>
            <a:r>
              <a:rPr lang="en-US" sz="2000" dirty="0" smtClean="0">
                <a:latin typeface="Arial" panose="020B0604020202020204" pitchFamily="34" charset="0"/>
                <a:cs typeface="Arial" panose="020B0604020202020204" pitchFamily="34" charset="0"/>
              </a:rPr>
              <a:t>Assistants</a:t>
            </a:r>
          </a:p>
          <a:p>
            <a:r>
              <a:rPr lang="en-US" sz="2000" dirty="0">
                <a:latin typeface="Arial" panose="020B0604020202020204" pitchFamily="34" charset="0"/>
                <a:cs typeface="Arial" panose="020B0604020202020204" pitchFamily="34" charset="0"/>
              </a:rPr>
              <a:t>Structured literacy print/online </a:t>
            </a:r>
            <a:r>
              <a:rPr lang="en-US" sz="2000" dirty="0" smtClean="0">
                <a:latin typeface="Arial" panose="020B0604020202020204" pitchFamily="34" charset="0"/>
                <a:cs typeface="Arial" panose="020B0604020202020204" pitchFamily="34" charset="0"/>
              </a:rPr>
              <a:t>materials</a:t>
            </a:r>
          </a:p>
          <a:p>
            <a:r>
              <a:rPr lang="en-US" sz="2000" dirty="0" smtClean="0">
                <a:latin typeface="Arial" panose="020B0604020202020204" pitchFamily="34" charset="0"/>
                <a:cs typeface="Arial" panose="020B0604020202020204" pitchFamily="34" charset="0"/>
              </a:rPr>
              <a:t>Before and After Schools tutoring/academic clubs</a:t>
            </a:r>
          </a:p>
        </p:txBody>
      </p:sp>
      <p:sp>
        <p:nvSpPr>
          <p:cNvPr id="7" name="Content Placeholder 6"/>
          <p:cNvSpPr>
            <a:spLocks noGrp="1"/>
          </p:cNvSpPr>
          <p:nvPr>
            <p:ph sz="half" idx="2"/>
          </p:nvPr>
        </p:nvSpPr>
        <p:spPr>
          <a:xfrm>
            <a:off x="6267612" y="1253711"/>
            <a:ext cx="4754880" cy="4827049"/>
          </a:xfrm>
        </p:spPr>
        <p:txBody>
          <a:bodyPr>
            <a:normAutofit fontScale="92500"/>
          </a:bodyPr>
          <a:lstStyle/>
          <a:p>
            <a:r>
              <a:rPr lang="en-US" dirty="0">
                <a:latin typeface="Arial" panose="020B0604020202020204" pitchFamily="34" charset="0"/>
                <a:cs typeface="Arial" panose="020B0604020202020204" pitchFamily="34" charset="0"/>
              </a:rPr>
              <a:t>Teacher Support </a:t>
            </a:r>
            <a:r>
              <a:rPr lang="en-US" dirty="0" smtClean="0">
                <a:latin typeface="Arial" panose="020B0604020202020204" pitchFamily="34" charset="0"/>
                <a:cs typeface="Arial" panose="020B0604020202020204" pitchFamily="34" charset="0"/>
              </a:rPr>
              <a:t>Specialists -LETRS training </a:t>
            </a:r>
          </a:p>
          <a:p>
            <a:r>
              <a:rPr lang="en-US" dirty="0" smtClean="0">
                <a:latin typeface="Arial" panose="020B0604020202020204" pitchFamily="34" charset="0"/>
                <a:cs typeface="Arial" panose="020B0604020202020204" pitchFamily="34" charset="0"/>
              </a:rPr>
              <a:t>Teacher </a:t>
            </a:r>
            <a:r>
              <a:rPr lang="en-US" dirty="0">
                <a:latin typeface="Arial" panose="020B0604020202020204" pitchFamily="34" charset="0"/>
                <a:cs typeface="Arial" panose="020B0604020202020204" pitchFamily="34" charset="0"/>
              </a:rPr>
              <a:t>Support </a:t>
            </a:r>
            <a:r>
              <a:rPr lang="en-US" dirty="0" smtClean="0">
                <a:latin typeface="Arial" panose="020B0604020202020204" pitchFamily="34" charset="0"/>
                <a:cs typeface="Arial" panose="020B0604020202020204" pitchFamily="34" charset="0"/>
              </a:rPr>
              <a:t>Specialists-</a:t>
            </a:r>
            <a:r>
              <a:rPr lang="en-US" dirty="0" err="1" smtClean="0">
                <a:latin typeface="Arial" panose="020B0604020202020204" pitchFamily="34" charset="0"/>
                <a:cs typeface="Arial" panose="020B0604020202020204" pitchFamily="34" charset="0"/>
              </a:rPr>
              <a:t>Fundations</a:t>
            </a:r>
            <a:r>
              <a:rPr lang="en-US" dirty="0" smtClean="0">
                <a:latin typeface="Arial" panose="020B0604020202020204" pitchFamily="34" charset="0"/>
                <a:cs typeface="Arial" panose="020B0604020202020204" pitchFamily="34" charset="0"/>
              </a:rPr>
              <a:t> training</a:t>
            </a:r>
          </a:p>
          <a:p>
            <a:r>
              <a:rPr lang="en-US" dirty="0" smtClean="0">
                <a:latin typeface="Arial" panose="020B0604020202020204" pitchFamily="34" charset="0"/>
                <a:cs typeface="Arial" panose="020B0604020202020204" pitchFamily="34" charset="0"/>
              </a:rPr>
              <a:t>Teacher </a:t>
            </a:r>
            <a:r>
              <a:rPr lang="en-US" dirty="0">
                <a:latin typeface="Arial" panose="020B0604020202020204" pitchFamily="34" charset="0"/>
                <a:cs typeface="Arial" panose="020B0604020202020204" pitchFamily="34" charset="0"/>
              </a:rPr>
              <a:t>Support Specialists </a:t>
            </a:r>
            <a:r>
              <a:rPr lang="en-US" dirty="0" smtClean="0">
                <a:latin typeface="Arial" panose="020B0604020202020204" pitchFamily="34" charset="0"/>
                <a:cs typeface="Arial" panose="020B0604020202020204" pitchFamily="34" charset="0"/>
              </a:rPr>
              <a:t>–effective </a:t>
            </a:r>
            <a:r>
              <a:rPr lang="en-US" dirty="0">
                <a:latin typeface="Arial" panose="020B0604020202020204" pitchFamily="34" charset="0"/>
                <a:cs typeface="Arial" panose="020B0604020202020204" pitchFamily="34" charset="0"/>
              </a:rPr>
              <a:t>early literacy instructional </a:t>
            </a:r>
            <a:r>
              <a:rPr lang="en-US" dirty="0" smtClean="0">
                <a:latin typeface="Arial" panose="020B0604020202020204" pitchFamily="34" charset="0"/>
                <a:cs typeface="Arial" panose="020B0604020202020204" pitchFamily="34" charset="0"/>
              </a:rPr>
              <a:t>strategies</a:t>
            </a:r>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ABQ Reads</a:t>
            </a:r>
          </a:p>
          <a:p>
            <a:r>
              <a:rPr lang="en-US" dirty="0" smtClean="0">
                <a:latin typeface="Arial" panose="020B0604020202020204" pitchFamily="34" charset="0"/>
                <a:cs typeface="Arial" panose="020B0604020202020204" pitchFamily="34" charset="0"/>
              </a:rPr>
              <a:t>Read </a:t>
            </a:r>
            <a:r>
              <a:rPr lang="en-US" dirty="0">
                <a:latin typeface="Arial" panose="020B0604020202020204" pitchFamily="34" charset="0"/>
                <a:cs typeface="Arial" panose="020B0604020202020204" pitchFamily="34" charset="0"/>
              </a:rPr>
              <a:t>180</a:t>
            </a:r>
          </a:p>
          <a:p>
            <a:r>
              <a:rPr lang="en-US" dirty="0" smtClean="0">
                <a:latin typeface="Arial" panose="020B0604020202020204" pitchFamily="34" charset="0"/>
                <a:cs typeface="Arial" panose="020B0604020202020204" pitchFamily="34" charset="0"/>
              </a:rPr>
              <a:t>Storytime </a:t>
            </a:r>
            <a:r>
              <a:rPr lang="en-US" dirty="0">
                <a:latin typeface="Arial" panose="020B0604020202020204" pitchFamily="34" charset="0"/>
                <a:cs typeface="Arial" panose="020B0604020202020204" pitchFamily="34" charset="0"/>
              </a:rPr>
              <a:t>in the </a:t>
            </a:r>
            <a:r>
              <a:rPr lang="en-US" dirty="0" smtClean="0">
                <a:latin typeface="Arial" panose="020B0604020202020204" pitchFamily="34" charset="0"/>
                <a:cs typeface="Arial" panose="020B0604020202020204" pitchFamily="34" charset="0"/>
              </a:rPr>
              <a:t>Park</a:t>
            </a:r>
          </a:p>
          <a:p>
            <a:r>
              <a:rPr lang="en-US" dirty="0" smtClean="0">
                <a:latin typeface="Arial" panose="020B0604020202020204" pitchFamily="34" charset="0"/>
                <a:cs typeface="Arial" panose="020B0604020202020204" pitchFamily="34" charset="0"/>
              </a:rPr>
              <a:t>Explora/STEAM</a:t>
            </a:r>
          </a:p>
          <a:p>
            <a:r>
              <a:rPr lang="en-US" dirty="0">
                <a:latin typeface="Arial" panose="020B0604020202020204" pitchFamily="34" charset="0"/>
                <a:cs typeface="Arial" panose="020B0604020202020204" pitchFamily="34" charset="0"/>
              </a:rPr>
              <a:t>Genius </a:t>
            </a:r>
            <a:r>
              <a:rPr lang="en-US" dirty="0" smtClean="0">
                <a:latin typeface="Arial" panose="020B0604020202020204" pitchFamily="34" charset="0"/>
                <a:cs typeface="Arial" panose="020B0604020202020204" pitchFamily="34" charset="0"/>
              </a:rPr>
              <a:t>hour</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Refugee/Newcomer support</a:t>
            </a:r>
          </a:p>
          <a:p>
            <a:endParaRPr lang="en-US" dirty="0" smtClean="0"/>
          </a:p>
        </p:txBody>
      </p:sp>
      <p:sp>
        <p:nvSpPr>
          <p:cNvPr id="5" name="Slide Number Placeholder 4"/>
          <p:cNvSpPr>
            <a:spLocks noGrp="1"/>
          </p:cNvSpPr>
          <p:nvPr>
            <p:ph type="sldNum" sz="quarter" idx="12"/>
          </p:nvPr>
        </p:nvSpPr>
        <p:spPr/>
        <p:txBody>
          <a:bodyPr/>
          <a:lstStyle/>
          <a:p>
            <a:fld id="{2162FA63-186A-41F4-9684-20ACC272FB1E}" type="slidenum">
              <a:rPr lang="en-US" smtClean="0"/>
              <a:t>16</a:t>
            </a:fld>
            <a:endParaRPr lang="en-US"/>
          </a:p>
        </p:txBody>
      </p:sp>
    </p:spTree>
    <p:extLst>
      <p:ext uri="{BB962C8B-B14F-4D97-AF65-F5344CB8AC3E}">
        <p14:creationId xmlns:p14="http://schemas.microsoft.com/office/powerpoint/2010/main" val="39862609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23935"/>
            <a:ext cx="9875520" cy="1197331"/>
          </a:xfrm>
        </p:spPr>
        <p:txBody>
          <a:bodyPr/>
          <a:lstStyle/>
          <a:p>
            <a:r>
              <a:rPr lang="en-US" b="1" dirty="0" smtClean="0">
                <a:solidFill>
                  <a:srgbClr val="002060"/>
                </a:solidFill>
                <a:latin typeface="Arial" panose="020B0604020202020204" pitchFamily="34" charset="0"/>
                <a:cs typeface="Arial" panose="020B0604020202020204" pitchFamily="34" charset="0"/>
              </a:rPr>
              <a:t>APS Board of Education – Goal 1 </a:t>
            </a:r>
            <a:endParaRPr lang="en-US" b="1"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p:txBody>
          <a:bodyPr>
            <a:normAutofit lnSpcReduction="10000"/>
          </a:bodyPr>
          <a:lstStyle/>
          <a:p>
            <a:r>
              <a:rPr lang="en-US" dirty="0" smtClean="0">
                <a:latin typeface="Arial" panose="020B0604020202020204" pitchFamily="34" charset="0"/>
                <a:cs typeface="Arial" panose="020B0604020202020204" pitchFamily="34" charset="0"/>
              </a:rPr>
              <a:t>Fundations </a:t>
            </a:r>
            <a:r>
              <a:rPr lang="en-US" dirty="0">
                <a:latin typeface="Arial" panose="020B0604020202020204" pitchFamily="34" charset="0"/>
                <a:cs typeface="Arial" panose="020B0604020202020204" pitchFamily="34" charset="0"/>
              </a:rPr>
              <a:t>Kits</a:t>
            </a:r>
          </a:p>
          <a:p>
            <a:r>
              <a:rPr lang="en-US" dirty="0">
                <a:latin typeface="Arial" panose="020B0604020202020204" pitchFamily="34" charset="0"/>
                <a:cs typeface="Arial" panose="020B0604020202020204" pitchFamily="34" charset="0"/>
              </a:rPr>
              <a:t>Heggerty Phonics Materials</a:t>
            </a:r>
          </a:p>
          <a:p>
            <a:r>
              <a:rPr lang="en-US" dirty="0">
                <a:latin typeface="Arial" panose="020B0604020202020204" pitchFamily="34" charset="0"/>
                <a:cs typeface="Arial" panose="020B0604020202020204" pitchFamily="34" charset="0"/>
              </a:rPr>
              <a:t>Heggerty Phonics Training </a:t>
            </a:r>
          </a:p>
          <a:p>
            <a:r>
              <a:rPr lang="en-US" dirty="0">
                <a:latin typeface="Arial" panose="020B0604020202020204" pitchFamily="34" charset="0"/>
                <a:cs typeface="Arial" panose="020B0604020202020204" pitchFamily="34" charset="0"/>
              </a:rPr>
              <a:t>Estrellita/</a:t>
            </a:r>
            <a:r>
              <a:rPr lang="en-US" dirty="0" err="1">
                <a:latin typeface="Arial" panose="020B0604020202020204" pitchFamily="34" charset="0"/>
                <a:cs typeface="Arial" panose="020B0604020202020204" pitchFamily="34" charset="0"/>
              </a:rPr>
              <a:t>Lunita</a:t>
            </a:r>
            <a:r>
              <a:rPr lang="en-US" dirty="0">
                <a:latin typeface="Arial" panose="020B0604020202020204" pitchFamily="34" charset="0"/>
                <a:cs typeface="Arial" panose="020B0604020202020204" pitchFamily="34" charset="0"/>
              </a:rPr>
              <a:t> Curriculum Training</a:t>
            </a:r>
          </a:p>
          <a:p>
            <a:r>
              <a:rPr lang="en-US" dirty="0">
                <a:latin typeface="Arial" panose="020B0604020202020204" pitchFamily="34" charset="0"/>
                <a:cs typeface="Arial" panose="020B0604020202020204" pitchFamily="34" charset="0"/>
              </a:rPr>
              <a:t>Online Tutoring - PAPER</a:t>
            </a:r>
          </a:p>
          <a:p>
            <a:r>
              <a:rPr lang="en-US" dirty="0">
                <a:latin typeface="Arial" panose="020B0604020202020204" pitchFamily="34" charset="0"/>
                <a:cs typeface="Arial" panose="020B0604020202020204" pitchFamily="34" charset="0"/>
              </a:rPr>
              <a:t>ACCESS data research </a:t>
            </a:r>
          </a:p>
          <a:p>
            <a:r>
              <a:rPr lang="en-US" dirty="0">
                <a:latin typeface="Arial" panose="020B0604020202020204" pitchFamily="34" charset="0"/>
                <a:cs typeface="Arial" panose="020B0604020202020204" pitchFamily="34" charset="0"/>
              </a:rPr>
              <a:t>LCE -Monitoring exited English Learners for two years for adequate progress</a:t>
            </a:r>
          </a:p>
          <a:p>
            <a:pPr marL="0" indent="0">
              <a:buNone/>
            </a:pPr>
            <a:endParaRPr lang="en-US" dirty="0" smtClean="0">
              <a:latin typeface="Arial" panose="020B0604020202020204" pitchFamily="34" charset="0"/>
              <a:cs typeface="Arial" panose="020B0604020202020204" pitchFamily="34" charset="0"/>
            </a:endParaRPr>
          </a:p>
          <a:p>
            <a:endParaRPr lang="en-US" dirty="0" smtClean="0"/>
          </a:p>
          <a:p>
            <a:endParaRPr lang="en-US" dirty="0"/>
          </a:p>
        </p:txBody>
      </p:sp>
      <p:sp>
        <p:nvSpPr>
          <p:cNvPr id="4" name="Content Placeholder 3"/>
          <p:cNvSpPr>
            <a:spLocks noGrp="1"/>
          </p:cNvSpPr>
          <p:nvPr>
            <p:ph sz="half" idx="2"/>
          </p:nvPr>
        </p:nvSpPr>
        <p:spPr/>
        <p:txBody>
          <a:bodyPr>
            <a:normAutofit lnSpcReduction="10000"/>
          </a:bodyPr>
          <a:lstStyle/>
          <a:p>
            <a:r>
              <a:rPr lang="en-US" dirty="0">
                <a:latin typeface="Arial" panose="020B0604020202020204" pitchFamily="34" charset="0"/>
                <a:cs typeface="Arial" panose="020B0604020202020204" pitchFamily="34" charset="0"/>
              </a:rPr>
              <a:t>LCE Professional Development for grade-level and content teachers</a:t>
            </a:r>
          </a:p>
          <a:p>
            <a:r>
              <a:rPr lang="en-US" dirty="0">
                <a:latin typeface="Arial" panose="020B0604020202020204" pitchFamily="34" charset="0"/>
                <a:cs typeface="Arial" panose="020B0604020202020204" pitchFamily="34" charset="0"/>
              </a:rPr>
              <a:t>LCE Professional Development for Site</a:t>
            </a:r>
          </a:p>
          <a:p>
            <a:r>
              <a:rPr lang="en-US" dirty="0">
                <a:latin typeface="Arial" panose="020B0604020202020204" pitchFamily="34" charset="0"/>
                <a:cs typeface="Arial" panose="020B0604020202020204" pitchFamily="34" charset="0"/>
              </a:rPr>
              <a:t>Teaching English Language Learners (TELL) courses to new certified and classified staff Administrators</a:t>
            </a:r>
          </a:p>
          <a:p>
            <a:r>
              <a:rPr lang="en-US" dirty="0">
                <a:latin typeface="Arial" panose="020B0604020202020204" pitchFamily="34" charset="0"/>
                <a:cs typeface="Arial" panose="020B0604020202020204" pitchFamily="34" charset="0"/>
              </a:rPr>
              <a:t>Summer School</a:t>
            </a:r>
          </a:p>
          <a:p>
            <a:endParaRPr lang="en-US"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2162FA63-186A-41F4-9684-20ACC272FB1E}" type="slidenum">
              <a:rPr lang="en-US" smtClean="0"/>
              <a:t>17</a:t>
            </a:fld>
            <a:endParaRPr lang="en-US"/>
          </a:p>
        </p:txBody>
      </p:sp>
    </p:spTree>
    <p:extLst>
      <p:ext uri="{BB962C8B-B14F-4D97-AF65-F5344CB8AC3E}">
        <p14:creationId xmlns:p14="http://schemas.microsoft.com/office/powerpoint/2010/main" val="2338820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91132"/>
            <a:ext cx="9875520" cy="1070217"/>
          </a:xfrm>
        </p:spPr>
        <p:txBody>
          <a:bodyPr/>
          <a:lstStyle/>
          <a:p>
            <a:r>
              <a:rPr lang="en-US" b="1" dirty="0" smtClean="0">
                <a:solidFill>
                  <a:srgbClr val="002060"/>
                </a:solidFill>
                <a:latin typeface="Arial" panose="020B0604020202020204" pitchFamily="34" charset="0"/>
                <a:cs typeface="Arial" panose="020B0604020202020204" pitchFamily="34" charset="0"/>
              </a:rPr>
              <a:t>APS Board of Education – Goal 2</a:t>
            </a:r>
            <a:endParaRPr lang="en-US" b="1"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1101995" y="1483335"/>
            <a:ext cx="4754880" cy="5052779"/>
          </a:xfrm>
        </p:spPr>
        <p:txBody>
          <a:bodyPr>
            <a:noAutofit/>
          </a:bodyPr>
          <a:lstStyle/>
          <a:p>
            <a:r>
              <a:rPr lang="en-US" sz="2000" dirty="0" smtClean="0">
                <a:latin typeface="Arial" panose="020B0604020202020204" pitchFamily="34" charset="0"/>
                <a:cs typeface="Arial" panose="020B0604020202020204" pitchFamily="34" charset="0"/>
              </a:rPr>
              <a:t>Increased instruction time for all students </a:t>
            </a:r>
          </a:p>
          <a:p>
            <a:r>
              <a:rPr lang="en-US" sz="2000" dirty="0">
                <a:latin typeface="Arial" panose="020B0604020202020204" pitchFamily="34" charset="0"/>
                <a:cs typeface="Arial" panose="020B0604020202020204" pitchFamily="34" charset="0"/>
              </a:rPr>
              <a:t>Math Resource T</a:t>
            </a:r>
            <a:r>
              <a:rPr lang="en-US" sz="2000" dirty="0" smtClean="0">
                <a:latin typeface="Arial" panose="020B0604020202020204" pitchFamily="34" charset="0"/>
                <a:cs typeface="Arial" panose="020B0604020202020204" pitchFamily="34" charset="0"/>
              </a:rPr>
              <a:t>eachers</a:t>
            </a:r>
          </a:p>
          <a:p>
            <a:r>
              <a:rPr lang="en-US" sz="2000" dirty="0">
                <a:latin typeface="Arial" panose="020B0604020202020204" pitchFamily="34" charset="0"/>
                <a:cs typeface="Arial" panose="020B0604020202020204" pitchFamily="34" charset="0"/>
              </a:rPr>
              <a:t>Secondary Math Support Specialists – providing site based professional learning to support curriculum implementation and development of best practices</a:t>
            </a:r>
            <a:r>
              <a:rPr lang="en-US" sz="2000" dirty="0" smtClean="0">
                <a:latin typeface="Arial" panose="020B0604020202020204" pitchFamily="34" charset="0"/>
                <a:cs typeface="Arial" panose="020B0604020202020204" pitchFamily="34" charset="0"/>
              </a:rPr>
              <a:t>.</a:t>
            </a:r>
          </a:p>
          <a:p>
            <a:r>
              <a:rPr lang="en-US" sz="2000" dirty="0" smtClean="0">
                <a:latin typeface="Arial" panose="020B0604020202020204" pitchFamily="34" charset="0"/>
                <a:cs typeface="Arial" panose="020B0604020202020204" pitchFamily="34" charset="0"/>
              </a:rPr>
              <a:t>C&amp;I Teacher Support Specialists – providing professional development, coaching, and support for implementation of new math curriculum.</a:t>
            </a:r>
          </a:p>
          <a:p>
            <a:r>
              <a:rPr lang="en-US" sz="2000" dirty="0">
                <a:latin typeface="Arial" panose="020B0604020202020204" pitchFamily="34" charset="0"/>
                <a:cs typeface="Arial" panose="020B0604020202020204" pitchFamily="34" charset="0"/>
              </a:rPr>
              <a:t>Exceptional Student District </a:t>
            </a:r>
            <a:r>
              <a:rPr lang="en-US" sz="2000" dirty="0" smtClean="0">
                <a:latin typeface="Arial" panose="020B0604020202020204" pitchFamily="34" charset="0"/>
                <a:cs typeface="Arial" panose="020B0604020202020204" pitchFamily="34" charset="0"/>
              </a:rPr>
              <a:t>Specialists</a:t>
            </a:r>
          </a:p>
          <a:p>
            <a:endParaRPr lang="en-US" sz="2000" dirty="0">
              <a:latin typeface="Arial" panose="020B0604020202020204" pitchFamily="34" charset="0"/>
              <a:cs typeface="Arial" panose="020B0604020202020204" pitchFamily="34" charset="0"/>
            </a:endParaRPr>
          </a:p>
        </p:txBody>
      </p:sp>
      <p:sp>
        <p:nvSpPr>
          <p:cNvPr id="4" name="Content Placeholder 3"/>
          <p:cNvSpPr>
            <a:spLocks noGrp="1"/>
          </p:cNvSpPr>
          <p:nvPr>
            <p:ph sz="half" idx="2"/>
          </p:nvPr>
        </p:nvSpPr>
        <p:spPr>
          <a:xfrm>
            <a:off x="6267612" y="1483335"/>
            <a:ext cx="4754880" cy="4597425"/>
          </a:xfrm>
        </p:spPr>
        <p:txBody>
          <a:bodyPr>
            <a:normAutofit fontScale="47500" lnSpcReduction="20000"/>
          </a:bodyPr>
          <a:lstStyle/>
          <a:p>
            <a:r>
              <a:rPr lang="en-US" sz="4200" dirty="0">
                <a:latin typeface="Arial" panose="020B0604020202020204" pitchFamily="34" charset="0"/>
                <a:cs typeface="Arial" panose="020B0604020202020204" pitchFamily="34" charset="0"/>
              </a:rPr>
              <a:t>K-12 HQI math materials and manipulative kits for every classroom</a:t>
            </a:r>
            <a:r>
              <a:rPr lang="en-US" sz="4200" dirty="0" smtClean="0">
                <a:latin typeface="Arial" panose="020B0604020202020204" pitchFamily="34" charset="0"/>
                <a:cs typeface="Arial" panose="020B0604020202020204" pitchFamily="34" charset="0"/>
              </a:rPr>
              <a:t>.</a:t>
            </a:r>
          </a:p>
          <a:p>
            <a:r>
              <a:rPr lang="en-US" sz="4200" dirty="0" smtClean="0">
                <a:latin typeface="Arial" panose="020B0604020202020204" pitchFamily="34" charset="0"/>
                <a:cs typeface="Arial" panose="020B0604020202020204" pitchFamily="34" charset="0"/>
              </a:rPr>
              <a:t>iReady K-5 elementary math Professional Development</a:t>
            </a:r>
          </a:p>
          <a:p>
            <a:r>
              <a:rPr lang="en-US" sz="4200" dirty="0" smtClean="0">
                <a:latin typeface="Arial" panose="020B0604020202020204" pitchFamily="34" charset="0"/>
                <a:cs typeface="Arial" panose="020B0604020202020204" pitchFamily="34" charset="0"/>
              </a:rPr>
              <a:t> Illustrative Math and professional development</a:t>
            </a:r>
          </a:p>
          <a:p>
            <a:r>
              <a:rPr lang="en-US" sz="4200" dirty="0" smtClean="0">
                <a:latin typeface="Arial" panose="020B0604020202020204" pitchFamily="34" charset="0"/>
                <a:cs typeface="Arial" panose="020B0604020202020204" pitchFamily="34" charset="0"/>
              </a:rPr>
              <a:t>IXL training and professional learning</a:t>
            </a:r>
          </a:p>
          <a:p>
            <a:r>
              <a:rPr lang="en-US" sz="4200" dirty="0" smtClean="0">
                <a:latin typeface="Arial" panose="020B0604020202020204" pitchFamily="34" charset="0"/>
                <a:cs typeface="Arial" panose="020B0604020202020204" pitchFamily="34" charset="0"/>
              </a:rPr>
              <a:t>Algebra, </a:t>
            </a:r>
            <a:r>
              <a:rPr lang="en-US" sz="4200" dirty="0">
                <a:latin typeface="Arial" panose="020B0604020202020204" pitchFamily="34" charset="0"/>
                <a:cs typeface="Arial" panose="020B0604020202020204" pitchFamily="34" charset="0"/>
              </a:rPr>
              <a:t>Geometry, </a:t>
            </a:r>
            <a:r>
              <a:rPr lang="en-US" sz="4200" dirty="0" smtClean="0">
                <a:latin typeface="Arial" panose="020B0604020202020204" pitchFamily="34" charset="0"/>
                <a:cs typeface="Arial" panose="020B0604020202020204" pitchFamily="34" charset="0"/>
              </a:rPr>
              <a:t>Algebra </a:t>
            </a:r>
            <a:r>
              <a:rPr lang="en-US" sz="4200" dirty="0">
                <a:latin typeface="Arial" panose="020B0604020202020204" pitchFamily="34" charset="0"/>
                <a:cs typeface="Arial" panose="020B0604020202020204" pitchFamily="34" charset="0"/>
              </a:rPr>
              <a:t>II and various HQIM math </a:t>
            </a:r>
            <a:r>
              <a:rPr lang="en-US" sz="4200" dirty="0" smtClean="0">
                <a:latin typeface="Arial" panose="020B0604020202020204" pitchFamily="34" charset="0"/>
                <a:cs typeface="Arial" panose="020B0604020202020204" pitchFamily="34" charset="0"/>
              </a:rPr>
              <a:t>materials.</a:t>
            </a:r>
            <a:endParaRPr lang="en-US" sz="4200" dirty="0">
              <a:latin typeface="Arial" panose="020B0604020202020204" pitchFamily="34" charset="0"/>
              <a:cs typeface="Arial" panose="020B0604020202020204" pitchFamily="34" charset="0"/>
            </a:endParaRPr>
          </a:p>
          <a:p>
            <a:r>
              <a:rPr lang="en-US" sz="4200" dirty="0">
                <a:latin typeface="Arial" panose="020B0604020202020204" pitchFamily="34" charset="0"/>
                <a:cs typeface="Arial" panose="020B0604020202020204" pitchFamily="34" charset="0"/>
              </a:rPr>
              <a:t>Professional learning time for grade-level, content-alike, and interdisciplinary team teachers.</a:t>
            </a:r>
          </a:p>
          <a:p>
            <a:endParaRPr lang="en-US" dirty="0"/>
          </a:p>
        </p:txBody>
      </p:sp>
      <p:sp>
        <p:nvSpPr>
          <p:cNvPr id="7" name="Slide Number Placeholder 6"/>
          <p:cNvSpPr>
            <a:spLocks noGrp="1"/>
          </p:cNvSpPr>
          <p:nvPr>
            <p:ph type="sldNum" sz="quarter" idx="12"/>
          </p:nvPr>
        </p:nvSpPr>
        <p:spPr/>
        <p:txBody>
          <a:bodyPr/>
          <a:lstStyle/>
          <a:p>
            <a:fld id="{2162FA63-186A-41F4-9684-20ACC272FB1E}" type="slidenum">
              <a:rPr lang="en-US" smtClean="0"/>
              <a:t>18</a:t>
            </a:fld>
            <a:endParaRPr lang="en-US"/>
          </a:p>
        </p:txBody>
      </p:sp>
    </p:spTree>
    <p:extLst>
      <p:ext uri="{BB962C8B-B14F-4D97-AF65-F5344CB8AC3E}">
        <p14:creationId xmlns:p14="http://schemas.microsoft.com/office/powerpoint/2010/main" val="11213798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5526"/>
            <a:ext cx="9875520" cy="1303942"/>
          </a:xfrm>
        </p:spPr>
        <p:txBody>
          <a:bodyPr/>
          <a:lstStyle/>
          <a:p>
            <a:r>
              <a:rPr lang="en-US" b="1" dirty="0" smtClean="0">
                <a:solidFill>
                  <a:srgbClr val="002060"/>
                </a:solidFill>
                <a:latin typeface="Arial" panose="020B0604020202020204" pitchFamily="34" charset="0"/>
                <a:cs typeface="Arial" panose="020B0604020202020204" pitchFamily="34" charset="0"/>
              </a:rPr>
              <a:t>APS Board of Education – Goal 2</a:t>
            </a:r>
            <a:endParaRPr lang="en-US" b="1"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1143000" y="1484362"/>
            <a:ext cx="4754880" cy="4596397"/>
          </a:xfrm>
        </p:spPr>
        <p:txBody>
          <a:bodyPr/>
          <a:lstStyle/>
          <a:p>
            <a:r>
              <a:rPr lang="en-US" dirty="0">
                <a:latin typeface="Arial" panose="020B0604020202020204" pitchFamily="34" charset="0"/>
                <a:cs typeface="Arial" panose="020B0604020202020204" pitchFamily="34" charset="0"/>
              </a:rPr>
              <a:t>Math Intervention professional development</a:t>
            </a:r>
          </a:p>
          <a:p>
            <a:r>
              <a:rPr lang="en-US" dirty="0">
                <a:latin typeface="Arial" panose="020B0604020202020204" pitchFamily="34" charset="0"/>
                <a:cs typeface="Arial" panose="020B0604020202020204" pitchFamily="34" charset="0"/>
              </a:rPr>
              <a:t>Math 180 and professional development</a:t>
            </a:r>
          </a:p>
          <a:p>
            <a:r>
              <a:rPr lang="en-US" dirty="0">
                <a:latin typeface="Arial" panose="020B0604020202020204" pitchFamily="34" charset="0"/>
                <a:cs typeface="Arial" panose="020B0604020202020204" pitchFamily="34" charset="0"/>
              </a:rPr>
              <a:t>Refugee/Newcomer support</a:t>
            </a:r>
          </a:p>
          <a:p>
            <a:r>
              <a:rPr lang="en-US" dirty="0">
                <a:latin typeface="Arial" panose="020B0604020202020204" pitchFamily="34" charset="0"/>
                <a:cs typeface="Arial" panose="020B0604020202020204" pitchFamily="34" charset="0"/>
              </a:rPr>
              <a:t>Explora/STEAM</a:t>
            </a:r>
          </a:p>
          <a:p>
            <a:r>
              <a:rPr lang="en-US" dirty="0">
                <a:latin typeface="Arial" panose="020B0604020202020204" pitchFamily="34" charset="0"/>
                <a:cs typeface="Arial" panose="020B0604020202020204" pitchFamily="34" charset="0"/>
              </a:rPr>
              <a:t>Before and After School tutoring/academic clubs</a:t>
            </a:r>
          </a:p>
          <a:p>
            <a:r>
              <a:rPr lang="en-US" dirty="0">
                <a:latin typeface="Arial" panose="020B0604020202020204" pitchFamily="34" charset="0"/>
                <a:cs typeface="Arial" panose="020B0604020202020204" pitchFamily="34" charset="0"/>
              </a:rPr>
              <a:t>Genius hour</a:t>
            </a:r>
          </a:p>
          <a:p>
            <a:endParaRPr lang="en-US" dirty="0"/>
          </a:p>
        </p:txBody>
      </p:sp>
      <p:sp>
        <p:nvSpPr>
          <p:cNvPr id="4" name="Content Placeholder 3"/>
          <p:cNvSpPr>
            <a:spLocks noGrp="1"/>
          </p:cNvSpPr>
          <p:nvPr>
            <p:ph sz="half" idx="2"/>
          </p:nvPr>
        </p:nvSpPr>
        <p:spPr>
          <a:xfrm>
            <a:off x="6267612" y="1529468"/>
            <a:ext cx="4754880" cy="4551292"/>
          </a:xfrm>
        </p:spPr>
        <p:txBody>
          <a:bodyPr/>
          <a:lstStyle/>
          <a:p>
            <a:r>
              <a:rPr lang="en-US" sz="2400" dirty="0" smtClean="0">
                <a:latin typeface="Arial" panose="020B0604020202020204" pitchFamily="34" charset="0"/>
                <a:cs typeface="Arial" panose="020B0604020202020204" pitchFamily="34" charset="0"/>
              </a:rPr>
              <a:t>Online curricula – iReady</a:t>
            </a:r>
          </a:p>
          <a:p>
            <a:r>
              <a:rPr lang="en-US" sz="2400" dirty="0" smtClean="0">
                <a:latin typeface="Arial" panose="020B0604020202020204" pitchFamily="34" charset="0"/>
                <a:cs typeface="Arial" panose="020B0604020202020204" pitchFamily="34" charset="0"/>
              </a:rPr>
              <a:t>Online training for EA’s</a:t>
            </a:r>
          </a:p>
          <a:p>
            <a:r>
              <a:rPr lang="en-US" sz="2400" dirty="0">
                <a:latin typeface="Arial" panose="020B0604020202020204" pitchFamily="34" charset="0"/>
                <a:cs typeface="Arial" panose="020B0604020202020204" pitchFamily="34" charset="0"/>
              </a:rPr>
              <a:t>Refugee/Newcomer support</a:t>
            </a:r>
          </a:p>
          <a:p>
            <a:r>
              <a:rPr lang="en-US" sz="2400" dirty="0">
                <a:latin typeface="Arial" panose="020B0604020202020204" pitchFamily="34" charset="0"/>
                <a:cs typeface="Arial" panose="020B0604020202020204" pitchFamily="34" charset="0"/>
              </a:rPr>
              <a:t>Online Tutoring – PAPER</a:t>
            </a:r>
          </a:p>
          <a:p>
            <a:r>
              <a:rPr lang="en-US" sz="2400" dirty="0">
                <a:latin typeface="Arial" panose="020B0604020202020204" pitchFamily="34" charset="0"/>
                <a:cs typeface="Arial" panose="020B0604020202020204" pitchFamily="34" charset="0"/>
              </a:rPr>
              <a:t>Math Institute</a:t>
            </a:r>
          </a:p>
          <a:p>
            <a:r>
              <a:rPr lang="en-US" sz="2400" dirty="0">
                <a:latin typeface="Arial" panose="020B0604020202020204" pitchFamily="34" charset="0"/>
                <a:cs typeface="Arial" panose="020B0604020202020204" pitchFamily="34" charset="0"/>
              </a:rPr>
              <a:t>Summer School</a:t>
            </a:r>
          </a:p>
          <a:p>
            <a:r>
              <a:rPr lang="en-US" sz="2400" dirty="0">
                <a:latin typeface="Arial" panose="020B0604020202020204" pitchFamily="34" charset="0"/>
                <a:cs typeface="Arial" panose="020B0604020202020204" pitchFamily="34" charset="0"/>
              </a:rPr>
              <a:t>Spanish iReady K-5 math Professional Development</a:t>
            </a:r>
          </a:p>
          <a:p>
            <a:endParaRPr lang="en-US" dirty="0" smtClean="0"/>
          </a:p>
          <a:p>
            <a:endParaRPr lang="en-US" dirty="0"/>
          </a:p>
        </p:txBody>
      </p:sp>
      <p:sp>
        <p:nvSpPr>
          <p:cNvPr id="7" name="Slide Number Placeholder 6"/>
          <p:cNvSpPr>
            <a:spLocks noGrp="1"/>
          </p:cNvSpPr>
          <p:nvPr>
            <p:ph type="sldNum" sz="quarter" idx="12"/>
          </p:nvPr>
        </p:nvSpPr>
        <p:spPr/>
        <p:txBody>
          <a:bodyPr/>
          <a:lstStyle/>
          <a:p>
            <a:fld id="{2162FA63-186A-41F4-9684-20ACC272FB1E}" type="slidenum">
              <a:rPr lang="en-US" smtClean="0"/>
              <a:t>19</a:t>
            </a:fld>
            <a:endParaRPr lang="en-US"/>
          </a:p>
        </p:txBody>
      </p:sp>
    </p:spTree>
    <p:extLst>
      <p:ext uri="{BB962C8B-B14F-4D97-AF65-F5344CB8AC3E}">
        <p14:creationId xmlns:p14="http://schemas.microsoft.com/office/powerpoint/2010/main" val="2263493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46699" y="243192"/>
            <a:ext cx="8356058" cy="407439"/>
          </a:xfrm>
        </p:spPr>
        <p:txBody>
          <a:bodyPr>
            <a:normAutofit fontScale="90000"/>
          </a:bodyPr>
          <a:lstStyle/>
          <a:p>
            <a:pPr algn="ctr"/>
            <a:r>
              <a:rPr lang="en-US" sz="3600" dirty="0" smtClean="0">
                <a:solidFill>
                  <a:srgbClr val="002060"/>
                </a:solidFill>
                <a:latin typeface="Arial" panose="020B0604020202020204" pitchFamily="34" charset="0"/>
                <a:cs typeface="Arial" panose="020B0604020202020204" pitchFamily="34" charset="0"/>
              </a:rPr>
              <a:t>In this Presentation</a:t>
            </a:r>
            <a:endParaRPr lang="en-US" sz="3600" dirty="0">
              <a:solidFill>
                <a:srgbClr val="002060"/>
              </a:solidFill>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62022AAE-5726-485D-AB90-1D9D6CF0181C}" type="slidenum">
              <a:rPr lang="en-US" smtClean="0"/>
              <a:t>2</a:t>
            </a:fld>
            <a:endParaRPr lang="en-US"/>
          </a:p>
        </p:txBody>
      </p:sp>
      <p:sp>
        <p:nvSpPr>
          <p:cNvPr id="7" name="TextBox 6"/>
          <p:cNvSpPr txBox="1"/>
          <p:nvPr/>
        </p:nvSpPr>
        <p:spPr>
          <a:xfrm>
            <a:off x="1546699" y="650631"/>
            <a:ext cx="9860210" cy="6691255"/>
          </a:xfrm>
          <a:prstGeom prst="rect">
            <a:avLst/>
          </a:prstGeom>
          <a:noFill/>
        </p:spPr>
        <p:txBody>
          <a:bodyPr wrap="square" rtlCol="0">
            <a:spAutoFit/>
          </a:bodyPr>
          <a:lstStyle/>
          <a:p>
            <a:pPr marL="342900" indent="-342900">
              <a:buFont typeface="Arial" panose="020B0604020202020204" pitchFamily="34" charset="0"/>
              <a:buChar char="•"/>
            </a:pPr>
            <a:r>
              <a:rPr lang="en-US" sz="2800" dirty="0" smtClean="0">
                <a:solidFill>
                  <a:srgbClr val="002060"/>
                </a:solidFill>
                <a:latin typeface="Arial" panose="020B0604020202020204" pitchFamily="34" charset="0"/>
                <a:cs typeface="Arial" panose="020B0604020202020204" pitchFamily="34" charset="0"/>
              </a:rPr>
              <a:t>Year Round Process</a:t>
            </a:r>
          </a:p>
          <a:p>
            <a:pPr marL="342900" indent="-342900">
              <a:buFont typeface="Arial" panose="020B0604020202020204" pitchFamily="34" charset="0"/>
              <a:buChar char="•"/>
            </a:pPr>
            <a:r>
              <a:rPr lang="en-US" sz="2800" dirty="0" smtClean="0">
                <a:solidFill>
                  <a:srgbClr val="002060"/>
                </a:solidFill>
                <a:latin typeface="Arial" panose="020B0604020202020204" pitchFamily="34" charset="0"/>
                <a:cs typeface="Arial" panose="020B0604020202020204" pitchFamily="34" charset="0"/>
              </a:rPr>
              <a:t>FY24 </a:t>
            </a:r>
            <a:r>
              <a:rPr lang="en-US" sz="2800" dirty="0">
                <a:solidFill>
                  <a:srgbClr val="002060"/>
                </a:solidFill>
                <a:latin typeface="Arial" panose="020B0604020202020204" pitchFamily="34" charset="0"/>
                <a:cs typeface="Arial" panose="020B0604020202020204" pitchFamily="34" charset="0"/>
              </a:rPr>
              <a:t>Budget Planning Process &amp; </a:t>
            </a:r>
            <a:r>
              <a:rPr lang="en-US" sz="2800" dirty="0" smtClean="0">
                <a:solidFill>
                  <a:srgbClr val="002060"/>
                </a:solidFill>
                <a:latin typeface="Arial" panose="020B0604020202020204" pitchFamily="34" charset="0"/>
                <a:cs typeface="Arial" panose="020B0604020202020204" pitchFamily="34" charset="0"/>
              </a:rPr>
              <a:t>Timeline</a:t>
            </a:r>
          </a:p>
          <a:p>
            <a:pPr marL="342900" indent="-342900">
              <a:buFont typeface="Arial" panose="020B0604020202020204" pitchFamily="34" charset="0"/>
              <a:buChar char="•"/>
            </a:pPr>
            <a:r>
              <a:rPr lang="en-US" sz="2800" dirty="0" smtClean="0">
                <a:solidFill>
                  <a:srgbClr val="002060"/>
                </a:solidFill>
                <a:latin typeface="Arial" panose="020B0604020202020204" pitchFamily="34" charset="0"/>
                <a:cs typeface="Arial" panose="020B0604020202020204" pitchFamily="34" charset="0"/>
              </a:rPr>
              <a:t>Enrollment Decline</a:t>
            </a:r>
          </a:p>
          <a:p>
            <a:pPr marL="342900" indent="-342900">
              <a:buFont typeface="Arial" panose="020B0604020202020204" pitchFamily="34" charset="0"/>
              <a:buChar char="•"/>
            </a:pPr>
            <a:r>
              <a:rPr lang="en-US" sz="2800" dirty="0" smtClean="0">
                <a:solidFill>
                  <a:srgbClr val="002060"/>
                </a:solidFill>
                <a:latin typeface="Arial" panose="020B0604020202020204" pitchFamily="34" charset="0"/>
                <a:cs typeface="Arial" panose="020B0604020202020204" pitchFamily="34" charset="0"/>
              </a:rPr>
              <a:t>SEG Funding FY15 – FY24</a:t>
            </a:r>
          </a:p>
          <a:p>
            <a:pPr marL="342900" indent="-342900">
              <a:buFont typeface="Arial" panose="020B0604020202020204" pitchFamily="34" charset="0"/>
              <a:buChar char="•"/>
            </a:pPr>
            <a:r>
              <a:rPr lang="en-US" sz="2800" dirty="0" smtClean="0">
                <a:solidFill>
                  <a:srgbClr val="002060"/>
                </a:solidFill>
                <a:latin typeface="Arial" panose="020B0604020202020204" pitchFamily="34" charset="0"/>
                <a:cs typeface="Arial" panose="020B0604020202020204" pitchFamily="34" charset="0"/>
              </a:rPr>
              <a:t>FY23 : FY24 SEG Comparison</a:t>
            </a:r>
          </a:p>
          <a:p>
            <a:pPr marL="342900" indent="-342900">
              <a:buFont typeface="Arial" panose="020B0604020202020204" pitchFamily="34" charset="0"/>
              <a:buChar char="•"/>
            </a:pPr>
            <a:r>
              <a:rPr lang="en-US" sz="2800" dirty="0" smtClean="0">
                <a:solidFill>
                  <a:srgbClr val="002060"/>
                </a:solidFill>
                <a:latin typeface="Arial" panose="020B0604020202020204" pitchFamily="34" charset="0"/>
                <a:cs typeface="Arial" panose="020B0604020202020204" pitchFamily="34" charset="0"/>
              </a:rPr>
              <a:t>FY24 Projected Revenue and Expenditures without </a:t>
            </a:r>
            <a:r>
              <a:rPr lang="en-US" sz="2800" dirty="0" smtClean="0">
                <a:solidFill>
                  <a:srgbClr val="002060"/>
                </a:solidFill>
                <a:latin typeface="Arial" panose="020B0604020202020204" pitchFamily="34" charset="0"/>
                <a:cs typeface="Arial" panose="020B0604020202020204" pitchFamily="34" charset="0"/>
              </a:rPr>
              <a:t>Reserve</a:t>
            </a:r>
            <a:endParaRPr lang="en-US" sz="2800" dirty="0" smtClean="0">
              <a:solidFill>
                <a:srgbClr val="00206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800" dirty="0">
                <a:solidFill>
                  <a:srgbClr val="002060"/>
                </a:solidFill>
                <a:latin typeface="Arial" panose="020B0604020202020204" pitchFamily="34" charset="0"/>
                <a:cs typeface="Arial" panose="020B0604020202020204" pitchFamily="34" charset="0"/>
              </a:rPr>
              <a:t>FY24 Projected Revenue and Expenditures </a:t>
            </a:r>
            <a:r>
              <a:rPr lang="en-US" sz="2800" dirty="0" smtClean="0">
                <a:solidFill>
                  <a:srgbClr val="002060"/>
                </a:solidFill>
                <a:latin typeface="Arial" panose="020B0604020202020204" pitchFamily="34" charset="0"/>
                <a:cs typeface="Arial" panose="020B0604020202020204" pitchFamily="34" charset="0"/>
              </a:rPr>
              <a:t>with </a:t>
            </a:r>
            <a:r>
              <a:rPr lang="en-US" sz="2800" dirty="0" smtClean="0">
                <a:solidFill>
                  <a:srgbClr val="002060"/>
                </a:solidFill>
                <a:latin typeface="Arial" panose="020B0604020202020204" pitchFamily="34" charset="0"/>
                <a:cs typeface="Arial" panose="020B0604020202020204" pitchFamily="34" charset="0"/>
              </a:rPr>
              <a:t>Reserve</a:t>
            </a:r>
            <a:endParaRPr lang="en-US" sz="2800" dirty="0" smtClean="0">
              <a:solidFill>
                <a:srgbClr val="00206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800" dirty="0" smtClean="0">
                <a:solidFill>
                  <a:srgbClr val="002060"/>
                </a:solidFill>
                <a:latin typeface="Arial" panose="020B0604020202020204" pitchFamily="34" charset="0"/>
                <a:cs typeface="Arial" panose="020B0604020202020204" pitchFamily="34" charset="0"/>
              </a:rPr>
              <a:t>FY23 : FY 24 Budget Comparison</a:t>
            </a:r>
          </a:p>
          <a:p>
            <a:pPr marL="342900" indent="-342900">
              <a:buFont typeface="Arial" panose="020B0604020202020204" pitchFamily="34" charset="0"/>
              <a:buChar char="•"/>
            </a:pPr>
            <a:r>
              <a:rPr lang="en-US" sz="2800" dirty="0" smtClean="0">
                <a:solidFill>
                  <a:srgbClr val="002060"/>
                </a:solidFill>
                <a:latin typeface="Arial" panose="020B0604020202020204" pitchFamily="34" charset="0"/>
                <a:cs typeface="Arial" panose="020B0604020202020204" pitchFamily="34" charset="0"/>
              </a:rPr>
              <a:t>Where </a:t>
            </a:r>
            <a:r>
              <a:rPr lang="en-US" sz="2800" dirty="0">
                <a:solidFill>
                  <a:srgbClr val="002060"/>
                </a:solidFill>
                <a:latin typeface="Arial" panose="020B0604020202020204" pitchFamily="34" charset="0"/>
                <a:cs typeface="Arial" panose="020B0604020202020204" pitchFamily="34" charset="0"/>
              </a:rPr>
              <a:t>T</a:t>
            </a:r>
            <a:r>
              <a:rPr lang="en-US" sz="2800" dirty="0" smtClean="0">
                <a:solidFill>
                  <a:srgbClr val="002060"/>
                </a:solidFill>
                <a:latin typeface="Arial" panose="020B0604020202020204" pitchFamily="34" charset="0"/>
                <a:cs typeface="Arial" panose="020B0604020202020204" pitchFamily="34" charset="0"/>
              </a:rPr>
              <a:t>he Increases Are </a:t>
            </a:r>
            <a:r>
              <a:rPr lang="en-US" sz="2800" dirty="0">
                <a:solidFill>
                  <a:srgbClr val="002060"/>
                </a:solidFill>
                <a:latin typeface="Arial" panose="020B0604020202020204" pitchFamily="34" charset="0"/>
                <a:cs typeface="Arial" panose="020B0604020202020204" pitchFamily="34" charset="0"/>
              </a:rPr>
              <a:t>I</a:t>
            </a:r>
            <a:r>
              <a:rPr lang="en-US" sz="2800" dirty="0" smtClean="0">
                <a:solidFill>
                  <a:srgbClr val="002060"/>
                </a:solidFill>
                <a:latin typeface="Arial" panose="020B0604020202020204" pitchFamily="34" charset="0"/>
                <a:cs typeface="Arial" panose="020B0604020202020204" pitchFamily="34" charset="0"/>
              </a:rPr>
              <a:t>n </a:t>
            </a:r>
            <a:r>
              <a:rPr lang="en-US" sz="2800" dirty="0">
                <a:solidFill>
                  <a:srgbClr val="002060"/>
                </a:solidFill>
                <a:latin typeface="Arial" panose="020B0604020202020204" pitchFamily="34" charset="0"/>
                <a:cs typeface="Arial" panose="020B0604020202020204" pitchFamily="34" charset="0"/>
              </a:rPr>
              <a:t>O</a:t>
            </a:r>
            <a:r>
              <a:rPr lang="en-US" sz="2800" dirty="0" smtClean="0">
                <a:solidFill>
                  <a:srgbClr val="002060"/>
                </a:solidFill>
                <a:latin typeface="Arial" panose="020B0604020202020204" pitchFamily="34" charset="0"/>
                <a:cs typeface="Arial" panose="020B0604020202020204" pitchFamily="34" charset="0"/>
              </a:rPr>
              <a:t>ur Expenditures</a:t>
            </a:r>
            <a:endParaRPr lang="en-US" sz="2800" dirty="0">
              <a:solidFill>
                <a:srgbClr val="00206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800" dirty="0" smtClean="0">
                <a:solidFill>
                  <a:srgbClr val="002060"/>
                </a:solidFill>
                <a:latin typeface="Arial" panose="020B0604020202020204" pitchFamily="34" charset="0"/>
                <a:cs typeface="Arial" panose="020B0604020202020204" pitchFamily="34" charset="0"/>
              </a:rPr>
              <a:t>Amount </a:t>
            </a:r>
            <a:r>
              <a:rPr lang="en-US" sz="2800" dirty="0">
                <a:solidFill>
                  <a:srgbClr val="002060"/>
                </a:solidFill>
                <a:latin typeface="Arial" panose="020B0604020202020204" pitchFamily="34" charset="0"/>
                <a:cs typeface="Arial" panose="020B0604020202020204" pitchFamily="34" charset="0"/>
              </a:rPr>
              <a:t>of B</a:t>
            </a:r>
            <a:r>
              <a:rPr lang="en-US" sz="2800" dirty="0" smtClean="0">
                <a:solidFill>
                  <a:srgbClr val="002060"/>
                </a:solidFill>
                <a:latin typeface="Arial" panose="020B0604020202020204" pitchFamily="34" charset="0"/>
                <a:cs typeface="Arial" panose="020B0604020202020204" pitchFamily="34" charset="0"/>
              </a:rPr>
              <a:t>udget </a:t>
            </a:r>
            <a:r>
              <a:rPr lang="en-US" sz="2800" dirty="0">
                <a:solidFill>
                  <a:srgbClr val="002060"/>
                </a:solidFill>
                <a:latin typeface="Arial" panose="020B0604020202020204" pitchFamily="34" charset="0"/>
                <a:cs typeface="Arial" panose="020B0604020202020204" pitchFamily="34" charset="0"/>
              </a:rPr>
              <a:t>S</a:t>
            </a:r>
            <a:r>
              <a:rPr lang="en-US" sz="2800" dirty="0" smtClean="0">
                <a:solidFill>
                  <a:srgbClr val="002060"/>
                </a:solidFill>
                <a:latin typeface="Arial" panose="020B0604020202020204" pitchFamily="34" charset="0"/>
                <a:cs typeface="Arial" panose="020B0604020202020204" pitchFamily="34" charset="0"/>
              </a:rPr>
              <a:t>pent Directly on Board Goals</a:t>
            </a:r>
          </a:p>
          <a:p>
            <a:pPr marL="342900" indent="-342900">
              <a:buFont typeface="Arial" panose="020B0604020202020204" pitchFamily="34" charset="0"/>
              <a:buChar char="•"/>
            </a:pPr>
            <a:r>
              <a:rPr lang="en-US" sz="2800" dirty="0" smtClean="0">
                <a:solidFill>
                  <a:srgbClr val="002060"/>
                </a:solidFill>
                <a:latin typeface="Arial" panose="020B0604020202020204" pitchFamily="34" charset="0"/>
                <a:cs typeface="Arial" panose="020B0604020202020204" pitchFamily="34" charset="0"/>
              </a:rPr>
              <a:t>Examples of Goal Related </a:t>
            </a:r>
            <a:r>
              <a:rPr lang="en-US" sz="2800" dirty="0">
                <a:solidFill>
                  <a:srgbClr val="002060"/>
                </a:solidFill>
                <a:latin typeface="Arial" panose="020B0604020202020204" pitchFamily="34" charset="0"/>
                <a:cs typeface="Arial" panose="020B0604020202020204" pitchFamily="34" charset="0"/>
              </a:rPr>
              <a:t>P</a:t>
            </a:r>
            <a:r>
              <a:rPr lang="en-US" sz="2800" dirty="0" smtClean="0">
                <a:solidFill>
                  <a:srgbClr val="002060"/>
                </a:solidFill>
                <a:latin typeface="Arial" panose="020B0604020202020204" pitchFamily="34" charset="0"/>
                <a:cs typeface="Arial" panose="020B0604020202020204" pitchFamily="34" charset="0"/>
              </a:rPr>
              <a:t>rograms and Initiatives</a:t>
            </a:r>
          </a:p>
          <a:p>
            <a:pPr marL="342900" indent="-342900">
              <a:buFont typeface="Arial" panose="020B0604020202020204" pitchFamily="34" charset="0"/>
              <a:buChar char="•"/>
            </a:pPr>
            <a:r>
              <a:rPr lang="en-US" sz="2800" dirty="0" smtClean="0">
                <a:solidFill>
                  <a:srgbClr val="002060"/>
                </a:solidFill>
                <a:latin typeface="Arial" panose="020B0604020202020204" pitchFamily="34" charset="0"/>
                <a:cs typeface="Arial" panose="020B0604020202020204" pitchFamily="34" charset="0"/>
              </a:rPr>
              <a:t>APS Charter School Enrollment and SEG Comparison</a:t>
            </a:r>
          </a:p>
          <a:p>
            <a:pPr marL="342900" indent="-342900">
              <a:buFont typeface="Arial" panose="020B0604020202020204" pitchFamily="34" charset="0"/>
              <a:buChar char="•"/>
            </a:pPr>
            <a:r>
              <a:rPr lang="en-US" sz="2800" dirty="0" smtClean="0">
                <a:solidFill>
                  <a:srgbClr val="002060"/>
                </a:solidFill>
                <a:latin typeface="Arial" panose="020B0604020202020204" pitchFamily="34" charset="0"/>
                <a:cs typeface="Arial" panose="020B0604020202020204" pitchFamily="34" charset="0"/>
              </a:rPr>
              <a:t>Albuquerque Public Schools 2023-2024 Budget Resolution</a:t>
            </a:r>
          </a:p>
          <a:p>
            <a:pPr marL="342900" indent="-342900">
              <a:lnSpc>
                <a:spcPct val="150000"/>
              </a:lnSpc>
              <a:buFont typeface="Arial" panose="020B0604020202020204" pitchFamily="34" charset="0"/>
              <a:buChar char="•"/>
            </a:pPr>
            <a:endParaRPr lang="en-US" sz="2800" dirty="0" smtClea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74016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36237"/>
            <a:ext cx="9875520" cy="1012811"/>
          </a:xfrm>
        </p:spPr>
        <p:txBody>
          <a:bodyPr/>
          <a:lstStyle/>
          <a:p>
            <a:r>
              <a:rPr lang="en-US" b="1" dirty="0" smtClean="0">
                <a:solidFill>
                  <a:srgbClr val="002060"/>
                </a:solidFill>
                <a:latin typeface="Arial" panose="020B0604020202020204" pitchFamily="34" charset="0"/>
                <a:cs typeface="Arial" panose="020B0604020202020204" pitchFamily="34" charset="0"/>
              </a:rPr>
              <a:t>APS Board of Education – Goal 3</a:t>
            </a:r>
            <a:endParaRPr lang="en-US" b="1"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1143000" y="1656581"/>
            <a:ext cx="4754880" cy="4424178"/>
          </a:xfrm>
        </p:spPr>
        <p:txBody>
          <a:bodyPr/>
          <a:lstStyle/>
          <a:p>
            <a:r>
              <a:rPr lang="en-US" sz="2400" dirty="0">
                <a:latin typeface="Arial" panose="020B0604020202020204" pitchFamily="34" charset="0"/>
                <a:cs typeface="Arial" panose="020B0604020202020204" pitchFamily="34" charset="0"/>
              </a:rPr>
              <a:t>Later start for high school </a:t>
            </a:r>
            <a:r>
              <a:rPr lang="en-US" sz="2400" dirty="0" smtClean="0">
                <a:latin typeface="Arial" panose="020B0604020202020204" pitchFamily="34" charset="0"/>
                <a:cs typeface="Arial" panose="020B0604020202020204" pitchFamily="34" charset="0"/>
              </a:rPr>
              <a:t>students</a:t>
            </a:r>
          </a:p>
          <a:p>
            <a:r>
              <a:rPr lang="en-US" sz="2400" dirty="0">
                <a:latin typeface="Arial" panose="020B0604020202020204" pitchFamily="34" charset="0"/>
                <a:cs typeface="Arial" panose="020B0604020202020204" pitchFamily="34" charset="0"/>
              </a:rPr>
              <a:t>Approx. 43 different AP courses offered at 441 different times</a:t>
            </a:r>
          </a:p>
          <a:p>
            <a:r>
              <a:rPr lang="en-US" sz="2400" dirty="0">
                <a:latin typeface="Arial" panose="020B0604020202020204" pitchFamily="34" charset="0"/>
                <a:cs typeface="Arial" panose="020B0604020202020204" pitchFamily="34" charset="0"/>
              </a:rPr>
              <a:t>36 unique IB courses offered at 42 times</a:t>
            </a:r>
          </a:p>
          <a:p>
            <a:r>
              <a:rPr lang="en-US" sz="2400" dirty="0">
                <a:latin typeface="Arial" panose="020B0604020202020204" pitchFamily="34" charset="0"/>
                <a:cs typeface="Arial" panose="020B0604020202020204" pitchFamily="34" charset="0"/>
              </a:rPr>
              <a:t>116 unique dual language courses offered at 1,539 times</a:t>
            </a:r>
          </a:p>
          <a:p>
            <a:endParaRPr lang="en-US" dirty="0"/>
          </a:p>
        </p:txBody>
      </p:sp>
      <p:sp>
        <p:nvSpPr>
          <p:cNvPr id="4" name="Content Placeholder 3"/>
          <p:cNvSpPr>
            <a:spLocks noGrp="1"/>
          </p:cNvSpPr>
          <p:nvPr>
            <p:ph sz="half" idx="2"/>
          </p:nvPr>
        </p:nvSpPr>
        <p:spPr>
          <a:xfrm>
            <a:off x="6267612" y="1656581"/>
            <a:ext cx="4754880" cy="4424179"/>
          </a:xfrm>
        </p:spPr>
        <p:txBody>
          <a:bodyPr/>
          <a:lstStyle/>
          <a:p>
            <a:r>
              <a:rPr lang="en-US" sz="2400" dirty="0" smtClean="0">
                <a:latin typeface="Arial" panose="020B0604020202020204" pitchFamily="34" charset="0"/>
                <a:cs typeface="Arial" panose="020B0604020202020204" pitchFamily="34" charset="0"/>
              </a:rPr>
              <a:t>Dual language classes</a:t>
            </a:r>
          </a:p>
          <a:p>
            <a:pPr lvl="1"/>
            <a:r>
              <a:rPr lang="en-US" sz="2400" dirty="0" smtClean="0">
                <a:latin typeface="Arial" panose="020B0604020202020204" pitchFamily="34" charset="0"/>
                <a:cs typeface="Arial" panose="020B0604020202020204" pitchFamily="34" charset="0"/>
              </a:rPr>
              <a:t>Spanish</a:t>
            </a:r>
          </a:p>
          <a:p>
            <a:pPr lvl="1"/>
            <a:r>
              <a:rPr lang="en-US" sz="2400" dirty="0" smtClean="0">
                <a:latin typeface="Arial" panose="020B0604020202020204" pitchFamily="34" charset="0"/>
                <a:cs typeface="Arial" panose="020B0604020202020204" pitchFamily="34" charset="0"/>
              </a:rPr>
              <a:t>French</a:t>
            </a:r>
          </a:p>
          <a:p>
            <a:pPr lvl="1"/>
            <a:r>
              <a:rPr lang="en-US" sz="2400" dirty="0" smtClean="0">
                <a:latin typeface="Arial" panose="020B0604020202020204" pitchFamily="34" charset="0"/>
                <a:cs typeface="Arial" panose="020B0604020202020204" pitchFamily="34" charset="0"/>
              </a:rPr>
              <a:t>German</a:t>
            </a:r>
          </a:p>
          <a:p>
            <a:pPr lvl="1"/>
            <a:r>
              <a:rPr lang="en-US" sz="2400" dirty="0" smtClean="0">
                <a:latin typeface="Arial" panose="020B0604020202020204" pitchFamily="34" charset="0"/>
                <a:cs typeface="Arial" panose="020B0604020202020204" pitchFamily="34" charset="0"/>
              </a:rPr>
              <a:t>Chinese</a:t>
            </a:r>
          </a:p>
          <a:p>
            <a:pPr lvl="1"/>
            <a:r>
              <a:rPr lang="en-US" sz="2400" dirty="0" smtClean="0">
                <a:latin typeface="Arial" panose="020B0604020202020204" pitchFamily="34" charset="0"/>
                <a:cs typeface="Arial" panose="020B0604020202020204" pitchFamily="34" charset="0"/>
              </a:rPr>
              <a:t>Navajo</a:t>
            </a:r>
          </a:p>
          <a:p>
            <a:pPr lvl="1"/>
            <a:r>
              <a:rPr lang="en-US" sz="2400" dirty="0" smtClean="0">
                <a:latin typeface="Arial" panose="020B0604020202020204" pitchFamily="34" charset="0"/>
                <a:cs typeface="Arial" panose="020B0604020202020204" pitchFamily="34" charset="0"/>
              </a:rPr>
              <a:t>Zuni</a:t>
            </a:r>
          </a:p>
          <a:p>
            <a:pPr marL="457200" lvl="1" indent="0">
              <a:buNone/>
            </a:pPr>
            <a:endParaRPr lang="en-US" dirty="0"/>
          </a:p>
        </p:txBody>
      </p:sp>
      <p:sp>
        <p:nvSpPr>
          <p:cNvPr id="7" name="Slide Number Placeholder 6"/>
          <p:cNvSpPr>
            <a:spLocks noGrp="1"/>
          </p:cNvSpPr>
          <p:nvPr>
            <p:ph type="sldNum" sz="quarter" idx="12"/>
          </p:nvPr>
        </p:nvSpPr>
        <p:spPr/>
        <p:txBody>
          <a:bodyPr/>
          <a:lstStyle/>
          <a:p>
            <a:fld id="{2162FA63-186A-41F4-9684-20ACC272FB1E}" type="slidenum">
              <a:rPr lang="en-US" smtClean="0"/>
              <a:t>20</a:t>
            </a:fld>
            <a:endParaRPr lang="en-US"/>
          </a:p>
        </p:txBody>
      </p:sp>
    </p:spTree>
    <p:extLst>
      <p:ext uri="{BB962C8B-B14F-4D97-AF65-F5344CB8AC3E}">
        <p14:creationId xmlns:p14="http://schemas.microsoft.com/office/powerpoint/2010/main" val="2847276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23936"/>
            <a:ext cx="9875520" cy="1090720"/>
          </a:xfrm>
        </p:spPr>
        <p:txBody>
          <a:bodyPr/>
          <a:lstStyle/>
          <a:p>
            <a:r>
              <a:rPr lang="en-US" b="1" dirty="0">
                <a:solidFill>
                  <a:srgbClr val="002060"/>
                </a:solidFill>
                <a:latin typeface="Arial" panose="020B0604020202020204" pitchFamily="34" charset="0"/>
                <a:cs typeface="Arial" panose="020B0604020202020204" pitchFamily="34" charset="0"/>
              </a:rPr>
              <a:t>APS Board of Education – Goal 3</a:t>
            </a:r>
            <a:endParaRPr lang="en-US"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1143000" y="1578673"/>
            <a:ext cx="4754880" cy="4502086"/>
          </a:xfrm>
        </p:spPr>
        <p:txBody>
          <a:bodyPr>
            <a:normAutofit/>
          </a:bodyPr>
          <a:lstStyle/>
          <a:p>
            <a:r>
              <a:rPr lang="en-US" sz="2400" dirty="0" smtClean="0"/>
              <a:t>Industry Certification</a:t>
            </a:r>
          </a:p>
          <a:p>
            <a:pPr lvl="1"/>
            <a:r>
              <a:rPr lang="en-US" sz="2400" dirty="0" smtClean="0"/>
              <a:t>Automotive Technology</a:t>
            </a:r>
          </a:p>
          <a:p>
            <a:pPr lvl="1"/>
            <a:r>
              <a:rPr lang="en-US" sz="2400" dirty="0" smtClean="0"/>
              <a:t>Certified Nursing Assistant</a:t>
            </a:r>
          </a:p>
          <a:p>
            <a:pPr lvl="1"/>
            <a:r>
              <a:rPr lang="en-US" sz="2400" dirty="0" smtClean="0"/>
              <a:t>Emergency Medical Technician</a:t>
            </a:r>
          </a:p>
          <a:p>
            <a:pPr lvl="1"/>
            <a:r>
              <a:rPr lang="en-US" sz="2400" dirty="0" smtClean="0"/>
              <a:t>Fire Science</a:t>
            </a:r>
          </a:p>
          <a:p>
            <a:pPr lvl="1"/>
            <a:r>
              <a:rPr lang="en-US" sz="2400" dirty="0" smtClean="0"/>
              <a:t>Licensed Practical Nursing Program</a:t>
            </a:r>
          </a:p>
          <a:p>
            <a:pPr lvl="1"/>
            <a:r>
              <a:rPr lang="en-US" sz="2400" dirty="0" smtClean="0"/>
              <a:t>Public </a:t>
            </a:r>
            <a:r>
              <a:rPr lang="en-US" sz="2400" dirty="0" smtClean="0">
                <a:latin typeface="Arial" panose="020B0604020202020204" pitchFamily="34" charset="0"/>
                <a:cs typeface="Arial" panose="020B0604020202020204" pitchFamily="34" charset="0"/>
              </a:rPr>
              <a:t>Service</a:t>
            </a:r>
            <a:r>
              <a:rPr lang="en-US" sz="2400" dirty="0" smtClean="0"/>
              <a:t> Aide (with APD)</a:t>
            </a:r>
            <a:endParaRPr lang="en-US" sz="2400" dirty="0"/>
          </a:p>
        </p:txBody>
      </p:sp>
      <p:sp>
        <p:nvSpPr>
          <p:cNvPr id="4" name="Content Placeholder 3"/>
          <p:cNvSpPr>
            <a:spLocks noGrp="1"/>
          </p:cNvSpPr>
          <p:nvPr>
            <p:ph sz="half" idx="2"/>
          </p:nvPr>
        </p:nvSpPr>
        <p:spPr>
          <a:xfrm>
            <a:off x="6267612" y="1578673"/>
            <a:ext cx="4754880" cy="4502087"/>
          </a:xfrm>
        </p:spPr>
        <p:txBody>
          <a:bodyPr>
            <a:normAutofit/>
          </a:bodyPr>
          <a:lstStyle/>
          <a:p>
            <a:r>
              <a:rPr lang="en-US" sz="2400" dirty="0" smtClean="0">
                <a:latin typeface="Arial" panose="020B0604020202020204" pitchFamily="34" charset="0"/>
                <a:cs typeface="Arial" panose="020B0604020202020204" pitchFamily="34" charset="0"/>
              </a:rPr>
              <a:t>Pathways Courses Towards Certification</a:t>
            </a:r>
          </a:p>
          <a:p>
            <a:pPr lvl="1"/>
            <a:r>
              <a:rPr lang="en-US" sz="2400" dirty="0" smtClean="0">
                <a:latin typeface="Arial" panose="020B0604020202020204" pitchFamily="34" charset="0"/>
                <a:cs typeface="Arial" panose="020B0604020202020204" pitchFamily="34" charset="0"/>
              </a:rPr>
              <a:t>Cosmetology, Barbering &amp; Esthetics</a:t>
            </a:r>
          </a:p>
          <a:p>
            <a:pPr lvl="1"/>
            <a:r>
              <a:rPr lang="en-US" sz="2400" dirty="0" smtClean="0">
                <a:latin typeface="Arial" panose="020B0604020202020204" pitchFamily="34" charset="0"/>
                <a:cs typeface="Arial" panose="020B0604020202020204" pitchFamily="34" charset="0"/>
              </a:rPr>
              <a:t>Education Professions</a:t>
            </a:r>
          </a:p>
          <a:p>
            <a:pPr lvl="2"/>
            <a:r>
              <a:rPr lang="en-US" sz="2400" dirty="0" smtClean="0">
                <a:latin typeface="Arial" panose="020B0604020202020204" pitchFamily="34" charset="0"/>
                <a:cs typeface="Arial" panose="020B0604020202020204" pitchFamily="34" charset="0"/>
              </a:rPr>
              <a:t>Child Development</a:t>
            </a:r>
          </a:p>
          <a:p>
            <a:pPr lvl="2"/>
            <a:r>
              <a:rPr lang="en-US" sz="2400" dirty="0" smtClean="0">
                <a:latin typeface="Arial" panose="020B0604020202020204" pitchFamily="34" charset="0"/>
                <a:cs typeface="Arial" panose="020B0604020202020204" pitchFamily="34" charset="0"/>
              </a:rPr>
              <a:t>Teacher Academy 1</a:t>
            </a:r>
            <a:endParaRPr lang="en-US" sz="2400" dirty="0">
              <a:latin typeface="Arial" panose="020B0604020202020204" pitchFamily="34" charset="0"/>
              <a:cs typeface="Arial" panose="020B0604020202020204" pitchFamily="34" charset="0"/>
            </a:endParaRPr>
          </a:p>
          <a:p>
            <a:pPr marL="914400" lvl="2" indent="0">
              <a:buNone/>
            </a:pPr>
            <a:r>
              <a:rPr lang="en-US" sz="2400" dirty="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2162FA63-186A-41F4-9684-20ACC272FB1E}" type="slidenum">
              <a:rPr lang="en-US" smtClean="0"/>
              <a:t>21</a:t>
            </a:fld>
            <a:endParaRPr lang="en-US"/>
          </a:p>
        </p:txBody>
      </p:sp>
    </p:spTree>
    <p:extLst>
      <p:ext uri="{BB962C8B-B14F-4D97-AF65-F5344CB8AC3E}">
        <p14:creationId xmlns:p14="http://schemas.microsoft.com/office/powerpoint/2010/main" val="335942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87031"/>
            <a:ext cx="9875520" cy="1098921"/>
          </a:xfrm>
        </p:spPr>
        <p:txBody>
          <a:bodyPr/>
          <a:lstStyle/>
          <a:p>
            <a:r>
              <a:rPr lang="en-US" b="1" dirty="0">
                <a:solidFill>
                  <a:srgbClr val="002060"/>
                </a:solidFill>
                <a:latin typeface="Arial" panose="020B0604020202020204" pitchFamily="34" charset="0"/>
                <a:cs typeface="Arial" panose="020B0604020202020204" pitchFamily="34" charset="0"/>
              </a:rPr>
              <a:t>APS Board of Education – Goal 3</a:t>
            </a:r>
            <a:endParaRPr lang="en-US"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1143000" y="1595074"/>
            <a:ext cx="4754880" cy="4510287"/>
          </a:xfrm>
        </p:spPr>
        <p:txBody>
          <a:bodyPr>
            <a:normAutofit/>
          </a:bodyPr>
          <a:lstStyle/>
          <a:p>
            <a:r>
              <a:rPr lang="en-US" sz="2400" dirty="0" smtClean="0">
                <a:latin typeface="Arial" panose="020B0604020202020204" pitchFamily="34" charset="0"/>
                <a:cs typeface="Arial" panose="020B0604020202020204" pitchFamily="34" charset="0"/>
              </a:rPr>
              <a:t>STEM</a:t>
            </a:r>
          </a:p>
          <a:p>
            <a:pPr lvl="1"/>
            <a:r>
              <a:rPr lang="en-US" sz="2400" dirty="0" smtClean="0">
                <a:latin typeface="Arial" panose="020B0604020202020204" pitchFamily="34" charset="0"/>
                <a:cs typeface="Arial" panose="020B0604020202020204" pitchFamily="34" charset="0"/>
              </a:rPr>
              <a:t>Electronics Engineering &amp; Robotics </a:t>
            </a:r>
          </a:p>
          <a:p>
            <a:pPr lvl="1"/>
            <a:r>
              <a:rPr lang="en-US" sz="2400" dirty="0" smtClean="0">
                <a:latin typeface="Arial" panose="020B0604020202020204" pitchFamily="34" charset="0"/>
                <a:cs typeface="Arial" panose="020B0604020202020204" pitchFamily="34" charset="0"/>
              </a:rPr>
              <a:t>Engineering Design I</a:t>
            </a:r>
          </a:p>
          <a:p>
            <a:pPr lvl="1"/>
            <a:r>
              <a:rPr lang="en-US" sz="2400" dirty="0" smtClean="0">
                <a:latin typeface="Arial" panose="020B0604020202020204" pitchFamily="34" charset="0"/>
                <a:cs typeface="Arial" panose="020B0604020202020204" pitchFamily="34" charset="0"/>
              </a:rPr>
              <a:t>Computer Science/Programming Fundamentals</a:t>
            </a:r>
          </a:p>
          <a:p>
            <a:pPr lvl="1"/>
            <a:r>
              <a:rPr lang="en-US" sz="2400" dirty="0" smtClean="0">
                <a:latin typeface="Arial" panose="020B0604020202020204" pitchFamily="34" charset="0"/>
                <a:cs typeface="Arial" panose="020B0604020202020204" pitchFamily="34" charset="0"/>
              </a:rPr>
              <a:t>Cybersecurity &amp; Web Fundamentals</a:t>
            </a:r>
          </a:p>
          <a:p>
            <a:pPr lvl="1"/>
            <a:r>
              <a:rPr lang="en-US" sz="2400" dirty="0" smtClean="0">
                <a:latin typeface="Arial" panose="020B0604020202020204" pitchFamily="34" charset="0"/>
                <a:cs typeface="Arial" panose="020B0604020202020204" pitchFamily="34" charset="0"/>
              </a:rPr>
              <a:t>Robotics II</a:t>
            </a:r>
            <a:endParaRPr lang="en-US" sz="2400" dirty="0">
              <a:latin typeface="Arial" panose="020B0604020202020204" pitchFamily="34" charset="0"/>
              <a:cs typeface="Arial" panose="020B0604020202020204" pitchFamily="34" charset="0"/>
            </a:endParaRPr>
          </a:p>
        </p:txBody>
      </p:sp>
      <p:sp>
        <p:nvSpPr>
          <p:cNvPr id="4" name="Content Placeholder 3"/>
          <p:cNvSpPr>
            <a:spLocks noGrp="1"/>
          </p:cNvSpPr>
          <p:nvPr>
            <p:ph sz="half" idx="2"/>
          </p:nvPr>
        </p:nvSpPr>
        <p:spPr>
          <a:xfrm>
            <a:off x="6267612" y="1595074"/>
            <a:ext cx="4754880" cy="4485686"/>
          </a:xfrm>
        </p:spPr>
        <p:txBody>
          <a:bodyPr>
            <a:normAutofit/>
          </a:bodyPr>
          <a:lstStyle/>
          <a:p>
            <a:r>
              <a:rPr lang="en-US" sz="2400" dirty="0" smtClean="0">
                <a:latin typeface="Arial" panose="020B0604020202020204" pitchFamily="34" charset="0"/>
                <a:cs typeface="Arial" panose="020B0604020202020204" pitchFamily="34" charset="0"/>
              </a:rPr>
              <a:t>Online Tutoring - PAPER</a:t>
            </a:r>
            <a:endParaRPr lang="en-US" sz="2400"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2162FA63-186A-41F4-9684-20ACC272FB1E}" type="slidenum">
              <a:rPr lang="en-US" smtClean="0"/>
              <a:t>22</a:t>
            </a:fld>
            <a:endParaRPr lang="en-US"/>
          </a:p>
        </p:txBody>
      </p:sp>
    </p:spTree>
    <p:extLst>
      <p:ext uri="{BB962C8B-B14F-4D97-AF65-F5344CB8AC3E}">
        <p14:creationId xmlns:p14="http://schemas.microsoft.com/office/powerpoint/2010/main" val="12091245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54228"/>
            <a:ext cx="9875520" cy="1160427"/>
          </a:xfrm>
        </p:spPr>
        <p:txBody>
          <a:bodyPr/>
          <a:lstStyle/>
          <a:p>
            <a:r>
              <a:rPr lang="en-US" b="1" dirty="0" smtClean="0">
                <a:solidFill>
                  <a:srgbClr val="002060"/>
                </a:solidFill>
                <a:latin typeface="Arial" panose="020B0604020202020204" pitchFamily="34" charset="0"/>
                <a:cs typeface="Arial" panose="020B0604020202020204" pitchFamily="34" charset="0"/>
              </a:rPr>
              <a:t>APS Board of Education – Goal 4</a:t>
            </a:r>
            <a:endParaRPr lang="en-US" b="1"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1143000" y="1582773"/>
            <a:ext cx="4754880" cy="4522589"/>
          </a:xfrm>
        </p:spPr>
        <p:txBody>
          <a:bodyPr>
            <a:normAutofit fontScale="92500"/>
          </a:bodyPr>
          <a:lstStyle/>
          <a:p>
            <a:r>
              <a:rPr lang="en-US" sz="2600" dirty="0" smtClean="0">
                <a:latin typeface="Arial" panose="020B0604020202020204" pitchFamily="34" charset="0"/>
                <a:cs typeface="Arial" panose="020B0604020202020204" pitchFamily="34" charset="0"/>
              </a:rPr>
              <a:t>Equity Coordinators</a:t>
            </a:r>
          </a:p>
          <a:p>
            <a:r>
              <a:rPr lang="en-US" sz="2600" dirty="0" smtClean="0">
                <a:latin typeface="Arial" panose="020B0604020202020204" pitchFamily="34" charset="0"/>
                <a:cs typeface="Arial" panose="020B0604020202020204" pitchFamily="34" charset="0"/>
              </a:rPr>
              <a:t>Foster Care Supports</a:t>
            </a:r>
          </a:p>
          <a:p>
            <a:r>
              <a:rPr lang="en-US" sz="2600" dirty="0" smtClean="0">
                <a:latin typeface="Arial" panose="020B0604020202020204" pitchFamily="34" charset="0"/>
                <a:cs typeface="Arial" panose="020B0604020202020204" pitchFamily="34" charset="0"/>
              </a:rPr>
              <a:t>Refugee/Newcomer Support</a:t>
            </a:r>
          </a:p>
          <a:p>
            <a:r>
              <a:rPr lang="en-US" sz="2600" dirty="0" smtClean="0">
                <a:latin typeface="Arial" panose="020B0604020202020204" pitchFamily="34" charset="0"/>
                <a:cs typeface="Arial" panose="020B0604020202020204" pitchFamily="34" charset="0"/>
              </a:rPr>
              <a:t>Before and After School Funding</a:t>
            </a:r>
          </a:p>
          <a:p>
            <a:r>
              <a:rPr lang="en-US" sz="2600" dirty="0" smtClean="0">
                <a:latin typeface="Arial" panose="020B0604020202020204" pitchFamily="34" charset="0"/>
                <a:cs typeface="Arial" panose="020B0604020202020204" pitchFamily="34" charset="0"/>
              </a:rPr>
              <a:t>Family Engagement </a:t>
            </a:r>
          </a:p>
          <a:p>
            <a:r>
              <a:rPr lang="en-US" sz="2600" dirty="0" smtClean="0">
                <a:latin typeface="Arial" panose="020B0604020202020204" pitchFamily="34" charset="0"/>
                <a:cs typeface="Arial" panose="020B0604020202020204" pitchFamily="34" charset="0"/>
              </a:rPr>
              <a:t>STEP Family Engagement</a:t>
            </a:r>
            <a:endParaRPr lang="en-US" sz="2600" dirty="0">
              <a:latin typeface="Arial" panose="020B0604020202020204" pitchFamily="34" charset="0"/>
              <a:cs typeface="Arial" panose="020B0604020202020204" pitchFamily="34" charset="0"/>
            </a:endParaRPr>
          </a:p>
        </p:txBody>
      </p:sp>
      <p:sp>
        <p:nvSpPr>
          <p:cNvPr id="4" name="Content Placeholder 3"/>
          <p:cNvSpPr>
            <a:spLocks noGrp="1"/>
          </p:cNvSpPr>
          <p:nvPr>
            <p:ph sz="half" idx="2"/>
          </p:nvPr>
        </p:nvSpPr>
        <p:spPr>
          <a:xfrm>
            <a:off x="6267612" y="1582773"/>
            <a:ext cx="4754880" cy="4497987"/>
          </a:xfrm>
        </p:spPr>
        <p:txBody>
          <a:bodyPr>
            <a:normAutofit fontScale="92500"/>
          </a:bodyPr>
          <a:lstStyle/>
          <a:p>
            <a:r>
              <a:rPr lang="en-US" sz="2600" dirty="0" smtClean="0">
                <a:latin typeface="Arial" panose="020B0604020202020204" pitchFamily="34" charset="0"/>
                <a:cs typeface="Arial" panose="020B0604020202020204" pitchFamily="34" charset="0"/>
              </a:rPr>
              <a:t>Elementary Behavior Re-Direct</a:t>
            </a:r>
          </a:p>
          <a:p>
            <a:r>
              <a:rPr lang="en-US" sz="2600" dirty="0" smtClean="0">
                <a:latin typeface="Arial" panose="020B0604020202020204" pitchFamily="34" charset="0"/>
                <a:cs typeface="Arial" panose="020B0604020202020204" pitchFamily="34" charset="0"/>
              </a:rPr>
              <a:t>Mental Health Providers</a:t>
            </a:r>
          </a:p>
          <a:p>
            <a:r>
              <a:rPr lang="en-US" sz="2600" dirty="0" smtClean="0">
                <a:latin typeface="Arial" panose="020B0604020202020204" pitchFamily="34" charset="0"/>
                <a:cs typeface="Arial" panose="020B0604020202020204" pitchFamily="34" charset="0"/>
              </a:rPr>
              <a:t>School Based Health Centers</a:t>
            </a:r>
          </a:p>
          <a:p>
            <a:r>
              <a:rPr lang="en-US" sz="2600" dirty="0" smtClean="0">
                <a:latin typeface="Arial" panose="020B0604020202020204" pitchFamily="34" charset="0"/>
                <a:cs typeface="Arial" panose="020B0604020202020204" pitchFamily="34" charset="0"/>
              </a:rPr>
              <a:t>Supports for School Nurses/Health Assistants and Counselors</a:t>
            </a:r>
          </a:p>
          <a:p>
            <a:r>
              <a:rPr lang="en-US" sz="2600" dirty="0" smtClean="0">
                <a:latin typeface="Arial" panose="020B0604020202020204" pitchFamily="34" charset="0"/>
                <a:cs typeface="Arial" panose="020B0604020202020204" pitchFamily="34" charset="0"/>
              </a:rPr>
              <a:t>Student Threat Assessments</a:t>
            </a:r>
          </a:p>
          <a:p>
            <a:r>
              <a:rPr lang="en-US" sz="2600" dirty="0" smtClean="0">
                <a:latin typeface="Arial" panose="020B0604020202020204" pitchFamily="34" charset="0"/>
                <a:cs typeface="Arial" panose="020B0604020202020204" pitchFamily="34" charset="0"/>
              </a:rPr>
              <a:t>Suicide Assessments</a:t>
            </a:r>
          </a:p>
          <a:p>
            <a:r>
              <a:rPr lang="en-US" sz="2600" dirty="0" smtClean="0">
                <a:latin typeface="Arial" panose="020B0604020202020204" pitchFamily="34" charset="0"/>
                <a:cs typeface="Arial" panose="020B0604020202020204" pitchFamily="34" charset="0"/>
              </a:rPr>
              <a:t>Substance Abuse Prevention (Crossroads)</a:t>
            </a:r>
          </a:p>
          <a:p>
            <a:endParaRPr lang="en-US" dirty="0" smtClean="0"/>
          </a:p>
          <a:p>
            <a:endParaRPr lang="en-US" dirty="0"/>
          </a:p>
        </p:txBody>
      </p:sp>
      <p:sp>
        <p:nvSpPr>
          <p:cNvPr id="7" name="Slide Number Placeholder 6"/>
          <p:cNvSpPr>
            <a:spLocks noGrp="1"/>
          </p:cNvSpPr>
          <p:nvPr>
            <p:ph type="sldNum" sz="quarter" idx="12"/>
          </p:nvPr>
        </p:nvSpPr>
        <p:spPr/>
        <p:txBody>
          <a:bodyPr/>
          <a:lstStyle/>
          <a:p>
            <a:fld id="{2162FA63-186A-41F4-9684-20ACC272FB1E}" type="slidenum">
              <a:rPr lang="en-US" smtClean="0"/>
              <a:t>23</a:t>
            </a:fld>
            <a:endParaRPr lang="en-US"/>
          </a:p>
        </p:txBody>
      </p:sp>
    </p:spTree>
    <p:extLst>
      <p:ext uri="{BB962C8B-B14F-4D97-AF65-F5344CB8AC3E}">
        <p14:creationId xmlns:p14="http://schemas.microsoft.com/office/powerpoint/2010/main" val="189241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87032"/>
            <a:ext cx="9875520" cy="1000510"/>
          </a:xfrm>
        </p:spPr>
        <p:txBody>
          <a:bodyPr/>
          <a:lstStyle/>
          <a:p>
            <a:r>
              <a:rPr lang="en-US" b="1" dirty="0">
                <a:solidFill>
                  <a:srgbClr val="002060"/>
                </a:solidFill>
                <a:latin typeface="Arial" panose="020B0604020202020204" pitchFamily="34" charset="0"/>
                <a:cs typeface="Arial" panose="020B0604020202020204" pitchFamily="34" charset="0"/>
              </a:rPr>
              <a:t>APS Board of Education – Goal 4</a:t>
            </a:r>
          </a:p>
        </p:txBody>
      </p:sp>
      <p:sp>
        <p:nvSpPr>
          <p:cNvPr id="3" name="Content Placeholder 2"/>
          <p:cNvSpPr>
            <a:spLocks noGrp="1"/>
          </p:cNvSpPr>
          <p:nvPr>
            <p:ph sz="half" idx="1"/>
          </p:nvPr>
        </p:nvSpPr>
        <p:spPr>
          <a:xfrm>
            <a:off x="1143000" y="1648380"/>
            <a:ext cx="4754880" cy="4432379"/>
          </a:xfrm>
        </p:spPr>
        <p:txBody>
          <a:bodyPr>
            <a:normAutofit fontScale="92500"/>
          </a:bodyPr>
          <a:lstStyle/>
          <a:p>
            <a:r>
              <a:rPr lang="en-US" sz="2400" dirty="0">
                <a:latin typeface="Arial" panose="020B0604020202020204" pitchFamily="34" charset="0"/>
                <a:cs typeface="Arial" panose="020B0604020202020204" pitchFamily="34" charset="0"/>
              </a:rPr>
              <a:t>Later start for high school students </a:t>
            </a:r>
            <a:endParaRPr lang="en-US" sz="2400" dirty="0" smtClean="0">
              <a:solidFill>
                <a:srgbClr val="FFD966"/>
              </a:solidFill>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Attendance Supports</a:t>
            </a:r>
          </a:p>
          <a:p>
            <a:r>
              <a:rPr lang="en-US" sz="2400" dirty="0" smtClean="0">
                <a:latin typeface="Arial" panose="020B0604020202020204" pitchFamily="34" charset="0"/>
                <a:cs typeface="Arial" panose="020B0604020202020204" pitchFamily="34" charset="0"/>
              </a:rPr>
              <a:t>Clothing Bank </a:t>
            </a:r>
          </a:p>
          <a:p>
            <a:r>
              <a:rPr lang="en-US" sz="2400" dirty="0" smtClean="0">
                <a:latin typeface="Arial" panose="020B0604020202020204" pitchFamily="34" charset="0"/>
                <a:cs typeface="Arial" panose="020B0604020202020204" pitchFamily="34" charset="0"/>
              </a:rPr>
              <a:t>Volunteer Support</a:t>
            </a:r>
          </a:p>
          <a:p>
            <a:r>
              <a:rPr lang="en-US" sz="2400" dirty="0" smtClean="0">
                <a:latin typeface="Arial" panose="020B0604020202020204" pitchFamily="34" charset="0"/>
                <a:cs typeface="Arial" panose="020B0604020202020204" pitchFamily="34" charset="0"/>
              </a:rPr>
              <a:t>SEL software (pending procurement)</a:t>
            </a:r>
          </a:p>
          <a:p>
            <a:r>
              <a:rPr lang="en-US" sz="2400" dirty="0" smtClean="0">
                <a:latin typeface="Arial" panose="020B0604020202020204" pitchFamily="34" charset="0"/>
                <a:cs typeface="Arial" panose="020B0604020202020204" pitchFamily="34" charset="0"/>
              </a:rPr>
              <a:t>SEL Professional Development </a:t>
            </a:r>
          </a:p>
          <a:p>
            <a:r>
              <a:rPr lang="en-US" sz="2400" dirty="0" smtClean="0">
                <a:latin typeface="Arial" panose="020B0604020202020204" pitchFamily="34" charset="0"/>
                <a:cs typeface="Arial" panose="020B0604020202020204" pitchFamily="34" charset="0"/>
              </a:rPr>
              <a:t>AIM Professional Development</a:t>
            </a:r>
          </a:p>
          <a:p>
            <a:endParaRPr lang="en-US" dirty="0" smtClean="0"/>
          </a:p>
          <a:p>
            <a:endParaRPr lang="en-US" dirty="0"/>
          </a:p>
        </p:txBody>
      </p:sp>
      <p:sp>
        <p:nvSpPr>
          <p:cNvPr id="4" name="Content Placeholder 3"/>
          <p:cNvSpPr>
            <a:spLocks noGrp="1"/>
          </p:cNvSpPr>
          <p:nvPr>
            <p:ph sz="half" idx="2"/>
          </p:nvPr>
        </p:nvSpPr>
        <p:spPr>
          <a:xfrm>
            <a:off x="6267612" y="1648380"/>
            <a:ext cx="4754880" cy="4432380"/>
          </a:xfrm>
        </p:spPr>
        <p:txBody>
          <a:bodyPr>
            <a:normAutofit fontScale="92500"/>
          </a:bodyPr>
          <a:lstStyle/>
          <a:p>
            <a:r>
              <a:rPr lang="en-US" sz="2400" dirty="0" smtClean="0">
                <a:latin typeface="Arial" panose="020B0604020202020204" pitchFamily="34" charset="0"/>
                <a:cs typeface="Arial" panose="020B0604020202020204" pitchFamily="34" charset="0"/>
              </a:rPr>
              <a:t>Interpretation services for students that need nursing and/or counseling</a:t>
            </a:r>
          </a:p>
          <a:p>
            <a:r>
              <a:rPr lang="en-US" sz="2400" dirty="0" smtClean="0">
                <a:latin typeface="Arial" panose="020B0604020202020204" pitchFamily="34" charset="0"/>
                <a:cs typeface="Arial" panose="020B0604020202020204" pitchFamily="34" charset="0"/>
              </a:rPr>
              <a:t>Expansion of Counseling and Social Work support</a:t>
            </a:r>
          </a:p>
          <a:p>
            <a:r>
              <a:rPr lang="en-US" sz="2400" dirty="0" smtClean="0">
                <a:latin typeface="Arial" panose="020B0604020202020204" pitchFamily="34" charset="0"/>
                <a:cs typeface="Arial" panose="020B0604020202020204" pitchFamily="34" charset="0"/>
              </a:rPr>
              <a:t>Non-violent crisis intervention curriculum and training</a:t>
            </a:r>
          </a:p>
          <a:p>
            <a:r>
              <a:rPr lang="en-US" sz="2400" dirty="0" smtClean="0">
                <a:latin typeface="Arial" panose="020B0604020202020204" pitchFamily="34" charset="0"/>
                <a:cs typeface="Arial" panose="020B0604020202020204" pitchFamily="34" charset="0"/>
              </a:rPr>
              <a:t>Behavior Management Specialists</a:t>
            </a:r>
          </a:p>
          <a:p>
            <a:r>
              <a:rPr lang="en-US" sz="2400" dirty="0" smtClean="0">
                <a:latin typeface="Arial" panose="020B0604020202020204" pitchFamily="34" charset="0"/>
                <a:cs typeface="Arial" panose="020B0604020202020204" pitchFamily="34" charset="0"/>
              </a:rPr>
              <a:t>Board Certified Behavior Analysts</a:t>
            </a:r>
          </a:p>
          <a:p>
            <a:r>
              <a:rPr lang="en-US" sz="2400" dirty="0">
                <a:latin typeface="Arial" panose="020B0604020202020204" pitchFamily="34" charset="0"/>
                <a:cs typeface="Arial" panose="020B0604020202020204" pitchFamily="34" charset="0"/>
              </a:rPr>
              <a:t>C&amp;I Behavior Support Specialists</a:t>
            </a:r>
          </a:p>
          <a:p>
            <a:endParaRPr lang="en-US" dirty="0" smtClean="0"/>
          </a:p>
          <a:p>
            <a:endParaRPr lang="en-US" dirty="0"/>
          </a:p>
          <a:p>
            <a:endParaRPr lang="en-US" dirty="0" smtClean="0"/>
          </a:p>
          <a:p>
            <a:endParaRPr lang="en-US" dirty="0"/>
          </a:p>
          <a:p>
            <a:endParaRPr lang="en-US" dirty="0" smtClean="0"/>
          </a:p>
          <a:p>
            <a:endParaRPr lang="en-US" dirty="0" smtClean="0"/>
          </a:p>
          <a:p>
            <a:endParaRPr lang="en-US" dirty="0" smtClean="0"/>
          </a:p>
          <a:p>
            <a:endParaRPr lang="en-US" dirty="0"/>
          </a:p>
        </p:txBody>
      </p:sp>
      <p:sp>
        <p:nvSpPr>
          <p:cNvPr id="7" name="Slide Number Placeholder 6"/>
          <p:cNvSpPr>
            <a:spLocks noGrp="1"/>
          </p:cNvSpPr>
          <p:nvPr>
            <p:ph type="sldNum" sz="quarter" idx="12"/>
          </p:nvPr>
        </p:nvSpPr>
        <p:spPr/>
        <p:txBody>
          <a:bodyPr/>
          <a:lstStyle/>
          <a:p>
            <a:fld id="{2162FA63-186A-41F4-9684-20ACC272FB1E}" type="slidenum">
              <a:rPr lang="en-US" smtClean="0"/>
              <a:t>24</a:t>
            </a:fld>
            <a:endParaRPr lang="en-US"/>
          </a:p>
        </p:txBody>
      </p:sp>
    </p:spTree>
    <p:extLst>
      <p:ext uri="{BB962C8B-B14F-4D97-AF65-F5344CB8AC3E}">
        <p14:creationId xmlns:p14="http://schemas.microsoft.com/office/powerpoint/2010/main" val="1233609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15735"/>
            <a:ext cx="9875520" cy="984107"/>
          </a:xfrm>
        </p:spPr>
        <p:txBody>
          <a:bodyPr/>
          <a:lstStyle/>
          <a:p>
            <a:r>
              <a:rPr lang="en-US" b="1" dirty="0">
                <a:solidFill>
                  <a:srgbClr val="002060"/>
                </a:solidFill>
                <a:latin typeface="Arial" panose="020B0604020202020204" pitchFamily="34" charset="0"/>
                <a:cs typeface="Arial" panose="020B0604020202020204" pitchFamily="34" charset="0"/>
              </a:rPr>
              <a:t>APS Board of Education – Goal 4</a:t>
            </a:r>
            <a:endParaRPr lang="en-US"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p:txBody>
          <a:bodyPr/>
          <a:lstStyle/>
          <a:p>
            <a:r>
              <a:rPr lang="en-US" sz="2400" dirty="0" smtClean="0">
                <a:latin typeface="Arial" panose="020B0604020202020204" pitchFamily="34" charset="0"/>
                <a:cs typeface="Arial" panose="020B0604020202020204" pitchFamily="34" charset="0"/>
              </a:rPr>
              <a:t>Special Education Monthly </a:t>
            </a:r>
            <a:r>
              <a:rPr lang="en-US" sz="2400" dirty="0">
                <a:latin typeface="Arial" panose="020B0604020202020204" pitchFamily="34" charset="0"/>
                <a:cs typeface="Arial" panose="020B0604020202020204" pitchFamily="34" charset="0"/>
              </a:rPr>
              <a:t>P</a:t>
            </a:r>
            <a:r>
              <a:rPr lang="en-US" sz="2400" dirty="0" smtClean="0">
                <a:latin typeface="Arial" panose="020B0604020202020204" pitchFamily="34" charset="0"/>
                <a:cs typeface="Arial" panose="020B0604020202020204" pitchFamily="34" charset="0"/>
              </a:rPr>
              <a:t>arent </a:t>
            </a:r>
            <a:r>
              <a:rPr lang="en-US" sz="2400" dirty="0">
                <a:latin typeface="Arial" panose="020B0604020202020204" pitchFamily="34" charset="0"/>
                <a:cs typeface="Arial" panose="020B0604020202020204" pitchFamily="34" charset="0"/>
              </a:rPr>
              <a:t>T</a:t>
            </a:r>
            <a:r>
              <a:rPr lang="en-US" sz="2400" dirty="0" smtClean="0">
                <a:latin typeface="Arial" panose="020B0604020202020204" pitchFamily="34" charset="0"/>
                <a:cs typeface="Arial" panose="020B0604020202020204" pitchFamily="34" charset="0"/>
              </a:rPr>
              <a:t>raining</a:t>
            </a:r>
          </a:p>
          <a:p>
            <a:r>
              <a:rPr lang="en-US" sz="2400" dirty="0" smtClean="0">
                <a:latin typeface="Arial" panose="020B0604020202020204" pitchFamily="34" charset="0"/>
                <a:cs typeface="Arial" panose="020B0604020202020204" pitchFamily="34" charset="0"/>
              </a:rPr>
              <a:t>Exceptional Student District Specialists</a:t>
            </a:r>
          </a:p>
          <a:p>
            <a:r>
              <a:rPr lang="en-US" sz="2400" dirty="0" smtClean="0">
                <a:latin typeface="Arial" panose="020B0604020202020204" pitchFamily="34" charset="0"/>
                <a:cs typeface="Arial" panose="020B0604020202020204" pitchFamily="34" charset="0"/>
              </a:rPr>
              <a:t>Outdoor Learning</a:t>
            </a:r>
          </a:p>
          <a:p>
            <a:r>
              <a:rPr lang="en-US" sz="2400" dirty="0" smtClean="0">
                <a:latin typeface="Arial" panose="020B0604020202020204" pitchFamily="34" charset="0"/>
                <a:cs typeface="Arial" panose="020B0604020202020204" pitchFamily="34" charset="0"/>
              </a:rPr>
              <a:t>Signature Field Experiences  </a:t>
            </a:r>
            <a:r>
              <a:rPr lang="en-US" sz="2400" dirty="0">
                <a:latin typeface="Arial" panose="020B0604020202020204" pitchFamily="34" charset="0"/>
                <a:cs typeface="Arial" panose="020B0604020202020204" pitchFamily="34" charset="0"/>
              </a:rPr>
              <a:t>Grades 3-5</a:t>
            </a:r>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School Gardens </a:t>
            </a:r>
          </a:p>
          <a:p>
            <a:endParaRPr lang="en-US" dirty="0"/>
          </a:p>
        </p:txBody>
      </p:sp>
      <p:sp>
        <p:nvSpPr>
          <p:cNvPr id="4" name="Content Placeholder 3"/>
          <p:cNvSpPr>
            <a:spLocks noGrp="1"/>
          </p:cNvSpPr>
          <p:nvPr>
            <p:ph sz="half" idx="2"/>
          </p:nvPr>
        </p:nvSpPr>
        <p:spPr/>
        <p:txBody>
          <a:bodyPr/>
          <a:lstStyle/>
          <a:p>
            <a:r>
              <a:rPr lang="en-US" sz="2400" dirty="0" smtClean="0">
                <a:latin typeface="Arial" panose="020B0604020202020204" pitchFamily="34" charset="0"/>
                <a:cs typeface="Arial" panose="020B0604020202020204" pitchFamily="34" charset="0"/>
              </a:rPr>
              <a:t>CASEL – Aligned SEL Lessons</a:t>
            </a:r>
          </a:p>
          <a:p>
            <a:r>
              <a:rPr lang="en-US" sz="2400" dirty="0" smtClean="0">
                <a:latin typeface="Arial" panose="020B0604020202020204" pitchFamily="34" charset="0"/>
                <a:cs typeface="Arial" panose="020B0604020202020204" pitchFamily="34" charset="0"/>
              </a:rPr>
              <a:t>Art &amp; Music </a:t>
            </a:r>
          </a:p>
          <a:p>
            <a:r>
              <a:rPr lang="en-US" sz="2400" dirty="0">
                <a:latin typeface="Arial" panose="020B0604020202020204" pitchFamily="34" charset="0"/>
                <a:cs typeface="Arial" panose="020B0604020202020204" pitchFamily="34" charset="0"/>
              </a:rPr>
              <a:t>Physical Education</a:t>
            </a:r>
          </a:p>
          <a:p>
            <a:r>
              <a:rPr lang="en-US" sz="2400" dirty="0">
                <a:latin typeface="Arial" panose="020B0604020202020204" pitchFamily="34" charset="0"/>
                <a:cs typeface="Arial" panose="020B0604020202020204" pitchFamily="34" charset="0"/>
              </a:rPr>
              <a:t>Health Education </a:t>
            </a:r>
          </a:p>
          <a:p>
            <a:endParaRPr lang="en-US" dirty="0"/>
          </a:p>
        </p:txBody>
      </p:sp>
      <p:sp>
        <p:nvSpPr>
          <p:cNvPr id="7" name="Slide Number Placeholder 6"/>
          <p:cNvSpPr>
            <a:spLocks noGrp="1"/>
          </p:cNvSpPr>
          <p:nvPr>
            <p:ph type="sldNum" sz="quarter" idx="12"/>
          </p:nvPr>
        </p:nvSpPr>
        <p:spPr/>
        <p:txBody>
          <a:bodyPr/>
          <a:lstStyle/>
          <a:p>
            <a:fld id="{2162FA63-186A-41F4-9684-20ACC272FB1E}" type="slidenum">
              <a:rPr lang="en-US" smtClean="0"/>
              <a:t>25</a:t>
            </a:fld>
            <a:endParaRPr lang="en-US"/>
          </a:p>
        </p:txBody>
      </p:sp>
    </p:spTree>
    <p:extLst>
      <p:ext uri="{BB962C8B-B14F-4D97-AF65-F5344CB8AC3E}">
        <p14:creationId xmlns:p14="http://schemas.microsoft.com/office/powerpoint/2010/main" val="5369858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8830"/>
            <a:ext cx="9875520" cy="610967"/>
          </a:xfrm>
        </p:spPr>
        <p:txBody>
          <a:bodyPr>
            <a:normAutofit fontScale="90000"/>
          </a:bodyPr>
          <a:lstStyle/>
          <a:p>
            <a:pPr algn="ctr"/>
            <a:r>
              <a:rPr lang="en-US" b="1" dirty="0" smtClean="0">
                <a:solidFill>
                  <a:srgbClr val="002060"/>
                </a:solidFill>
                <a:latin typeface="Arial" panose="020B0604020202020204" pitchFamily="34" charset="0"/>
                <a:cs typeface="Arial" panose="020B0604020202020204" pitchFamily="34" charset="0"/>
              </a:rPr>
              <a:t>APS Guardrails</a:t>
            </a:r>
            <a:endParaRPr lang="en-US" b="1"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143000" y="774985"/>
            <a:ext cx="9872871" cy="5687322"/>
          </a:xfrm>
        </p:spPr>
        <p:txBody>
          <a:bodyPr>
            <a:noAutofit/>
          </a:bodyPr>
          <a:lstStyle/>
          <a:p>
            <a:r>
              <a:rPr lang="en-US" sz="1800" dirty="0" smtClean="0">
                <a:latin typeface="Arial" panose="020B0604020202020204" pitchFamily="34" charset="0"/>
                <a:cs typeface="Arial" panose="020B0604020202020204" pitchFamily="34" charset="0"/>
              </a:rPr>
              <a:t>Guardrail </a:t>
            </a:r>
            <a:r>
              <a:rPr lang="en-US" sz="1800" dirty="0">
                <a:latin typeface="Arial" panose="020B0604020202020204" pitchFamily="34" charset="0"/>
                <a:cs typeface="Arial" panose="020B0604020202020204" pitchFamily="34" charset="0"/>
              </a:rPr>
              <a:t>1: Wraparound Support Systems </a:t>
            </a:r>
          </a:p>
          <a:p>
            <a:r>
              <a:rPr lang="en-US" sz="1800" dirty="0">
                <a:latin typeface="Arial" panose="020B0604020202020204" pitchFamily="34" charset="0"/>
                <a:cs typeface="Arial" panose="020B0604020202020204" pitchFamily="34" charset="0"/>
              </a:rPr>
              <a:t>The superintendent will not allow the district to operate with inequitable distribution of school and/or community-based wraparound and support systems.</a:t>
            </a:r>
          </a:p>
          <a:p>
            <a:r>
              <a:rPr lang="en-US" sz="1800" dirty="0">
                <a:latin typeface="Arial" panose="020B0604020202020204" pitchFamily="34" charset="0"/>
                <a:cs typeface="Arial" panose="020B0604020202020204" pitchFamily="34" charset="0"/>
              </a:rPr>
              <a:t>Guardrail 2: Equity </a:t>
            </a:r>
          </a:p>
          <a:p>
            <a:r>
              <a:rPr lang="en-US" sz="1800" dirty="0">
                <a:latin typeface="Arial" panose="020B0604020202020204" pitchFamily="34" charset="0"/>
                <a:cs typeface="Arial" panose="020B0604020202020204" pitchFamily="34" charset="0"/>
              </a:rPr>
              <a:t>The superintendent will not allow resources to be allocated inequitably. </a:t>
            </a:r>
          </a:p>
          <a:p>
            <a:r>
              <a:rPr lang="en-US" sz="1800" dirty="0">
                <a:latin typeface="Arial" panose="020B0604020202020204" pitchFamily="34" charset="0"/>
                <a:cs typeface="Arial" panose="020B0604020202020204" pitchFamily="34" charset="0"/>
              </a:rPr>
              <a:t>Guardrail 3: High-Quality Curriculum and Instruction </a:t>
            </a:r>
          </a:p>
          <a:p>
            <a:r>
              <a:rPr lang="en-US" sz="1800" dirty="0">
                <a:latin typeface="Arial" panose="020B0604020202020204" pitchFamily="34" charset="0"/>
                <a:cs typeface="Arial" panose="020B0604020202020204" pitchFamily="34" charset="0"/>
              </a:rPr>
              <a:t>The superintendent will not allow curriculum and instruction that is not district and standards-aligned, challenging, culturally and linguistically responsive, and differentiated to meet the academic needs of all students.</a:t>
            </a:r>
          </a:p>
          <a:p>
            <a:r>
              <a:rPr lang="en-US" sz="1800" dirty="0">
                <a:latin typeface="Arial" panose="020B0604020202020204" pitchFamily="34" charset="0"/>
                <a:cs typeface="Arial" panose="020B0604020202020204" pitchFamily="34" charset="0"/>
              </a:rPr>
              <a:t>Guardrail 4: Voice and Engagement </a:t>
            </a:r>
          </a:p>
          <a:p>
            <a:r>
              <a:rPr lang="en-US" sz="1800" dirty="0">
                <a:latin typeface="Arial" panose="020B0604020202020204" pitchFamily="34" charset="0"/>
                <a:cs typeface="Arial" panose="020B0604020202020204" pitchFamily="34" charset="0"/>
              </a:rPr>
              <a:t>The superintendent will not exclude parent/legal guardian, student, and community voice and engagement in school and district operations.</a:t>
            </a:r>
          </a:p>
          <a:p>
            <a:r>
              <a:rPr lang="en-US" sz="1800" dirty="0">
                <a:latin typeface="Arial" panose="020B0604020202020204" pitchFamily="34" charset="0"/>
                <a:cs typeface="Arial" panose="020B0604020202020204" pitchFamily="34" charset="0"/>
              </a:rPr>
              <a:t>Guardrail 5: Staff Support </a:t>
            </a:r>
          </a:p>
          <a:p>
            <a:r>
              <a:rPr lang="en-US" sz="1800" dirty="0">
                <a:latin typeface="Arial" panose="020B0604020202020204" pitchFamily="34" charset="0"/>
                <a:cs typeface="Arial" panose="020B0604020202020204" pitchFamily="34" charset="0"/>
              </a:rPr>
              <a:t>The superintendent will not implement programs or procedures in schools without staff voice, high-quality professional development, and essential material and human resources.</a:t>
            </a:r>
          </a:p>
          <a:p>
            <a:endParaRPr lang="en-US" sz="1800"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2162FA63-186A-41F4-9684-20ACC272FB1E}" type="slidenum">
              <a:rPr lang="en-US" smtClean="0"/>
              <a:t>26</a:t>
            </a:fld>
            <a:endParaRPr lang="en-US"/>
          </a:p>
        </p:txBody>
      </p:sp>
    </p:spTree>
    <p:extLst>
      <p:ext uri="{BB962C8B-B14F-4D97-AF65-F5344CB8AC3E}">
        <p14:creationId xmlns:p14="http://schemas.microsoft.com/office/powerpoint/2010/main" val="22581530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341" y="250127"/>
            <a:ext cx="11423849" cy="1176829"/>
          </a:xfrm>
        </p:spPr>
        <p:txBody>
          <a:bodyPr>
            <a:normAutofit fontScale="90000"/>
          </a:bodyPr>
          <a:lstStyle/>
          <a:p>
            <a:r>
              <a:rPr lang="en-US" dirty="0" smtClean="0">
                <a:solidFill>
                  <a:srgbClr val="002060"/>
                </a:solidFill>
                <a:latin typeface="Arial" panose="020B0604020202020204" pitchFamily="34" charset="0"/>
                <a:cs typeface="Arial" panose="020B0604020202020204" pitchFamily="34" charset="0"/>
              </a:rPr>
              <a:t>APS Guardrail 1 – Wrap Around </a:t>
            </a:r>
            <a:r>
              <a:rPr lang="en-US" dirty="0">
                <a:solidFill>
                  <a:srgbClr val="002060"/>
                </a:solidFill>
                <a:latin typeface="Arial" panose="020B0604020202020204" pitchFamily="34" charset="0"/>
                <a:cs typeface="Arial" panose="020B0604020202020204" pitchFamily="34" charset="0"/>
              </a:rPr>
              <a:t>S</a:t>
            </a:r>
            <a:r>
              <a:rPr lang="en-US" dirty="0" smtClean="0">
                <a:solidFill>
                  <a:srgbClr val="002060"/>
                </a:solidFill>
                <a:latin typeface="Arial" panose="020B0604020202020204" pitchFamily="34" charset="0"/>
                <a:cs typeface="Arial" panose="020B0604020202020204" pitchFamily="34" charset="0"/>
              </a:rPr>
              <a:t>upport </a:t>
            </a:r>
            <a:r>
              <a:rPr lang="en-US" dirty="0">
                <a:solidFill>
                  <a:srgbClr val="002060"/>
                </a:solidFill>
                <a:latin typeface="Arial" panose="020B0604020202020204" pitchFamily="34" charset="0"/>
                <a:cs typeface="Arial" panose="020B0604020202020204" pitchFamily="34" charset="0"/>
              </a:rPr>
              <a:t>S</a:t>
            </a:r>
            <a:r>
              <a:rPr lang="en-US" dirty="0" smtClean="0">
                <a:solidFill>
                  <a:srgbClr val="002060"/>
                </a:solidFill>
                <a:latin typeface="Arial" panose="020B0604020202020204" pitchFamily="34" charset="0"/>
                <a:cs typeface="Arial" panose="020B0604020202020204" pitchFamily="34" charset="0"/>
              </a:rPr>
              <a:t>ervices</a:t>
            </a:r>
            <a:endParaRPr lang="en-US"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1143000" y="1636079"/>
            <a:ext cx="4754880" cy="4444680"/>
          </a:xfrm>
        </p:spPr>
        <p:txBody>
          <a:bodyPr/>
          <a:lstStyle/>
          <a:p>
            <a:r>
              <a:rPr lang="en-US" sz="2400" dirty="0" smtClean="0">
                <a:latin typeface="Arial" panose="020B0604020202020204" pitchFamily="34" charset="0"/>
                <a:cs typeface="Arial" panose="020B0604020202020204" pitchFamily="34" charset="0"/>
              </a:rPr>
              <a:t>School Counselor</a:t>
            </a:r>
          </a:p>
          <a:p>
            <a:r>
              <a:rPr lang="en-US" sz="2400" dirty="0" smtClean="0">
                <a:latin typeface="Arial" panose="020B0604020202020204" pitchFamily="34" charset="0"/>
                <a:cs typeface="Arial" panose="020B0604020202020204" pitchFamily="34" charset="0"/>
              </a:rPr>
              <a:t>Social Workers</a:t>
            </a:r>
          </a:p>
          <a:p>
            <a:r>
              <a:rPr lang="en-US" sz="2400" dirty="0" smtClean="0">
                <a:latin typeface="Arial" panose="020B0604020202020204" pitchFamily="34" charset="0"/>
                <a:cs typeface="Arial" panose="020B0604020202020204" pitchFamily="34" charset="0"/>
              </a:rPr>
              <a:t>School Based Health Centers</a:t>
            </a:r>
          </a:p>
          <a:p>
            <a:r>
              <a:rPr lang="en-US" sz="2400" dirty="0">
                <a:latin typeface="Arial" panose="020B0604020202020204" pitchFamily="34" charset="0"/>
                <a:cs typeface="Arial" panose="020B0604020202020204" pitchFamily="34" charset="0"/>
              </a:rPr>
              <a:t>Mental Health </a:t>
            </a:r>
            <a:r>
              <a:rPr lang="en-US" sz="2400" dirty="0" smtClean="0">
                <a:latin typeface="Arial" panose="020B0604020202020204" pitchFamily="34" charset="0"/>
                <a:cs typeface="Arial" panose="020B0604020202020204" pitchFamily="34" charset="0"/>
              </a:rPr>
              <a:t>Providers</a:t>
            </a:r>
          </a:p>
          <a:p>
            <a:r>
              <a:rPr lang="en-US" sz="2400" dirty="0" smtClean="0">
                <a:latin typeface="Arial" panose="020B0604020202020204" pitchFamily="34" charset="0"/>
                <a:cs typeface="Arial" panose="020B0604020202020204" pitchFamily="34" charset="0"/>
              </a:rPr>
              <a:t>School Psychologists</a:t>
            </a:r>
          </a:p>
          <a:p>
            <a:r>
              <a:rPr lang="en-US" sz="2400" dirty="0" smtClean="0">
                <a:latin typeface="Arial" panose="020B0604020202020204" pitchFamily="34" charset="0"/>
                <a:cs typeface="Arial" panose="020B0604020202020204" pitchFamily="34" charset="0"/>
              </a:rPr>
              <a:t>Speech Language Pathologists</a:t>
            </a:r>
          </a:p>
          <a:p>
            <a:r>
              <a:rPr lang="en-US" sz="2400" dirty="0" smtClean="0">
                <a:latin typeface="Arial" panose="020B0604020202020204" pitchFamily="34" charset="0"/>
                <a:cs typeface="Arial" panose="020B0604020202020204" pitchFamily="34" charset="0"/>
              </a:rPr>
              <a:t>Behavior Re-Directors</a:t>
            </a:r>
          </a:p>
          <a:p>
            <a:r>
              <a:rPr lang="en-US" sz="2400" dirty="0" smtClean="0">
                <a:latin typeface="Arial" panose="020B0604020202020204" pitchFamily="34" charset="0"/>
                <a:cs typeface="Arial" panose="020B0604020202020204" pitchFamily="34" charset="0"/>
              </a:rPr>
              <a:t>Case Managers</a:t>
            </a:r>
          </a:p>
          <a:p>
            <a:endParaRPr lang="en-US" dirty="0" smtClean="0"/>
          </a:p>
          <a:p>
            <a:endParaRPr lang="en-US" dirty="0" smtClean="0"/>
          </a:p>
          <a:p>
            <a:endParaRPr lang="en-US" dirty="0"/>
          </a:p>
          <a:p>
            <a:pPr marL="0" indent="0">
              <a:buNone/>
            </a:pPr>
            <a:endParaRPr lang="en-US" dirty="0" smtClean="0"/>
          </a:p>
          <a:p>
            <a:endParaRPr lang="en-US" dirty="0"/>
          </a:p>
        </p:txBody>
      </p:sp>
      <p:sp>
        <p:nvSpPr>
          <p:cNvPr id="4" name="Content Placeholder 3"/>
          <p:cNvSpPr>
            <a:spLocks noGrp="1"/>
          </p:cNvSpPr>
          <p:nvPr>
            <p:ph sz="half" idx="2"/>
          </p:nvPr>
        </p:nvSpPr>
        <p:spPr>
          <a:xfrm>
            <a:off x="6267612" y="1636079"/>
            <a:ext cx="4754880" cy="4444681"/>
          </a:xfrm>
        </p:spPr>
        <p:txBody>
          <a:bodyPr>
            <a:normAutofit/>
          </a:bodyPr>
          <a:lstStyle/>
          <a:p>
            <a:r>
              <a:rPr lang="en-US" sz="2400" dirty="0" smtClean="0">
                <a:latin typeface="Arial" panose="020B0604020202020204" pitchFamily="34" charset="0"/>
                <a:cs typeface="Arial" panose="020B0604020202020204" pitchFamily="34" charset="0"/>
              </a:rPr>
              <a:t>Clothing Bank</a:t>
            </a:r>
          </a:p>
          <a:p>
            <a:r>
              <a:rPr lang="en-US" sz="2400" dirty="0" smtClean="0">
                <a:latin typeface="Arial" panose="020B0604020202020204" pitchFamily="34" charset="0"/>
                <a:cs typeface="Arial" panose="020B0604020202020204" pitchFamily="34" charset="0"/>
              </a:rPr>
              <a:t>Attendance Teams</a:t>
            </a:r>
          </a:p>
          <a:p>
            <a:r>
              <a:rPr lang="en-US" sz="2400" dirty="0" smtClean="0">
                <a:latin typeface="Arial" panose="020B0604020202020204" pitchFamily="34" charset="0"/>
                <a:cs typeface="Arial" panose="020B0604020202020204" pitchFamily="34" charset="0"/>
              </a:rPr>
              <a:t>Community Schools </a:t>
            </a:r>
            <a:endParaRPr lang="en-US" sz="2400"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2162FA63-186A-41F4-9684-20ACC272FB1E}" type="slidenum">
              <a:rPr lang="en-US" smtClean="0"/>
              <a:t>27</a:t>
            </a:fld>
            <a:endParaRPr lang="en-US"/>
          </a:p>
        </p:txBody>
      </p:sp>
    </p:spTree>
    <p:extLst>
      <p:ext uri="{BB962C8B-B14F-4D97-AF65-F5344CB8AC3E}">
        <p14:creationId xmlns:p14="http://schemas.microsoft.com/office/powerpoint/2010/main" val="2649533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latin typeface="Arial" panose="020B0604020202020204" pitchFamily="34" charset="0"/>
                <a:cs typeface="Arial" panose="020B0604020202020204" pitchFamily="34" charset="0"/>
              </a:rPr>
              <a:t>APS Guardrail 2- Equity</a:t>
            </a:r>
            <a:endParaRPr lang="en-US"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sz="2400" dirty="0" smtClean="0">
                <a:latin typeface="Arial" panose="020B0604020202020204" pitchFamily="34" charset="0"/>
                <a:cs typeface="Arial" panose="020B0604020202020204" pitchFamily="34" charset="0"/>
              </a:rPr>
              <a:t>Free Breakfast &amp; Lunch for all students</a:t>
            </a:r>
          </a:p>
          <a:p>
            <a:r>
              <a:rPr lang="en-US" sz="2400" dirty="0" smtClean="0">
                <a:latin typeface="Arial" panose="020B0604020202020204" pitchFamily="34" charset="0"/>
                <a:cs typeface="Arial" panose="020B0604020202020204" pitchFamily="34" charset="0"/>
              </a:rPr>
              <a:t>Counseling and Nursing Distribution of Staffing</a:t>
            </a:r>
          </a:p>
          <a:p>
            <a:r>
              <a:rPr lang="en-US" sz="2400" dirty="0" smtClean="0">
                <a:latin typeface="Arial" panose="020B0604020202020204" pitchFamily="34" charset="0"/>
                <a:cs typeface="Arial" panose="020B0604020202020204" pitchFamily="34" charset="0"/>
              </a:rPr>
              <a:t>Expansion of Art and Music</a:t>
            </a:r>
          </a:p>
          <a:p>
            <a:r>
              <a:rPr lang="en-US" sz="2400" dirty="0" smtClean="0">
                <a:latin typeface="Arial" panose="020B0604020202020204" pitchFamily="34" charset="0"/>
                <a:cs typeface="Arial" panose="020B0604020202020204" pitchFamily="34" charset="0"/>
              </a:rPr>
              <a:t>At Risk Funding</a:t>
            </a:r>
          </a:p>
          <a:p>
            <a:r>
              <a:rPr lang="en-US" sz="2400" dirty="0" smtClean="0">
                <a:latin typeface="Arial" panose="020B0604020202020204" pitchFamily="34" charset="0"/>
                <a:cs typeface="Arial" panose="020B0604020202020204" pitchFamily="34" charset="0"/>
              </a:rPr>
              <a:t>Title I Funds</a:t>
            </a:r>
          </a:p>
          <a:p>
            <a:r>
              <a:rPr lang="en-US" sz="2400" dirty="0" smtClean="0">
                <a:latin typeface="Arial" panose="020B0604020202020204" pitchFamily="34" charset="0"/>
                <a:cs typeface="Arial" panose="020B0604020202020204" pitchFamily="34" charset="0"/>
              </a:rPr>
              <a:t>Special Education Funds </a:t>
            </a:r>
          </a:p>
          <a:p>
            <a:r>
              <a:rPr lang="en-US" sz="2400" dirty="0" smtClean="0">
                <a:latin typeface="Arial" panose="020B0604020202020204" pitchFamily="34" charset="0"/>
                <a:cs typeface="Arial" panose="020B0604020202020204" pitchFamily="34" charset="0"/>
              </a:rPr>
              <a:t>Title IX</a:t>
            </a:r>
          </a:p>
          <a:p>
            <a:pPr marL="0" indent="0">
              <a:buNone/>
            </a:pPr>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6" name="Slide Number Placeholder 5"/>
          <p:cNvSpPr>
            <a:spLocks noGrp="1"/>
          </p:cNvSpPr>
          <p:nvPr>
            <p:ph type="sldNum" sz="quarter" idx="12"/>
          </p:nvPr>
        </p:nvSpPr>
        <p:spPr/>
        <p:txBody>
          <a:bodyPr/>
          <a:lstStyle/>
          <a:p>
            <a:fld id="{2162FA63-186A-41F4-9684-20ACC272FB1E}" type="slidenum">
              <a:rPr lang="en-US" smtClean="0"/>
              <a:t>28</a:t>
            </a:fld>
            <a:endParaRPr lang="en-US"/>
          </a:p>
        </p:txBody>
      </p:sp>
    </p:spTree>
    <p:extLst>
      <p:ext uri="{BB962C8B-B14F-4D97-AF65-F5344CB8AC3E}">
        <p14:creationId xmlns:p14="http://schemas.microsoft.com/office/powerpoint/2010/main" val="27271728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529" y="609600"/>
            <a:ext cx="11546863" cy="1356360"/>
          </a:xfrm>
        </p:spPr>
        <p:txBody>
          <a:bodyPr/>
          <a:lstStyle/>
          <a:p>
            <a:pPr algn="ctr"/>
            <a:r>
              <a:rPr lang="en-US" dirty="0" smtClean="0">
                <a:solidFill>
                  <a:srgbClr val="002060"/>
                </a:solidFill>
                <a:latin typeface="Arial" panose="020B0604020202020204" pitchFamily="34" charset="0"/>
                <a:cs typeface="Arial" panose="020B0604020202020204" pitchFamily="34" charset="0"/>
              </a:rPr>
              <a:t>APS Guardrail 3- High Quality Curriculum &amp; Instruction </a:t>
            </a:r>
            <a:endParaRPr lang="en-US"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sz="2800" dirty="0" smtClean="0">
                <a:latin typeface="Arial" panose="020B0604020202020204" pitchFamily="34" charset="0"/>
                <a:cs typeface="Arial" panose="020B0604020202020204" pitchFamily="34" charset="0"/>
              </a:rPr>
              <a:t>Adoption of Odell ELA curriculum for upcoming school year</a:t>
            </a:r>
          </a:p>
          <a:p>
            <a:r>
              <a:rPr lang="en-US" sz="2800" dirty="0" smtClean="0">
                <a:latin typeface="Arial" panose="020B0604020202020204" pitchFamily="34" charset="0"/>
                <a:cs typeface="Arial" panose="020B0604020202020204" pitchFamily="34" charset="0"/>
              </a:rPr>
              <a:t>Adoption of Math instructional materials</a:t>
            </a:r>
            <a:endParaRPr lang="en-US" sz="2800" dirty="0">
              <a:solidFill>
                <a:srgbClr val="FFD966"/>
              </a:solidFill>
              <a:latin typeface="Arial" panose="020B0604020202020204" pitchFamily="34" charset="0"/>
              <a:cs typeface="Arial" panose="020B0604020202020204" pitchFamily="34" charset="0"/>
            </a:endParaRPr>
          </a:p>
          <a:p>
            <a:endParaRPr lang="en-US" dirty="0"/>
          </a:p>
        </p:txBody>
      </p:sp>
      <p:sp>
        <p:nvSpPr>
          <p:cNvPr id="6" name="Slide Number Placeholder 5"/>
          <p:cNvSpPr>
            <a:spLocks noGrp="1"/>
          </p:cNvSpPr>
          <p:nvPr>
            <p:ph type="sldNum" sz="quarter" idx="12"/>
          </p:nvPr>
        </p:nvSpPr>
        <p:spPr/>
        <p:txBody>
          <a:bodyPr/>
          <a:lstStyle/>
          <a:p>
            <a:fld id="{2162FA63-186A-41F4-9684-20ACC272FB1E}" type="slidenum">
              <a:rPr lang="en-US" smtClean="0"/>
              <a:t>29</a:t>
            </a:fld>
            <a:endParaRPr lang="en-US"/>
          </a:p>
        </p:txBody>
      </p:sp>
    </p:spTree>
    <p:extLst>
      <p:ext uri="{BB962C8B-B14F-4D97-AF65-F5344CB8AC3E}">
        <p14:creationId xmlns:p14="http://schemas.microsoft.com/office/powerpoint/2010/main" val="21954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grpSp>
        <p:nvGrpSpPr>
          <p:cNvPr id="4" name="Group 3"/>
          <p:cNvGrpSpPr/>
          <p:nvPr/>
        </p:nvGrpSpPr>
        <p:grpSpPr>
          <a:xfrm>
            <a:off x="2189107" y="355003"/>
            <a:ext cx="6847317" cy="6239435"/>
            <a:chOff x="1790177" y="76200"/>
            <a:chExt cx="6637971" cy="6770132"/>
          </a:xfrm>
        </p:grpSpPr>
        <p:grpSp>
          <p:nvGrpSpPr>
            <p:cNvPr id="5" name="Group 4"/>
            <p:cNvGrpSpPr/>
            <p:nvPr/>
          </p:nvGrpSpPr>
          <p:grpSpPr>
            <a:xfrm>
              <a:off x="1790177" y="76200"/>
              <a:ext cx="6637971" cy="6770132"/>
              <a:chOff x="1790177" y="76200"/>
              <a:chExt cx="6637971" cy="6770132"/>
            </a:xfrm>
          </p:grpSpPr>
          <p:grpSp>
            <p:nvGrpSpPr>
              <p:cNvPr id="10" name="Group 9"/>
              <p:cNvGrpSpPr/>
              <p:nvPr/>
            </p:nvGrpSpPr>
            <p:grpSpPr>
              <a:xfrm>
                <a:off x="1790177" y="76200"/>
                <a:ext cx="6637971" cy="6400800"/>
                <a:chOff x="1713977" y="304800"/>
                <a:chExt cx="6637971" cy="6400800"/>
              </a:xfrm>
            </p:grpSpPr>
            <p:grpSp>
              <p:nvGrpSpPr>
                <p:cNvPr id="12" name="Group 11"/>
                <p:cNvGrpSpPr/>
                <p:nvPr/>
              </p:nvGrpSpPr>
              <p:grpSpPr>
                <a:xfrm>
                  <a:off x="1713977" y="304800"/>
                  <a:ext cx="6637971" cy="6400800"/>
                  <a:chOff x="1721073" y="304800"/>
                  <a:chExt cx="5418436" cy="5349240"/>
                </a:xfrm>
              </p:grpSpPr>
              <p:grpSp>
                <p:nvGrpSpPr>
                  <p:cNvPr id="22" name="Group 21"/>
                  <p:cNvGrpSpPr/>
                  <p:nvPr/>
                </p:nvGrpSpPr>
                <p:grpSpPr>
                  <a:xfrm>
                    <a:off x="1893232" y="476568"/>
                    <a:ext cx="5044537" cy="5155956"/>
                    <a:chOff x="1893232" y="476568"/>
                    <a:chExt cx="5044537" cy="5155956"/>
                  </a:xfrm>
                  <a:solidFill>
                    <a:srgbClr val="1F497D">
                      <a:lumMod val="75000"/>
                    </a:srgbClr>
                  </a:solidFill>
                </p:grpSpPr>
                <p:sp>
                  <p:nvSpPr>
                    <p:cNvPr id="47" name="Right Arrow 46"/>
                    <p:cNvSpPr/>
                    <p:nvPr/>
                  </p:nvSpPr>
                  <p:spPr>
                    <a:xfrm rot="5400000">
                      <a:off x="3572840" y="4757792"/>
                      <a:ext cx="1689459" cy="60005"/>
                    </a:xfrm>
                    <a:prstGeom prst="rightArrow">
                      <a:avLst/>
                    </a:prstGeom>
                    <a:grpFill/>
                    <a:ln w="25400" cap="flat" cmpd="sng" algn="ctr">
                      <a:solidFill>
                        <a:srgbClr val="1F497D">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48" name="Right Arrow 47"/>
                    <p:cNvSpPr/>
                    <p:nvPr/>
                  </p:nvSpPr>
                  <p:spPr>
                    <a:xfrm rot="1800000">
                      <a:off x="5172149" y="3812748"/>
                      <a:ext cx="1500119" cy="59696"/>
                    </a:xfrm>
                    <a:prstGeom prst="rightArrow">
                      <a:avLst/>
                    </a:prstGeom>
                    <a:grpFill/>
                    <a:ln w="25400" cap="flat" cmpd="sng" algn="ctr">
                      <a:solidFill>
                        <a:srgbClr val="1F497D">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49" name="Right Arrow 48"/>
                    <p:cNvSpPr/>
                    <p:nvPr/>
                  </p:nvSpPr>
                  <p:spPr>
                    <a:xfrm rot="19800000">
                      <a:off x="5109916" y="2125300"/>
                      <a:ext cx="1564262" cy="59696"/>
                    </a:xfrm>
                    <a:prstGeom prst="rightArrow">
                      <a:avLst/>
                    </a:prstGeom>
                    <a:grpFill/>
                    <a:ln w="25400" cap="flat" cmpd="sng" algn="ctr">
                      <a:solidFill>
                        <a:srgbClr val="1F497D">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50" name="Right Arrow 49"/>
                    <p:cNvSpPr/>
                    <p:nvPr/>
                  </p:nvSpPr>
                  <p:spPr>
                    <a:xfrm rot="16200000">
                      <a:off x="3639460" y="1224675"/>
                      <a:ext cx="1556219" cy="60005"/>
                    </a:xfrm>
                    <a:prstGeom prst="rightArrow">
                      <a:avLst/>
                    </a:prstGeom>
                    <a:grpFill/>
                    <a:ln w="25400" cap="flat" cmpd="sng" algn="ctr">
                      <a:solidFill>
                        <a:srgbClr val="1F497D">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51" name="Right Arrow 50"/>
                    <p:cNvSpPr/>
                    <p:nvPr/>
                  </p:nvSpPr>
                  <p:spPr>
                    <a:xfrm rot="14400000">
                      <a:off x="2747987" y="1496879"/>
                      <a:ext cx="1567026" cy="60005"/>
                    </a:xfrm>
                    <a:prstGeom prst="rightArrow">
                      <a:avLst/>
                    </a:prstGeom>
                    <a:grpFill/>
                    <a:ln w="25400" cap="flat" cmpd="sng" algn="ctr">
                      <a:solidFill>
                        <a:srgbClr val="1F497D">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52" name="Right Arrow 51"/>
                    <p:cNvSpPr/>
                    <p:nvPr/>
                  </p:nvSpPr>
                  <p:spPr>
                    <a:xfrm rot="9000000">
                      <a:off x="2103025" y="3790856"/>
                      <a:ext cx="1564262" cy="59696"/>
                    </a:xfrm>
                    <a:prstGeom prst="rightArrow">
                      <a:avLst/>
                    </a:prstGeom>
                    <a:grpFill/>
                    <a:ln w="25400" cap="flat" cmpd="sng" algn="ctr">
                      <a:solidFill>
                        <a:srgbClr val="1F497D">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53" name="Right Arrow 52"/>
                    <p:cNvSpPr/>
                    <p:nvPr/>
                  </p:nvSpPr>
                  <p:spPr>
                    <a:xfrm rot="7200000">
                      <a:off x="2742373" y="4422762"/>
                      <a:ext cx="1556219" cy="60005"/>
                    </a:xfrm>
                    <a:prstGeom prst="rightArrow">
                      <a:avLst/>
                    </a:prstGeom>
                    <a:grpFill/>
                    <a:ln w="25400" cap="flat" cmpd="sng" algn="ctr">
                      <a:solidFill>
                        <a:srgbClr val="1F497D">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54" name="Right Arrow 53"/>
                    <p:cNvSpPr/>
                    <p:nvPr/>
                  </p:nvSpPr>
                  <p:spPr>
                    <a:xfrm rot="10800000">
                      <a:off x="1893232" y="2958078"/>
                      <a:ext cx="1564262" cy="59696"/>
                    </a:xfrm>
                    <a:prstGeom prst="rightArrow">
                      <a:avLst/>
                    </a:prstGeom>
                    <a:grpFill/>
                    <a:ln w="25400" cap="flat" cmpd="sng" algn="ctr">
                      <a:solidFill>
                        <a:srgbClr val="1F497D">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55" name="Right Arrow 54"/>
                    <p:cNvSpPr/>
                    <p:nvPr/>
                  </p:nvSpPr>
                  <p:spPr>
                    <a:xfrm>
                      <a:off x="5373507" y="2958078"/>
                      <a:ext cx="1564262" cy="59696"/>
                    </a:xfrm>
                    <a:prstGeom prst="rightArrow">
                      <a:avLst/>
                    </a:prstGeom>
                    <a:grpFill/>
                    <a:ln w="25400" cap="flat" cmpd="sng" algn="ctr">
                      <a:solidFill>
                        <a:srgbClr val="1F497D">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56" name="Right Arrow 55"/>
                    <p:cNvSpPr/>
                    <p:nvPr/>
                  </p:nvSpPr>
                  <p:spPr>
                    <a:xfrm rot="3600000">
                      <a:off x="4481356" y="4423272"/>
                      <a:ext cx="1576969" cy="60005"/>
                    </a:xfrm>
                    <a:prstGeom prst="rightArrow">
                      <a:avLst/>
                    </a:prstGeom>
                    <a:grpFill/>
                    <a:ln w="25400" cap="flat" cmpd="sng" algn="ctr">
                      <a:solidFill>
                        <a:srgbClr val="1F497D">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57" name="Right Arrow 56"/>
                    <p:cNvSpPr/>
                    <p:nvPr/>
                  </p:nvSpPr>
                  <p:spPr>
                    <a:xfrm rot="12600000">
                      <a:off x="2112065" y="2184996"/>
                      <a:ext cx="1564262" cy="59696"/>
                    </a:xfrm>
                    <a:prstGeom prst="rightArrow">
                      <a:avLst/>
                    </a:prstGeom>
                    <a:grpFill/>
                    <a:ln w="25400" cap="flat" cmpd="sng" algn="ctr">
                      <a:solidFill>
                        <a:srgbClr val="1F497D">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58" name="Right Arrow 57"/>
                    <p:cNvSpPr/>
                    <p:nvPr/>
                  </p:nvSpPr>
                  <p:spPr>
                    <a:xfrm rot="18000000">
                      <a:off x="4507416" y="1471840"/>
                      <a:ext cx="1556219" cy="60005"/>
                    </a:xfrm>
                    <a:prstGeom prst="rightArrow">
                      <a:avLst/>
                    </a:prstGeom>
                    <a:grpFill/>
                    <a:ln w="25400" cap="flat" cmpd="sng" algn="ctr">
                      <a:solidFill>
                        <a:srgbClr val="1F497D">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grpSp>
              <p:grpSp>
                <p:nvGrpSpPr>
                  <p:cNvPr id="23" name="Group 22"/>
                  <p:cNvGrpSpPr/>
                  <p:nvPr/>
                </p:nvGrpSpPr>
                <p:grpSpPr>
                  <a:xfrm>
                    <a:off x="3427491" y="1976458"/>
                    <a:ext cx="1972919" cy="2056153"/>
                    <a:chOff x="2091476" y="2404598"/>
                    <a:chExt cx="2505408" cy="2624602"/>
                  </a:xfrm>
                  <a:solidFill>
                    <a:srgbClr val="1F497D">
                      <a:lumMod val="75000"/>
                    </a:srgbClr>
                  </a:solidFill>
                </p:grpSpPr>
                <p:sp>
                  <p:nvSpPr>
                    <p:cNvPr id="37" name="Right Arrow 36"/>
                    <p:cNvSpPr/>
                    <p:nvPr/>
                  </p:nvSpPr>
                  <p:spPr>
                    <a:xfrm rot="2160000">
                      <a:off x="3690587" y="2666896"/>
                      <a:ext cx="762000" cy="304799"/>
                    </a:xfrm>
                    <a:prstGeom prst="rightArrow">
                      <a:avLst/>
                    </a:prstGeom>
                    <a:grpFill/>
                    <a:ln w="2540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38" name="Right Arrow 37"/>
                    <p:cNvSpPr/>
                    <p:nvPr/>
                  </p:nvSpPr>
                  <p:spPr>
                    <a:xfrm rot="10800000">
                      <a:off x="2895600" y="4724400"/>
                      <a:ext cx="762000" cy="304800"/>
                    </a:xfrm>
                    <a:prstGeom prst="rightArrow">
                      <a:avLst/>
                    </a:prstGeom>
                    <a:grpFill/>
                    <a:ln w="25400"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39" name="Right Arrow 38"/>
                    <p:cNvSpPr/>
                    <p:nvPr/>
                  </p:nvSpPr>
                  <p:spPr>
                    <a:xfrm rot="4320000">
                      <a:off x="4063485" y="3284198"/>
                      <a:ext cx="762000" cy="304799"/>
                    </a:xfrm>
                    <a:prstGeom prst="rightArrow">
                      <a:avLst/>
                    </a:prstGeom>
                    <a:grpFill/>
                    <a:ln w="2540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40" name="Right Arrow 39"/>
                    <p:cNvSpPr/>
                    <p:nvPr/>
                  </p:nvSpPr>
                  <p:spPr>
                    <a:xfrm>
                      <a:off x="3076308" y="2404598"/>
                      <a:ext cx="679664" cy="304799"/>
                    </a:xfrm>
                    <a:prstGeom prst="rightArrow">
                      <a:avLst/>
                    </a:prstGeom>
                    <a:grpFill/>
                    <a:ln w="2540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41" name="Right Arrow 40"/>
                    <p:cNvSpPr/>
                    <p:nvPr/>
                  </p:nvSpPr>
                  <p:spPr>
                    <a:xfrm rot="17280000">
                      <a:off x="1939076" y="3152647"/>
                      <a:ext cx="762000" cy="304800"/>
                    </a:xfrm>
                    <a:prstGeom prst="rightArrow">
                      <a:avLst/>
                    </a:prstGeom>
                    <a:grpFill/>
                    <a:ln w="2540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42" name="Right Arrow 41"/>
                    <p:cNvSpPr/>
                    <p:nvPr/>
                  </p:nvSpPr>
                  <p:spPr>
                    <a:xfrm rot="15120000">
                      <a:off x="1862876" y="3838446"/>
                      <a:ext cx="762000" cy="304800"/>
                    </a:xfrm>
                    <a:prstGeom prst="rightArrow">
                      <a:avLst/>
                    </a:prstGeom>
                    <a:grpFill/>
                    <a:ln w="2540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43" name="Right Arrow 42"/>
                    <p:cNvSpPr/>
                    <p:nvPr/>
                  </p:nvSpPr>
                  <p:spPr>
                    <a:xfrm rot="8640000">
                      <a:off x="3598215" y="4538241"/>
                      <a:ext cx="762000" cy="304800"/>
                    </a:xfrm>
                    <a:prstGeom prst="rightArrow">
                      <a:avLst/>
                    </a:prstGeom>
                    <a:grpFill/>
                    <a:ln w="2540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44" name="Right Arrow 43"/>
                    <p:cNvSpPr/>
                    <p:nvPr/>
                  </p:nvSpPr>
                  <p:spPr>
                    <a:xfrm rot="12960000">
                      <a:off x="2268797" y="4455209"/>
                      <a:ext cx="762000" cy="304800"/>
                    </a:xfrm>
                    <a:prstGeom prst="rightArrow">
                      <a:avLst/>
                    </a:prstGeom>
                    <a:grpFill/>
                    <a:ln w="2540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45" name="Right Arrow 44"/>
                    <p:cNvSpPr/>
                    <p:nvPr/>
                  </p:nvSpPr>
                  <p:spPr>
                    <a:xfrm rot="19440000">
                      <a:off x="2379015" y="2609675"/>
                      <a:ext cx="762000" cy="304799"/>
                    </a:xfrm>
                    <a:prstGeom prst="rightArrow">
                      <a:avLst/>
                    </a:prstGeom>
                    <a:grpFill/>
                    <a:ln w="2540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46" name="Right Arrow 45"/>
                    <p:cNvSpPr/>
                    <p:nvPr/>
                  </p:nvSpPr>
                  <p:spPr>
                    <a:xfrm rot="6480000">
                      <a:off x="4029261" y="4015780"/>
                      <a:ext cx="762000" cy="304799"/>
                    </a:xfrm>
                    <a:prstGeom prst="rightArrow">
                      <a:avLst/>
                    </a:prstGeom>
                    <a:grpFill/>
                    <a:ln w="2540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grpSp>
              <p:sp>
                <p:nvSpPr>
                  <p:cNvPr id="24" name="Donut 23"/>
                  <p:cNvSpPr/>
                  <p:nvPr/>
                </p:nvSpPr>
                <p:spPr>
                  <a:xfrm>
                    <a:off x="1897370" y="480684"/>
                    <a:ext cx="5040399" cy="5014484"/>
                  </a:xfrm>
                  <a:prstGeom prst="donut">
                    <a:avLst>
                      <a:gd name="adj" fmla="val 1315"/>
                    </a:avLst>
                  </a:prstGeom>
                  <a:solidFill>
                    <a:srgbClr val="1F497D">
                      <a:lumMod val="75000"/>
                    </a:srgbClr>
                  </a:solidFill>
                  <a:ln w="25400" cap="flat" cmpd="sng" algn="ctr">
                    <a:solidFill>
                      <a:srgbClr val="1F497D">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25" name="TextBox 24"/>
                  <p:cNvSpPr txBox="1"/>
                  <p:nvPr/>
                </p:nvSpPr>
                <p:spPr>
                  <a:xfrm rot="20700000">
                    <a:off x="4966192" y="5336534"/>
                    <a:ext cx="687891" cy="30738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Calibri"/>
                      </a:rPr>
                      <a:t>JUNE</a:t>
                    </a:r>
                    <a:endParaRPr kumimoji="0" lang="en-US" sz="1800" b="1" i="0" u="none" strike="noStrike" kern="0" cap="none" spc="0" normalizeH="0" baseline="0" noProof="0" dirty="0" smtClean="0">
                      <a:ln>
                        <a:noFill/>
                      </a:ln>
                      <a:solidFill>
                        <a:prstClr val="black"/>
                      </a:solidFill>
                      <a:effectLst/>
                      <a:uLnTx/>
                      <a:uFillTx/>
                      <a:latin typeface="Calibri"/>
                    </a:endParaRPr>
                  </a:p>
                </p:txBody>
              </p:sp>
              <p:sp>
                <p:nvSpPr>
                  <p:cNvPr id="26" name="TextBox 25"/>
                  <p:cNvSpPr txBox="1"/>
                  <p:nvPr/>
                </p:nvSpPr>
                <p:spPr>
                  <a:xfrm rot="900000">
                    <a:off x="3397806" y="5346660"/>
                    <a:ext cx="611459" cy="30738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Calibri"/>
                      </a:rPr>
                      <a:t>JULY</a:t>
                    </a:r>
                    <a:endParaRPr kumimoji="0" lang="en-US" sz="1800" b="1" i="0" u="none" strike="noStrike" kern="0" cap="none" spc="0" normalizeH="0" baseline="0" noProof="0" dirty="0" smtClean="0">
                      <a:ln>
                        <a:noFill/>
                      </a:ln>
                      <a:solidFill>
                        <a:prstClr val="black"/>
                      </a:solidFill>
                      <a:effectLst/>
                      <a:uLnTx/>
                      <a:uFillTx/>
                      <a:latin typeface="Calibri"/>
                    </a:endParaRPr>
                  </a:p>
                </p:txBody>
              </p:sp>
              <p:sp>
                <p:nvSpPr>
                  <p:cNvPr id="27" name="TextBox 26"/>
                  <p:cNvSpPr txBox="1"/>
                  <p:nvPr/>
                </p:nvSpPr>
                <p:spPr>
                  <a:xfrm rot="2700000">
                    <a:off x="2081871" y="4602040"/>
                    <a:ext cx="820141" cy="30871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Calibri"/>
                      </a:rPr>
                      <a:t>AUGUST</a:t>
                    </a:r>
                    <a:endParaRPr kumimoji="0" lang="en-US" sz="1800" b="1" i="0" u="none" strike="noStrike" kern="0" cap="none" spc="0" normalizeH="0" baseline="0" noProof="0" dirty="0" smtClean="0">
                      <a:ln>
                        <a:noFill/>
                      </a:ln>
                      <a:solidFill>
                        <a:prstClr val="black"/>
                      </a:solidFill>
                      <a:effectLst/>
                      <a:uLnTx/>
                      <a:uFillTx/>
                      <a:latin typeface="Calibri"/>
                    </a:endParaRPr>
                  </a:p>
                </p:txBody>
              </p:sp>
              <p:sp>
                <p:nvSpPr>
                  <p:cNvPr id="28" name="TextBox 27"/>
                  <p:cNvSpPr txBox="1"/>
                  <p:nvPr/>
                </p:nvSpPr>
                <p:spPr>
                  <a:xfrm rot="4500000">
                    <a:off x="1304667" y="3554290"/>
                    <a:ext cx="1141527" cy="30871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Calibri"/>
                      </a:rPr>
                      <a:t>SEPTEMBER</a:t>
                    </a:r>
                    <a:endParaRPr kumimoji="0" lang="en-US" sz="1800" b="1" i="0" u="none" strike="noStrike" kern="0" cap="none" spc="0" normalizeH="0" baseline="0" noProof="0" dirty="0" smtClean="0">
                      <a:ln>
                        <a:noFill/>
                      </a:ln>
                      <a:solidFill>
                        <a:prstClr val="black"/>
                      </a:solidFill>
                      <a:effectLst/>
                      <a:uLnTx/>
                      <a:uFillTx/>
                      <a:latin typeface="Calibri"/>
                    </a:endParaRPr>
                  </a:p>
                </p:txBody>
              </p:sp>
              <p:sp>
                <p:nvSpPr>
                  <p:cNvPr id="29" name="TextBox 28"/>
                  <p:cNvSpPr txBox="1"/>
                  <p:nvPr/>
                </p:nvSpPr>
                <p:spPr>
                  <a:xfrm rot="17100000">
                    <a:off x="1432078" y="2087678"/>
                    <a:ext cx="989323" cy="30871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Calibri"/>
                      </a:rPr>
                      <a:t>OCTOBER</a:t>
                    </a:r>
                    <a:endParaRPr kumimoji="0" lang="en-US" sz="1800" b="1" i="0" u="none" strike="noStrike" kern="0" cap="none" spc="0" normalizeH="0" baseline="0" noProof="0" dirty="0" smtClean="0">
                      <a:ln>
                        <a:noFill/>
                      </a:ln>
                      <a:solidFill>
                        <a:prstClr val="black"/>
                      </a:solidFill>
                      <a:effectLst/>
                      <a:uLnTx/>
                      <a:uFillTx/>
                      <a:latin typeface="Calibri"/>
                    </a:endParaRPr>
                  </a:p>
                </p:txBody>
              </p:sp>
              <p:sp>
                <p:nvSpPr>
                  <p:cNvPr id="30" name="TextBox 29"/>
                  <p:cNvSpPr txBox="1"/>
                  <p:nvPr/>
                </p:nvSpPr>
                <p:spPr>
                  <a:xfrm rot="900000">
                    <a:off x="4778797" y="360651"/>
                    <a:ext cx="917188" cy="30738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Calibri"/>
                      </a:rPr>
                      <a:t>JANUARY</a:t>
                    </a:r>
                    <a:endParaRPr kumimoji="0" lang="en-US" sz="1800" b="1" i="0" u="none" strike="noStrike" kern="0" cap="none" spc="0" normalizeH="0" baseline="0" noProof="0" dirty="0" smtClean="0">
                      <a:ln>
                        <a:noFill/>
                      </a:ln>
                      <a:solidFill>
                        <a:prstClr val="black"/>
                      </a:solidFill>
                      <a:effectLst/>
                      <a:uLnTx/>
                      <a:uFillTx/>
                      <a:latin typeface="Calibri"/>
                    </a:endParaRPr>
                  </a:p>
                </p:txBody>
              </p:sp>
              <p:sp>
                <p:nvSpPr>
                  <p:cNvPr id="31" name="TextBox 30"/>
                  <p:cNvSpPr txBox="1"/>
                  <p:nvPr/>
                </p:nvSpPr>
                <p:spPr>
                  <a:xfrm rot="18900000">
                    <a:off x="2022682" y="1036543"/>
                    <a:ext cx="1070053" cy="30738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Calibri"/>
                      </a:rPr>
                      <a:t>NOVEMBER</a:t>
                    </a:r>
                    <a:endParaRPr kumimoji="0" lang="en-US" sz="1800" b="1" i="0" u="none" strike="noStrike" kern="0" cap="none" spc="0" normalizeH="0" baseline="0" noProof="0" dirty="0" smtClean="0">
                      <a:ln>
                        <a:noFill/>
                      </a:ln>
                      <a:solidFill>
                        <a:prstClr val="black"/>
                      </a:solidFill>
                      <a:effectLst/>
                      <a:uLnTx/>
                      <a:uFillTx/>
                      <a:latin typeface="Calibri"/>
                    </a:endParaRPr>
                  </a:p>
                </p:txBody>
              </p:sp>
              <p:sp>
                <p:nvSpPr>
                  <p:cNvPr id="32" name="TextBox 31"/>
                  <p:cNvSpPr txBox="1"/>
                  <p:nvPr/>
                </p:nvSpPr>
                <p:spPr>
                  <a:xfrm rot="20700000">
                    <a:off x="3252754" y="304800"/>
                    <a:ext cx="1070053" cy="30738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Calibri"/>
                      </a:rPr>
                      <a:t>DECEMBER</a:t>
                    </a:r>
                  </a:p>
                </p:txBody>
              </p:sp>
              <p:sp>
                <p:nvSpPr>
                  <p:cNvPr id="33" name="TextBox 32"/>
                  <p:cNvSpPr txBox="1"/>
                  <p:nvPr/>
                </p:nvSpPr>
                <p:spPr>
                  <a:xfrm rot="2700000">
                    <a:off x="5838960" y="1081383"/>
                    <a:ext cx="989323" cy="30871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Calibri"/>
                      </a:rPr>
                      <a:t>FEBRUARY</a:t>
                    </a:r>
                    <a:endParaRPr kumimoji="0" lang="en-US" sz="1800" b="1" i="0" u="none" strike="noStrike" kern="0" cap="none" spc="0" normalizeH="0" baseline="0" noProof="0" dirty="0" smtClean="0">
                      <a:ln>
                        <a:noFill/>
                      </a:ln>
                      <a:solidFill>
                        <a:prstClr val="black"/>
                      </a:solidFill>
                      <a:effectLst/>
                      <a:uLnTx/>
                      <a:uFillTx/>
                      <a:latin typeface="Calibri"/>
                    </a:endParaRPr>
                  </a:p>
                </p:txBody>
              </p:sp>
              <p:sp>
                <p:nvSpPr>
                  <p:cNvPr id="34" name="TextBox 33"/>
                  <p:cNvSpPr txBox="1"/>
                  <p:nvPr/>
                </p:nvSpPr>
                <p:spPr>
                  <a:xfrm rot="4500000">
                    <a:off x="6544357" y="2151463"/>
                    <a:ext cx="806248" cy="30871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Calibri"/>
                      </a:rPr>
                      <a:t>MARCH</a:t>
                    </a:r>
                    <a:endParaRPr kumimoji="0" lang="en-US" sz="1800" b="1" i="0" u="none" strike="noStrike" kern="0" cap="none" spc="0" normalizeH="0" baseline="0" noProof="0" dirty="0" smtClean="0">
                      <a:ln>
                        <a:noFill/>
                      </a:ln>
                      <a:solidFill>
                        <a:prstClr val="black"/>
                      </a:solidFill>
                      <a:effectLst/>
                      <a:uLnTx/>
                      <a:uFillTx/>
                      <a:latin typeface="Calibri"/>
                    </a:endParaRPr>
                  </a:p>
                </p:txBody>
              </p:sp>
              <p:sp>
                <p:nvSpPr>
                  <p:cNvPr id="35" name="TextBox 34"/>
                  <p:cNvSpPr txBox="1"/>
                  <p:nvPr/>
                </p:nvSpPr>
                <p:spPr>
                  <a:xfrm rot="17100000">
                    <a:off x="6680744" y="3465458"/>
                    <a:ext cx="608814" cy="30871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Calibri"/>
                      </a:rPr>
                      <a:t>APRIL</a:t>
                    </a:r>
                    <a:endParaRPr kumimoji="0" lang="en-US" sz="1800" b="1" i="0" u="none" strike="noStrike" kern="0" cap="none" spc="0" normalizeH="0" baseline="0" noProof="0" dirty="0" smtClean="0">
                      <a:ln>
                        <a:noFill/>
                      </a:ln>
                      <a:solidFill>
                        <a:prstClr val="black"/>
                      </a:solidFill>
                      <a:effectLst/>
                      <a:uLnTx/>
                      <a:uFillTx/>
                      <a:latin typeface="Calibri"/>
                    </a:endParaRPr>
                  </a:p>
                </p:txBody>
              </p:sp>
              <p:sp>
                <p:nvSpPr>
                  <p:cNvPr id="36" name="TextBox 35"/>
                  <p:cNvSpPr txBox="1"/>
                  <p:nvPr/>
                </p:nvSpPr>
                <p:spPr>
                  <a:xfrm rot="18900000">
                    <a:off x="6014999" y="4697777"/>
                    <a:ext cx="535027" cy="30738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Calibri"/>
                      </a:rPr>
                      <a:t>MAY</a:t>
                    </a:r>
                    <a:endParaRPr kumimoji="0" lang="en-US" sz="1800" b="1" i="0" u="none" strike="noStrike" kern="0" cap="none" spc="0" normalizeH="0" baseline="0" noProof="0" dirty="0" smtClean="0">
                      <a:ln>
                        <a:noFill/>
                      </a:ln>
                      <a:solidFill>
                        <a:prstClr val="black"/>
                      </a:solidFill>
                      <a:effectLst/>
                      <a:uLnTx/>
                      <a:uFillTx/>
                      <a:latin typeface="Calibri"/>
                    </a:endParaRPr>
                  </a:p>
                </p:txBody>
              </p:sp>
            </p:grpSp>
            <p:sp>
              <p:nvSpPr>
                <p:cNvPr id="13" name="Rectangle 12"/>
                <p:cNvSpPr/>
                <p:nvPr/>
              </p:nvSpPr>
              <p:spPr>
                <a:xfrm rot="900000">
                  <a:off x="5021896" y="1009271"/>
                  <a:ext cx="1061201" cy="992579"/>
                </a:xfrm>
                <a:prstGeom prst="rect">
                  <a:avLst/>
                </a:prstGeom>
              </p:spPr>
              <p:txBody>
                <a:bodyPr wrap="squar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8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Garamond" pitchFamily="18" charset="0"/>
                    </a:rPr>
                    <a:t>- Legislative Session begins</a:t>
                  </a:r>
                  <a:endParaRPr kumimoji="0" lang="en-US" sz="400" b="0" i="0" u="none" strike="noStrike" kern="0" cap="none" spc="0" normalizeH="0" baseline="0" noProof="0" dirty="0" smtClean="0">
                    <a:ln>
                      <a:noFill/>
                    </a:ln>
                    <a:solidFill>
                      <a:prstClr val="black"/>
                    </a:solidFill>
                    <a:effectLst/>
                    <a:uLnTx/>
                    <a:uFillTx/>
                    <a:latin typeface="Arial" pitchFamily="34" charset="0"/>
                  </a:endParaRPr>
                </a:p>
                <a:p>
                  <a:pPr marL="0" marR="0" lvl="0" indent="0" algn="ctr" defTabSz="914400" eaLnBrk="0" fontAlgn="base" latinLnBrk="0" hangingPunct="0">
                    <a:lnSpc>
                      <a:spcPct val="100000"/>
                    </a:lnSpc>
                    <a:spcBef>
                      <a:spcPct val="0"/>
                    </a:spcBef>
                    <a:spcAft>
                      <a:spcPct val="0"/>
                    </a:spcAft>
                    <a:buClrTx/>
                    <a:buSzTx/>
                    <a:buFontTx/>
                    <a:buChar char="-"/>
                    <a:tabLst/>
                    <a:defRPr/>
                  </a:pPr>
                  <a:r>
                    <a:rPr kumimoji="0" lang="en-US" sz="8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Garamond" pitchFamily="18" charset="0"/>
                    </a:rPr>
                    <a:t>Mid-Year  department budget reviews conducted</a:t>
                  </a:r>
                  <a:endParaRPr kumimoji="0" lang="en-US" sz="400" b="0" i="0" u="none" strike="noStrike" kern="0" cap="none" spc="0" normalizeH="0" baseline="0" noProof="0" dirty="0" smtClean="0">
                    <a:ln>
                      <a:noFill/>
                    </a:ln>
                    <a:solidFill>
                      <a:prstClr val="black"/>
                    </a:solidFill>
                    <a:effectLst/>
                    <a:uLnTx/>
                    <a:uFillTx/>
                    <a:latin typeface="Arial" pitchFamily="34" charset="0"/>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050" b="0" i="0" u="none" strike="noStrike" kern="0" cap="none" spc="0" normalizeH="0" baseline="0" noProof="0" dirty="0" smtClean="0">
                    <a:ln>
                      <a:noFill/>
                    </a:ln>
                    <a:solidFill>
                      <a:prstClr val="black"/>
                    </a:solidFill>
                    <a:effectLst/>
                    <a:uLnTx/>
                    <a:uFillTx/>
                    <a:latin typeface="Arial" pitchFamily="34" charset="0"/>
                  </a:endParaRPr>
                </a:p>
              </p:txBody>
            </p:sp>
            <p:sp>
              <p:nvSpPr>
                <p:cNvPr id="14" name="Rectangle 13"/>
                <p:cNvSpPr/>
                <p:nvPr/>
              </p:nvSpPr>
              <p:spPr>
                <a:xfrm rot="20700000">
                  <a:off x="3901045" y="1045418"/>
                  <a:ext cx="1061201" cy="938719"/>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Char char="-"/>
                    <a:tabLst/>
                    <a:defRPr/>
                  </a:pPr>
                  <a:r>
                    <a:rPr kumimoji="0" lang="en-US" sz="8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Arial" pitchFamily="34" charset="0"/>
                    </a:rPr>
                    <a:t> Review DFA Economic and Financial Outlook Testimony data</a:t>
                  </a:r>
                  <a:endParaRPr kumimoji="0" lang="en-US" sz="800" b="1" i="0" u="none" strike="noStrike" kern="0" cap="none" spc="0" normalizeH="0" baseline="0" noProof="0" dirty="0" smtClean="0">
                    <a:ln>
                      <a:noFill/>
                    </a:ln>
                    <a:solidFill>
                      <a:prstClr val="black"/>
                    </a:solidFill>
                    <a:effectLst/>
                    <a:uLnTx/>
                    <a:uFillTx/>
                    <a:latin typeface="Arial" pitchFamily="34" charset="0"/>
                    <a:cs typeface="Arial" pitchFamily="34" charset="0"/>
                  </a:endParaRPr>
                </a:p>
                <a:p>
                  <a:pPr marL="0" marR="0" lvl="0" indent="0" algn="ctr" defTabSz="914400" eaLnBrk="0" fontAlgn="base" latinLnBrk="0" hangingPunct="0">
                    <a:lnSpc>
                      <a:spcPct val="100000"/>
                    </a:lnSpc>
                    <a:spcBef>
                      <a:spcPct val="0"/>
                    </a:spcBef>
                    <a:spcAft>
                      <a:spcPct val="0"/>
                    </a:spcAft>
                    <a:buClrTx/>
                    <a:buSzTx/>
                    <a:buFontTx/>
                    <a:buChar char="-"/>
                    <a:tabLst/>
                    <a:defRPr/>
                  </a:pPr>
                  <a:r>
                    <a:rPr kumimoji="0" lang="en-US" sz="800" b="1" i="0" u="none" strike="noStrike" kern="0" cap="none" spc="0" normalizeH="0" baseline="0" noProof="0" dirty="0" smtClean="0">
                      <a:ln>
                        <a:noFill/>
                      </a:ln>
                      <a:solidFill>
                        <a:prstClr val="black"/>
                      </a:solidFill>
                      <a:effectLst/>
                      <a:uLnTx/>
                      <a:uFillTx/>
                      <a:latin typeface="Arial" pitchFamily="34" charset="0"/>
                      <a:cs typeface="Arial" pitchFamily="34" charset="0"/>
                    </a:rPr>
                    <a:t> Build budget templates </a:t>
                  </a:r>
                  <a:endParaRPr kumimoji="0" lang="en-US" sz="800" b="0" i="0" u="none" strike="noStrike" kern="0" cap="none" spc="0" normalizeH="0" baseline="0" noProof="0" dirty="0" smtClean="0">
                    <a:ln>
                      <a:noFill/>
                    </a:ln>
                    <a:solidFill>
                      <a:prstClr val="black"/>
                    </a:solidFill>
                    <a:effectLst/>
                    <a:uLnTx/>
                    <a:uFillTx/>
                    <a:latin typeface="Arial" pitchFamily="34" charset="0"/>
                    <a:cs typeface="Arial" pitchFamily="34" charset="0"/>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700" b="0" i="0" u="none" strike="noStrike" kern="0" cap="none" spc="0" normalizeH="0" baseline="0" noProof="0" dirty="0" smtClean="0">
                    <a:ln>
                      <a:noFill/>
                    </a:ln>
                    <a:solidFill>
                      <a:prstClr val="black"/>
                    </a:solidFill>
                    <a:effectLst/>
                    <a:uLnTx/>
                    <a:uFillTx/>
                    <a:latin typeface="Arial" pitchFamily="34" charset="0"/>
                    <a:cs typeface="Arial" pitchFamily="34" charset="0"/>
                  </a:endParaRPr>
                </a:p>
              </p:txBody>
            </p:sp>
            <p:sp>
              <p:nvSpPr>
                <p:cNvPr id="15" name="Rectangle 14"/>
                <p:cNvSpPr/>
                <p:nvPr/>
              </p:nvSpPr>
              <p:spPr>
                <a:xfrm rot="18900000">
                  <a:off x="2758628" y="1524941"/>
                  <a:ext cx="907771" cy="830997"/>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Char char="-"/>
                    <a:tabLst/>
                    <a:defRPr/>
                  </a:pPr>
                  <a:r>
                    <a:rPr kumimoji="0" lang="en-US" sz="8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Arial" pitchFamily="34" charset="0"/>
                    </a:rPr>
                    <a:t>Begin preparation of financial assumptions for ensuing year</a:t>
                  </a:r>
                </a:p>
              </p:txBody>
            </p:sp>
            <p:sp>
              <p:nvSpPr>
                <p:cNvPr id="16" name="Rectangle 15"/>
                <p:cNvSpPr/>
                <p:nvPr/>
              </p:nvSpPr>
              <p:spPr>
                <a:xfrm rot="2700000">
                  <a:off x="3160334" y="4313583"/>
                  <a:ext cx="792915" cy="1077218"/>
                </a:xfrm>
                <a:prstGeom prst="rect">
                  <a:avLst/>
                </a:prstGeom>
              </p:spPr>
              <p:txBody>
                <a:bodyPr wrap="squar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800" b="1" i="0" u="none" strike="noStrike" kern="0" cap="none" spc="0" normalizeH="0" baseline="0" noProof="0" dirty="0" smtClean="0">
                      <a:ln>
                        <a:noFill/>
                      </a:ln>
                      <a:solidFill>
                        <a:prstClr val="black"/>
                      </a:solidFill>
                      <a:effectLst/>
                      <a:uLnTx/>
                      <a:uFillTx/>
                      <a:latin typeface="Arial" pitchFamily="34" charset="0"/>
                      <a:cs typeface="Arial" pitchFamily="34" charset="0"/>
                    </a:rPr>
                    <a:t>- Fixed cost and insurance estimates due to PED for ensuing fiscal year</a:t>
                  </a:r>
                </a:p>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8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Arial" pitchFamily="34" charset="0"/>
                  </a:endParaRPr>
                </a:p>
              </p:txBody>
            </p:sp>
            <p:sp>
              <p:nvSpPr>
                <p:cNvPr id="17" name="Rectangle 16"/>
                <p:cNvSpPr/>
                <p:nvPr/>
              </p:nvSpPr>
              <p:spPr>
                <a:xfrm rot="4500000">
                  <a:off x="2445405" y="3365180"/>
                  <a:ext cx="883366" cy="1323439"/>
                </a:xfrm>
                <a:prstGeom prst="rect">
                  <a:avLst/>
                </a:prstGeom>
              </p:spPr>
              <p:txBody>
                <a:bodyPr wrap="square">
                  <a:spAutoFit/>
                </a:bodyPr>
                <a:lstStyle/>
                <a:p>
                  <a:pPr marL="0" marR="0" lvl="0" indent="0" algn="ctr" defTabSz="914400" eaLnBrk="1" fontAlgn="base" latinLnBrk="0" hangingPunct="1">
                    <a:lnSpc>
                      <a:spcPct val="100000"/>
                    </a:lnSpc>
                    <a:spcBef>
                      <a:spcPct val="0"/>
                    </a:spcBef>
                    <a:spcAft>
                      <a:spcPct val="0"/>
                    </a:spcAft>
                    <a:buClrTx/>
                    <a:buSzTx/>
                    <a:buFontTx/>
                    <a:buChar char="-"/>
                    <a:tabLst/>
                    <a:defRPr/>
                  </a:pPr>
                  <a:r>
                    <a:rPr kumimoji="0" lang="en-US" sz="800" b="1" i="0" u="none" strike="noStrike" kern="0" cap="none" spc="0" normalizeH="0" baseline="0" noProof="0" dirty="0" smtClean="0">
                      <a:ln>
                        <a:noFill/>
                      </a:ln>
                      <a:solidFill>
                        <a:prstClr val="black"/>
                      </a:solidFill>
                      <a:effectLst/>
                      <a:uLnTx/>
                      <a:uFillTx/>
                      <a:latin typeface="Arial" pitchFamily="34" charset="0"/>
                    </a:rPr>
                    <a:t>20</a:t>
                  </a:r>
                  <a:r>
                    <a:rPr kumimoji="0" lang="en-US" sz="800" b="1" i="0" u="none" strike="noStrike" kern="0" cap="none" spc="0" normalizeH="0" baseline="30000" noProof="0" dirty="0" smtClean="0">
                      <a:ln>
                        <a:noFill/>
                      </a:ln>
                      <a:solidFill>
                        <a:prstClr val="black"/>
                      </a:solidFill>
                      <a:effectLst/>
                      <a:uLnTx/>
                      <a:uFillTx/>
                      <a:latin typeface="Arial" pitchFamily="34" charset="0"/>
                    </a:rPr>
                    <a:t>th</a:t>
                  </a:r>
                  <a:r>
                    <a:rPr kumimoji="0" lang="en-US" sz="800" b="1" i="0" u="none" strike="noStrike" kern="0" cap="none" spc="0" normalizeH="0" baseline="0" noProof="0" dirty="0" smtClean="0">
                      <a:ln>
                        <a:noFill/>
                      </a:ln>
                      <a:solidFill>
                        <a:prstClr val="black"/>
                      </a:solidFill>
                      <a:effectLst/>
                      <a:uLnTx/>
                      <a:uFillTx/>
                      <a:latin typeface="Arial" pitchFamily="34" charset="0"/>
                    </a:rPr>
                    <a:t> day of school review of teacher FTE requirements and adjustments</a:t>
                  </a:r>
                </a:p>
                <a:p>
                  <a:pPr marL="0" marR="0" lvl="0" indent="0" algn="ctr" defTabSz="914400" eaLnBrk="1" fontAlgn="base" latinLnBrk="0" hangingPunct="1">
                    <a:lnSpc>
                      <a:spcPct val="100000"/>
                    </a:lnSpc>
                    <a:spcBef>
                      <a:spcPct val="0"/>
                    </a:spcBef>
                    <a:spcAft>
                      <a:spcPct val="0"/>
                    </a:spcAft>
                    <a:buClrTx/>
                    <a:buSzTx/>
                    <a:buFontTx/>
                    <a:buChar char="-"/>
                    <a:tabLst/>
                    <a:defRPr/>
                  </a:pPr>
                  <a:r>
                    <a:rPr kumimoji="0" lang="en-US" sz="800" b="1" i="0" u="none" strike="noStrike" kern="0" cap="none" spc="0" normalizeH="0" baseline="0" noProof="0" dirty="0" smtClean="0">
                      <a:ln>
                        <a:noFill/>
                      </a:ln>
                      <a:solidFill>
                        <a:prstClr val="black"/>
                      </a:solidFill>
                      <a:effectLst/>
                      <a:uLnTx/>
                      <a:uFillTx/>
                      <a:latin typeface="Arial" pitchFamily="34" charset="0"/>
                    </a:rPr>
                    <a:t>Begin Budget Calendar review</a:t>
                  </a:r>
                </a:p>
              </p:txBody>
            </p:sp>
            <p:sp>
              <p:nvSpPr>
                <p:cNvPr id="18" name="Rectangle 17"/>
                <p:cNvSpPr/>
                <p:nvPr/>
              </p:nvSpPr>
              <p:spPr>
                <a:xfrm rot="17100000">
                  <a:off x="2241085" y="2326438"/>
                  <a:ext cx="939703" cy="1323439"/>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800" b="1" i="0" u="none" strike="noStrike" kern="0" cap="none" spc="0" normalizeH="0" baseline="0" noProof="0" dirty="0" smtClean="0">
                      <a:ln>
                        <a:noFill/>
                      </a:ln>
                      <a:solidFill>
                        <a:prstClr val="black"/>
                      </a:solidFill>
                      <a:effectLst/>
                      <a:uLnTx/>
                      <a:uFillTx/>
                      <a:latin typeface="Arial" pitchFamily="34" charset="0"/>
                      <a:cs typeface="Arial" pitchFamily="34" charset="0"/>
                    </a:rPr>
                    <a:t>-Begin Strategic analysis of revenues and expenditures for current year</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800" b="1" i="0" u="none" strike="noStrike" kern="0" cap="none" spc="0" normalizeH="0" baseline="0" noProof="0" dirty="0" smtClean="0">
                      <a:ln>
                        <a:noFill/>
                      </a:ln>
                      <a:solidFill>
                        <a:prstClr val="black"/>
                      </a:solidFill>
                      <a:effectLst/>
                      <a:uLnTx/>
                      <a:uFillTx/>
                      <a:latin typeface="Arial" pitchFamily="34" charset="0"/>
                      <a:cs typeface="Arial" pitchFamily="34" charset="0"/>
                    </a:rPr>
                    <a:t>-Student enrollment projection to PED</a:t>
                  </a:r>
                </a:p>
              </p:txBody>
            </p:sp>
            <p:sp>
              <p:nvSpPr>
                <p:cNvPr id="19" name="Rectangle 18"/>
                <p:cNvSpPr/>
                <p:nvPr/>
              </p:nvSpPr>
              <p:spPr>
                <a:xfrm rot="900000">
                  <a:off x="3965422" y="5134939"/>
                  <a:ext cx="929956" cy="707886"/>
                </a:xfrm>
                <a:prstGeom prst="rect">
                  <a:avLst/>
                </a:prstGeom>
              </p:spPr>
              <p:txBody>
                <a:bodyPr wrap="square">
                  <a:spAutoFit/>
                </a:bodyPr>
                <a:lstStyle/>
                <a:p>
                  <a:pPr marL="0" marR="0" lvl="0" indent="0" algn="ctr" defTabSz="914400" eaLnBrk="1" fontAlgn="base" latinLnBrk="0" hangingPunct="1">
                    <a:lnSpc>
                      <a:spcPct val="100000"/>
                    </a:lnSpc>
                    <a:spcBef>
                      <a:spcPct val="0"/>
                    </a:spcBef>
                    <a:spcAft>
                      <a:spcPct val="0"/>
                    </a:spcAft>
                    <a:buClrTx/>
                    <a:buSzTx/>
                    <a:buFontTx/>
                    <a:buChar char="-"/>
                    <a:tabLst/>
                    <a:defRPr/>
                  </a:pPr>
                  <a:r>
                    <a:rPr kumimoji="0" lang="en-US" sz="800" b="1" i="0" u="none" strike="noStrike" kern="0" cap="none" spc="0" normalizeH="0" baseline="0" noProof="0" dirty="0" smtClean="0">
                      <a:ln>
                        <a:noFill/>
                      </a:ln>
                      <a:solidFill>
                        <a:prstClr val="black"/>
                      </a:solidFill>
                      <a:effectLst/>
                      <a:uLnTx/>
                      <a:uFillTx/>
                      <a:latin typeface="Arial" pitchFamily="34" charset="0"/>
                    </a:rPr>
                    <a:t>Load Budgets (7/1) </a:t>
                  </a:r>
                </a:p>
                <a:p>
                  <a:pPr marL="0" marR="0" lvl="0" indent="0" algn="ctr" defTabSz="914400" eaLnBrk="1" fontAlgn="base" latinLnBrk="0" hangingPunct="1">
                    <a:lnSpc>
                      <a:spcPct val="100000"/>
                    </a:lnSpc>
                    <a:spcBef>
                      <a:spcPct val="0"/>
                    </a:spcBef>
                    <a:spcAft>
                      <a:spcPct val="0"/>
                    </a:spcAft>
                    <a:buClrTx/>
                    <a:buSzTx/>
                    <a:buFontTx/>
                    <a:buChar char="-"/>
                    <a:tabLst/>
                    <a:defRPr/>
                  </a:pPr>
                  <a:r>
                    <a:rPr kumimoji="0" lang="en-US" sz="800" b="1" i="0" u="none" strike="noStrike" kern="0" cap="none" spc="0" normalizeH="0" baseline="0" noProof="0" dirty="0" smtClean="0">
                      <a:ln>
                        <a:noFill/>
                      </a:ln>
                      <a:solidFill>
                        <a:prstClr val="black"/>
                      </a:solidFill>
                      <a:effectLst/>
                      <a:uLnTx/>
                      <a:uFillTx/>
                      <a:latin typeface="Arial" pitchFamily="34" charset="0"/>
                    </a:rPr>
                    <a:t>Distribute Budgets to Schools/Depts.</a:t>
                  </a:r>
                  <a:endParaRPr kumimoji="0" lang="en-US" sz="8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Garamond" pitchFamily="18" charset="0"/>
                  </a:endParaRPr>
                </a:p>
              </p:txBody>
            </p:sp>
            <p:sp>
              <p:nvSpPr>
                <p:cNvPr id="20" name="Oval 19"/>
                <p:cNvSpPr/>
                <p:nvPr/>
              </p:nvSpPr>
              <p:spPr>
                <a:xfrm>
                  <a:off x="4038600" y="2590800"/>
                  <a:ext cx="1981200" cy="1905000"/>
                </a:xfrm>
                <a:prstGeom prst="ellipse">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Calibri"/>
                      <a:ea typeface="+mn-ea"/>
                      <a:cs typeface="+mn-cs"/>
                    </a:rPr>
                    <a:t>BUDGET CALENDAR</a:t>
                  </a:r>
                </a:p>
              </p:txBody>
            </p:sp>
            <p:sp>
              <p:nvSpPr>
                <p:cNvPr id="21" name="Rectangle 20"/>
                <p:cNvSpPr/>
                <p:nvPr/>
              </p:nvSpPr>
              <p:spPr>
                <a:xfrm rot="17100000">
                  <a:off x="6649934" y="3148038"/>
                  <a:ext cx="927082" cy="1815882"/>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Char char="-"/>
                    <a:tabLst/>
                    <a:defRPr/>
                  </a:pPr>
                  <a:r>
                    <a:rPr kumimoji="0" lang="en-US" sz="700" b="1" i="0" u="none" strike="noStrike" kern="0" cap="none" spc="0" normalizeH="0" baseline="0" noProof="0" dirty="0" smtClean="0">
                      <a:ln>
                        <a:noFill/>
                      </a:ln>
                      <a:solidFill>
                        <a:prstClr val="black"/>
                      </a:solidFill>
                      <a:effectLst/>
                      <a:uLnTx/>
                      <a:uFillTx/>
                      <a:latin typeface="Arial" pitchFamily="34" charset="0"/>
                    </a:rPr>
                    <a:t>PED Spring Budget Workshop </a:t>
                  </a:r>
                </a:p>
                <a:p>
                  <a:pPr marL="0" marR="0" lvl="0" indent="0" algn="ctr" defTabSz="914400" eaLnBrk="0" fontAlgn="base" latinLnBrk="0" hangingPunct="0">
                    <a:lnSpc>
                      <a:spcPct val="100000"/>
                    </a:lnSpc>
                    <a:spcBef>
                      <a:spcPct val="0"/>
                    </a:spcBef>
                    <a:spcAft>
                      <a:spcPct val="0"/>
                    </a:spcAft>
                    <a:buClrTx/>
                    <a:buSzTx/>
                    <a:buFontTx/>
                    <a:buChar char="-"/>
                    <a:tabLst/>
                    <a:defRPr/>
                  </a:pPr>
                  <a:r>
                    <a:rPr kumimoji="0" lang="en-US" sz="700" b="1" i="0" u="none" strike="noStrike" kern="0" cap="none" spc="0" normalizeH="0" baseline="0" noProof="0" dirty="0" smtClean="0">
                      <a:ln>
                        <a:noFill/>
                      </a:ln>
                      <a:solidFill>
                        <a:prstClr val="black"/>
                      </a:solidFill>
                      <a:effectLst/>
                      <a:uLnTx/>
                      <a:uFillTx/>
                      <a:latin typeface="Arial" pitchFamily="34" charset="0"/>
                    </a:rPr>
                    <a:t>School/Dept budgets due to Budget Office</a:t>
                  </a:r>
                </a:p>
                <a:p>
                  <a:pPr marL="0" marR="0" lvl="0" indent="0" algn="ctr" defTabSz="914400" eaLnBrk="0" fontAlgn="base" latinLnBrk="0" hangingPunct="0">
                    <a:lnSpc>
                      <a:spcPct val="100000"/>
                    </a:lnSpc>
                    <a:spcBef>
                      <a:spcPct val="0"/>
                    </a:spcBef>
                    <a:spcAft>
                      <a:spcPct val="0"/>
                    </a:spcAft>
                    <a:buClrTx/>
                    <a:buSzTx/>
                    <a:buFontTx/>
                    <a:buChar char="-"/>
                    <a:tabLst/>
                    <a:defRPr/>
                  </a:pPr>
                  <a:r>
                    <a:rPr kumimoji="0" lang="en-US" sz="700" b="1" i="0" u="none" strike="noStrike" kern="0" cap="none" spc="0" normalizeH="0" baseline="0" noProof="0" dirty="0" smtClean="0">
                      <a:ln>
                        <a:noFill/>
                      </a:ln>
                      <a:solidFill>
                        <a:prstClr val="black"/>
                      </a:solidFill>
                      <a:effectLst/>
                      <a:uLnTx/>
                      <a:uFillTx/>
                      <a:latin typeface="Arial" pitchFamily="34" charset="0"/>
                    </a:rPr>
                    <a:t>Leadership Team review of budgets</a:t>
                  </a:r>
                  <a:endParaRPr kumimoji="0" lang="en-US" sz="7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Arial" pitchFamily="34" charset="0"/>
                  </a:endParaRPr>
                </a:p>
                <a:p>
                  <a:pPr marL="0" marR="0" lvl="0" indent="0" algn="ctr" defTabSz="914400" eaLnBrk="0" fontAlgn="base" latinLnBrk="0" hangingPunct="0">
                    <a:lnSpc>
                      <a:spcPct val="100000"/>
                    </a:lnSpc>
                    <a:spcBef>
                      <a:spcPct val="0"/>
                    </a:spcBef>
                    <a:spcAft>
                      <a:spcPct val="0"/>
                    </a:spcAft>
                    <a:buClrTx/>
                    <a:buSzTx/>
                    <a:buFontTx/>
                    <a:buChar char="-"/>
                    <a:tabLst/>
                    <a:defRPr/>
                  </a:pPr>
                  <a:r>
                    <a:rPr kumimoji="0" lang="en-US" sz="700" b="1" i="0" u="none" strike="noStrike" kern="0" cap="none" spc="0" normalizeH="0" baseline="0" noProof="0" dirty="0" smtClean="0">
                      <a:ln>
                        <a:noFill/>
                      </a:ln>
                      <a:solidFill>
                        <a:prstClr val="black"/>
                      </a:solidFill>
                      <a:effectLst/>
                      <a:uLnTx/>
                      <a:uFillTx/>
                      <a:latin typeface="Arial" pitchFamily="34" charset="0"/>
                      <a:cs typeface="Arial" pitchFamily="34" charset="0"/>
                    </a:rPr>
                    <a:t>Preliminary SEG Revenue</a:t>
                  </a:r>
                </a:p>
                <a:p>
                  <a:pPr marL="0" marR="0" lvl="0" indent="0" algn="ctr" defTabSz="914400" eaLnBrk="0" fontAlgn="base" latinLnBrk="0" hangingPunct="0">
                    <a:lnSpc>
                      <a:spcPct val="100000"/>
                    </a:lnSpc>
                    <a:spcBef>
                      <a:spcPct val="0"/>
                    </a:spcBef>
                    <a:spcAft>
                      <a:spcPct val="0"/>
                    </a:spcAft>
                    <a:buClrTx/>
                    <a:buSzTx/>
                    <a:buFontTx/>
                    <a:buChar char="-"/>
                    <a:tabLst/>
                    <a:defRPr/>
                  </a:pPr>
                  <a:r>
                    <a:rPr kumimoji="0" lang="en-US" sz="7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Garamond" pitchFamily="18" charset="0"/>
                    </a:rPr>
                    <a:t> Proposed FY budgets entered in Budget Module</a:t>
                  </a: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7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Garamond" pitchFamily="18" charset="0"/>
                  </a:endParaRPr>
                </a:p>
              </p:txBody>
            </p:sp>
          </p:grpSp>
          <p:sp>
            <p:nvSpPr>
              <p:cNvPr id="11" name="TextBox 10"/>
              <p:cNvSpPr txBox="1"/>
              <p:nvPr/>
            </p:nvSpPr>
            <p:spPr>
              <a:xfrm>
                <a:off x="4800600" y="6477000"/>
                <a:ext cx="685800" cy="369332"/>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smtClean="0">
                    <a:ln>
                      <a:noFill/>
                    </a:ln>
                    <a:solidFill>
                      <a:prstClr val="black"/>
                    </a:solidFill>
                    <a:effectLst/>
                    <a:uLnTx/>
                    <a:uFillTx/>
                    <a:latin typeface="Arial" pitchFamily="34" charset="0"/>
                    <a:cs typeface="Arial" pitchFamily="34" charset="0"/>
                  </a:rPr>
                  <a:t>Fiscal Year End</a:t>
                </a:r>
              </a:p>
            </p:txBody>
          </p:sp>
        </p:grpSp>
        <p:sp>
          <p:nvSpPr>
            <p:cNvPr id="6" name="Rectangle 5"/>
            <p:cNvSpPr/>
            <p:nvPr/>
          </p:nvSpPr>
          <p:spPr>
            <a:xfrm rot="18900000">
              <a:off x="6224101" y="4048966"/>
              <a:ext cx="907771" cy="1600438"/>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Char char="-"/>
                <a:tabLst/>
                <a:defRPr/>
              </a:pPr>
              <a:r>
                <a:rPr kumimoji="0" lang="en-US" sz="7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Arial" pitchFamily="34" charset="0"/>
                </a:rPr>
                <a:t>Presentation of proposed budget to Finance Committee and BOE for approval      </a:t>
              </a:r>
              <a:endParaRPr kumimoji="0" lang="en-US" sz="700" b="1" i="0" u="none" strike="noStrike" kern="0" cap="none" spc="0" normalizeH="0" baseline="0" noProof="0" dirty="0" smtClean="0">
                <a:ln>
                  <a:noFill/>
                </a:ln>
                <a:solidFill>
                  <a:prstClr val="black"/>
                </a:solidFill>
                <a:effectLst/>
                <a:uLnTx/>
                <a:uFillTx/>
                <a:latin typeface="Arial" pitchFamily="34" charset="0"/>
                <a:cs typeface="Arial" pitchFamily="34" charset="0"/>
              </a:endParaRPr>
            </a:p>
            <a:p>
              <a:pPr marL="0" marR="0" lvl="0" indent="0" algn="ctr" defTabSz="914400" eaLnBrk="0" fontAlgn="base" latinLnBrk="0" hangingPunct="0">
                <a:lnSpc>
                  <a:spcPct val="100000"/>
                </a:lnSpc>
                <a:spcBef>
                  <a:spcPct val="0"/>
                </a:spcBef>
                <a:spcAft>
                  <a:spcPct val="0"/>
                </a:spcAft>
                <a:buClrTx/>
                <a:buSzTx/>
                <a:buFontTx/>
                <a:buChar char="-"/>
                <a:tabLst/>
                <a:defRPr/>
              </a:pPr>
              <a:r>
                <a:rPr kumimoji="0" lang="en-US" sz="700" b="1" i="0" u="none" strike="noStrike" kern="0" cap="none" spc="0" normalizeH="0" baseline="0" noProof="0" dirty="0" smtClean="0">
                  <a:ln>
                    <a:noFill/>
                  </a:ln>
                  <a:solidFill>
                    <a:prstClr val="black"/>
                  </a:solidFill>
                  <a:effectLst/>
                  <a:uLnTx/>
                  <a:uFillTx/>
                  <a:latin typeface="Arial" pitchFamily="34" charset="0"/>
                  <a:cs typeface="Arial" pitchFamily="34" charset="0"/>
                </a:rPr>
                <a:t> Initial review by PED of proposed budget </a:t>
              </a:r>
            </a:p>
            <a:p>
              <a:pPr marL="0" marR="0" lvl="0" indent="0" algn="ctr" defTabSz="914400" eaLnBrk="0" fontAlgn="base" latinLnBrk="0" hangingPunct="0">
                <a:lnSpc>
                  <a:spcPct val="100000"/>
                </a:lnSpc>
                <a:spcBef>
                  <a:spcPct val="0"/>
                </a:spcBef>
                <a:spcAft>
                  <a:spcPct val="0"/>
                </a:spcAft>
                <a:buClrTx/>
                <a:buSzTx/>
                <a:buFontTx/>
                <a:buChar char="-"/>
                <a:tabLst/>
                <a:defRPr/>
              </a:pPr>
              <a:r>
                <a:rPr kumimoji="0" lang="en-US" sz="700" b="1" i="0" u="none" strike="noStrike" kern="0" cap="none" spc="0" normalizeH="0" baseline="0" noProof="0" dirty="0" smtClean="0">
                  <a:ln>
                    <a:noFill/>
                  </a:ln>
                  <a:solidFill>
                    <a:prstClr val="black"/>
                  </a:solidFill>
                  <a:effectLst/>
                  <a:uLnTx/>
                  <a:uFillTx/>
                  <a:latin typeface="Arial" pitchFamily="34" charset="0"/>
                  <a:cs typeface="Arial" pitchFamily="34" charset="0"/>
                </a:rPr>
                <a:t>Charter School budget review and approval by BOE</a:t>
              </a:r>
            </a:p>
            <a:p>
              <a:pPr marL="0" marR="0" lvl="0" indent="0" algn="ctr" defTabSz="914400" eaLnBrk="0" fontAlgn="base" latinLnBrk="0" hangingPunct="0">
                <a:lnSpc>
                  <a:spcPct val="100000"/>
                </a:lnSpc>
                <a:spcBef>
                  <a:spcPct val="0"/>
                </a:spcBef>
                <a:spcAft>
                  <a:spcPct val="0"/>
                </a:spcAft>
                <a:buClrTx/>
                <a:buSzTx/>
                <a:buFontTx/>
                <a:buChar char="-"/>
                <a:tabLst/>
                <a:defRPr/>
              </a:pPr>
              <a:endParaRPr kumimoji="0" lang="en-US" sz="700" b="1" i="0" u="none" strike="noStrike" kern="0" cap="none" spc="0" normalizeH="0" baseline="0" noProof="0" dirty="0" smtClean="0">
                <a:ln>
                  <a:noFill/>
                </a:ln>
                <a:solidFill>
                  <a:prstClr val="black"/>
                </a:solidFill>
                <a:effectLst/>
                <a:uLnTx/>
                <a:uFillTx/>
                <a:latin typeface="Arial" pitchFamily="34" charset="0"/>
                <a:cs typeface="Arial" pitchFamily="34" charset="0"/>
              </a:endParaRPr>
            </a:p>
          </p:txBody>
        </p:sp>
        <p:sp>
          <p:nvSpPr>
            <p:cNvPr id="7" name="Rectangle 6"/>
            <p:cNvSpPr/>
            <p:nvPr/>
          </p:nvSpPr>
          <p:spPr>
            <a:xfrm rot="20700000">
              <a:off x="5106480" y="4385462"/>
              <a:ext cx="927079" cy="1308050"/>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7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Garamond" pitchFamily="18" charset="0"/>
              </a:endParaRPr>
            </a:p>
            <a:p>
              <a:pPr marL="0" marR="0" lvl="0" indent="0" algn="ctr" defTabSz="914400" eaLnBrk="0" fontAlgn="base" latinLnBrk="0" hangingPunct="0">
                <a:lnSpc>
                  <a:spcPct val="100000"/>
                </a:lnSpc>
                <a:spcBef>
                  <a:spcPct val="0"/>
                </a:spcBef>
                <a:spcAft>
                  <a:spcPct val="0"/>
                </a:spcAft>
                <a:buClrTx/>
                <a:buSzTx/>
                <a:buFontTx/>
                <a:buChar char="-"/>
                <a:tabLst/>
                <a:defRPr/>
              </a:pPr>
              <a:endParaRPr kumimoji="0" lang="en-US" sz="8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Garamond" pitchFamily="18" charset="0"/>
              </a:endParaRPr>
            </a:p>
            <a:p>
              <a:pPr marL="0" marR="0" lvl="0" indent="0" algn="ctr" defTabSz="914400" eaLnBrk="0" fontAlgn="base" latinLnBrk="0" hangingPunct="0">
                <a:lnSpc>
                  <a:spcPct val="100000"/>
                </a:lnSpc>
                <a:spcBef>
                  <a:spcPct val="0"/>
                </a:spcBef>
                <a:spcAft>
                  <a:spcPct val="0"/>
                </a:spcAft>
                <a:buClrTx/>
                <a:buSzTx/>
                <a:buFontTx/>
                <a:buChar char="-"/>
                <a:tabLst/>
                <a:defRPr/>
              </a:pPr>
              <a:r>
                <a:rPr kumimoji="0" lang="en-US" sz="8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Garamond" pitchFamily="18" charset="0"/>
                </a:rPr>
                <a:t>Final Budget Adjustments Requests (BAR)</a:t>
              </a:r>
            </a:p>
            <a:p>
              <a:pPr marL="0" marR="0" lvl="0" indent="0" algn="ctr" defTabSz="914400" eaLnBrk="0" fontAlgn="base" latinLnBrk="0" hangingPunct="0">
                <a:lnSpc>
                  <a:spcPct val="100000"/>
                </a:lnSpc>
                <a:spcBef>
                  <a:spcPct val="0"/>
                </a:spcBef>
                <a:spcAft>
                  <a:spcPct val="0"/>
                </a:spcAft>
                <a:buClrTx/>
                <a:buSzTx/>
                <a:buFontTx/>
                <a:buChar char="-"/>
                <a:tabLst/>
                <a:defRPr/>
              </a:pPr>
              <a:r>
                <a:rPr kumimoji="0" lang="en-US" sz="8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Garamond" pitchFamily="18" charset="0"/>
                </a:rPr>
                <a:t>PED Technical Review &amp; Approval of District Budget</a:t>
              </a:r>
            </a:p>
          </p:txBody>
        </p:sp>
        <p:sp>
          <p:nvSpPr>
            <p:cNvPr id="8" name="Rectangle 7"/>
            <p:cNvSpPr/>
            <p:nvPr/>
          </p:nvSpPr>
          <p:spPr>
            <a:xfrm rot="4500000">
              <a:off x="6779788" y="1980614"/>
              <a:ext cx="922686" cy="1431161"/>
            </a:xfrm>
            <a:prstGeom prst="rect">
              <a:avLst/>
            </a:prstGeom>
          </p:spPr>
          <p:txBody>
            <a:bodyPr wrap="square">
              <a:spAutoFit/>
            </a:bodyPr>
            <a:lstStyle/>
            <a:p>
              <a:pPr marL="0" marR="0" lvl="0" indent="0" algn="ctr" defTabSz="914400" eaLnBrk="1" fontAlgn="base" latinLnBrk="0" hangingPunct="1">
                <a:lnSpc>
                  <a:spcPct val="100000"/>
                </a:lnSpc>
                <a:spcBef>
                  <a:spcPct val="0"/>
                </a:spcBef>
                <a:spcAft>
                  <a:spcPct val="0"/>
                </a:spcAft>
                <a:buClrTx/>
                <a:buSzTx/>
                <a:buFontTx/>
                <a:buChar char="-"/>
                <a:tabLst/>
                <a:defRPr/>
              </a:pPr>
              <a:r>
                <a:rPr kumimoji="0" lang="en-US" sz="8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Garamond" pitchFamily="18" charset="0"/>
                </a:rPr>
                <a:t>Submit Budget Call to Schools/Depts.</a:t>
              </a:r>
            </a:p>
            <a:p>
              <a:pPr marL="0" marR="0" lvl="0" indent="0" algn="ctr" defTabSz="914400" eaLnBrk="1" fontAlgn="base" latinLnBrk="0" hangingPunct="1">
                <a:lnSpc>
                  <a:spcPct val="100000"/>
                </a:lnSpc>
                <a:spcBef>
                  <a:spcPct val="0"/>
                </a:spcBef>
                <a:spcAft>
                  <a:spcPct val="0"/>
                </a:spcAft>
                <a:buClrTx/>
                <a:buSzTx/>
                <a:buFontTx/>
                <a:buChar char="-"/>
                <a:tabLst/>
                <a:defRPr/>
              </a:pPr>
              <a:r>
                <a:rPr kumimoji="0" lang="en-US" sz="8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Garamond" pitchFamily="18" charset="0"/>
                </a:rPr>
                <a:t>60-Day Legislative Session Ends</a:t>
              </a:r>
              <a:endParaRPr kumimoji="0" lang="en-US" sz="800" b="1" i="0" u="none" strike="noStrike" kern="0" cap="none" spc="0" normalizeH="0" baseline="0" noProof="0" dirty="0" smtClean="0">
                <a:ln>
                  <a:noFill/>
                </a:ln>
                <a:solidFill>
                  <a:prstClr val="black"/>
                </a:solidFill>
                <a:effectLst/>
                <a:uLnTx/>
                <a:uFillTx/>
                <a:latin typeface="Arial" pitchFamily="34" charset="0"/>
              </a:endParaRPr>
            </a:p>
            <a:p>
              <a:pPr marL="0" marR="0" lvl="0" indent="0" algn="ctr" defTabSz="914400" eaLnBrk="1" fontAlgn="base" latinLnBrk="0" hangingPunct="1">
                <a:lnSpc>
                  <a:spcPct val="100000"/>
                </a:lnSpc>
                <a:spcBef>
                  <a:spcPct val="0"/>
                </a:spcBef>
                <a:spcAft>
                  <a:spcPct val="0"/>
                </a:spcAft>
                <a:buClrTx/>
                <a:buSzTx/>
                <a:buFontTx/>
                <a:buChar char="-"/>
                <a:tabLst/>
                <a:defRPr/>
              </a:pPr>
              <a:r>
                <a:rPr kumimoji="0" lang="en-US" sz="800" b="1" i="0" u="none" strike="noStrike" kern="0" cap="none" spc="0" normalizeH="0" baseline="0" noProof="0" dirty="0" smtClean="0">
                  <a:ln>
                    <a:noFill/>
                  </a:ln>
                  <a:solidFill>
                    <a:prstClr val="black"/>
                  </a:solidFill>
                  <a:effectLst/>
                  <a:uLnTx/>
                  <a:uFillTx/>
                  <a:latin typeface="Arial" pitchFamily="34" charset="0"/>
                </a:rPr>
                <a:t>“Build Your Budget  Workshops” with schools</a:t>
              </a:r>
            </a:p>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7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Arial" pitchFamily="34" charset="0"/>
              </a:endParaRPr>
            </a:p>
          </p:txBody>
        </p:sp>
        <p:sp>
          <p:nvSpPr>
            <p:cNvPr id="9" name="Rectangle 8"/>
            <p:cNvSpPr/>
            <p:nvPr/>
          </p:nvSpPr>
          <p:spPr>
            <a:xfrm rot="2700000">
              <a:off x="6137632" y="1169903"/>
              <a:ext cx="977892" cy="1323439"/>
            </a:xfrm>
            <a:prstGeom prst="rect">
              <a:avLst/>
            </a:prstGeom>
          </p:spPr>
          <p:txBody>
            <a:bodyPr wrap="square">
              <a:spAutoFit/>
            </a:bodyPr>
            <a:lstStyle/>
            <a:p>
              <a:pPr marL="0" marR="0" lvl="0" indent="0" algn="ctr" defTabSz="914400" eaLnBrk="1" fontAlgn="base" latinLnBrk="0" hangingPunct="1">
                <a:lnSpc>
                  <a:spcPct val="100000"/>
                </a:lnSpc>
                <a:spcBef>
                  <a:spcPct val="0"/>
                </a:spcBef>
                <a:spcAft>
                  <a:spcPct val="0"/>
                </a:spcAft>
                <a:buClrTx/>
                <a:buSzTx/>
                <a:buFontTx/>
                <a:buChar char="-"/>
                <a:tabLst/>
                <a:defRPr/>
              </a:pPr>
              <a:r>
                <a:rPr kumimoji="0" lang="en-US" sz="8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Garamond" pitchFamily="18" charset="0"/>
                </a:rPr>
                <a:t>30-Day Legislative Session Ends</a:t>
              </a:r>
            </a:p>
            <a:p>
              <a:pPr marL="0" marR="0" lvl="0" indent="0" algn="ctr" defTabSz="914400" eaLnBrk="1" fontAlgn="base" latinLnBrk="0" hangingPunct="1">
                <a:lnSpc>
                  <a:spcPct val="100000"/>
                </a:lnSpc>
                <a:spcBef>
                  <a:spcPct val="0"/>
                </a:spcBef>
                <a:spcAft>
                  <a:spcPct val="0"/>
                </a:spcAft>
                <a:buClrTx/>
                <a:buSzTx/>
                <a:buFontTx/>
                <a:buChar char="-"/>
                <a:tabLst/>
                <a:defRPr/>
              </a:pPr>
              <a:r>
                <a:rPr kumimoji="0" lang="en-US" sz="8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Garamond" pitchFamily="18" charset="0"/>
                </a:rPr>
                <a:t>Financial assumptions to BOE          </a:t>
              </a:r>
            </a:p>
            <a:p>
              <a:pPr marL="0" marR="0" lvl="0" indent="0" algn="ctr" defTabSz="914400" eaLnBrk="1" fontAlgn="base" latinLnBrk="0" hangingPunct="1">
                <a:lnSpc>
                  <a:spcPct val="100000"/>
                </a:lnSpc>
                <a:spcBef>
                  <a:spcPct val="0"/>
                </a:spcBef>
                <a:spcAft>
                  <a:spcPct val="0"/>
                </a:spcAft>
                <a:buClrTx/>
                <a:buSzTx/>
                <a:buFontTx/>
                <a:buChar char="-"/>
                <a:tabLst/>
                <a:defRPr/>
              </a:pPr>
              <a:r>
                <a:rPr kumimoji="0" lang="en-US" sz="800" b="1" i="0" u="none" strike="noStrike" kern="0" cap="none" spc="0" normalizeH="0" baseline="0" noProof="0" dirty="0" smtClean="0">
                  <a:ln>
                    <a:noFill/>
                  </a:ln>
                  <a:solidFill>
                    <a:prstClr val="black"/>
                  </a:solidFill>
                  <a:effectLst/>
                  <a:uLnTx/>
                  <a:uFillTx/>
                  <a:latin typeface="Arial" pitchFamily="34" charset="0"/>
                  <a:ea typeface="Times New Roman" pitchFamily="18" charset="0"/>
                  <a:cs typeface="Garamond" pitchFamily="18" charset="0"/>
                </a:rPr>
                <a:t> Community input on APS Budget</a:t>
              </a:r>
            </a:p>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800" b="1" i="0" u="none" strike="noStrike" kern="0" cap="none" spc="0" normalizeH="0" baseline="0" noProof="0" dirty="0" smtClean="0">
                <a:ln>
                  <a:noFill/>
                </a:ln>
                <a:solidFill>
                  <a:prstClr val="black"/>
                </a:solidFill>
                <a:effectLst/>
                <a:uLnTx/>
                <a:uFillTx/>
                <a:latin typeface="Arial" pitchFamily="34" charset="0"/>
              </a:endParaRPr>
            </a:p>
          </p:txBody>
        </p:sp>
      </p:grpSp>
      <p:sp>
        <p:nvSpPr>
          <p:cNvPr id="59" name="Slide Number Placeholder 58"/>
          <p:cNvSpPr>
            <a:spLocks noGrp="1"/>
          </p:cNvSpPr>
          <p:nvPr>
            <p:ph type="sldNum" sz="quarter" idx="12"/>
          </p:nvPr>
        </p:nvSpPr>
        <p:spPr/>
        <p:txBody>
          <a:bodyPr/>
          <a:lstStyle/>
          <a:p>
            <a:fld id="{2162FA63-186A-41F4-9684-20ACC272FB1E}" type="slidenum">
              <a:rPr lang="en-US" smtClean="0"/>
              <a:t>3</a:t>
            </a:fld>
            <a:endParaRPr lang="en-US"/>
          </a:p>
        </p:txBody>
      </p:sp>
    </p:spTree>
    <p:extLst>
      <p:ext uri="{BB962C8B-B14F-4D97-AF65-F5344CB8AC3E}">
        <p14:creationId xmlns:p14="http://schemas.microsoft.com/office/powerpoint/2010/main" val="27695416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866" y="266529"/>
            <a:ext cx="11046608" cy="1699431"/>
          </a:xfrm>
        </p:spPr>
        <p:txBody>
          <a:bodyPr/>
          <a:lstStyle/>
          <a:p>
            <a:pPr algn="ctr"/>
            <a:r>
              <a:rPr lang="en-US" dirty="0" smtClean="0">
                <a:solidFill>
                  <a:srgbClr val="002060"/>
                </a:solidFill>
                <a:latin typeface="Arial" panose="020B0604020202020204" pitchFamily="34" charset="0"/>
                <a:cs typeface="Arial" panose="020B0604020202020204" pitchFamily="34" charset="0"/>
              </a:rPr>
              <a:t>APS Guardrail 4- Voice and Engagement</a:t>
            </a:r>
            <a:endParaRPr lang="en-US"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044589" y="1754992"/>
            <a:ext cx="9872871" cy="4371077"/>
          </a:xfrm>
        </p:spPr>
        <p:txBody>
          <a:bodyPr/>
          <a:lstStyle/>
          <a:p>
            <a:r>
              <a:rPr lang="en-US" sz="2400" dirty="0" smtClean="0">
                <a:latin typeface="Arial" panose="020B0604020202020204" pitchFamily="34" charset="0"/>
                <a:cs typeface="Arial" panose="020B0604020202020204" pitchFamily="34" charset="0"/>
              </a:rPr>
              <a:t>School Instructional Councils</a:t>
            </a:r>
          </a:p>
          <a:p>
            <a:r>
              <a:rPr lang="en-US" sz="2400" dirty="0" smtClean="0">
                <a:latin typeface="Arial" panose="020B0604020202020204" pitchFamily="34" charset="0"/>
                <a:cs typeface="Arial" panose="020B0604020202020204" pitchFamily="34" charset="0"/>
              </a:rPr>
              <a:t>Yazzie Martinez Council</a:t>
            </a:r>
          </a:p>
          <a:p>
            <a:r>
              <a:rPr lang="en-US" sz="2400" dirty="0" smtClean="0">
                <a:latin typeface="Arial" panose="020B0604020202020204" pitchFamily="34" charset="0"/>
                <a:cs typeface="Arial" panose="020B0604020202020204" pitchFamily="34" charset="0"/>
              </a:rPr>
              <a:t>CEC/EDA Parent &amp; Family Organization</a:t>
            </a:r>
          </a:p>
          <a:p>
            <a:r>
              <a:rPr lang="en-US" sz="2400" dirty="0" smtClean="0">
                <a:latin typeface="Arial" panose="020B0604020202020204" pitchFamily="34" charset="0"/>
                <a:cs typeface="Arial" panose="020B0604020202020204" pitchFamily="34" charset="0"/>
              </a:rPr>
              <a:t>Indian Education Family Council</a:t>
            </a:r>
          </a:p>
          <a:p>
            <a:r>
              <a:rPr lang="en-US" sz="2400" dirty="0" smtClean="0">
                <a:latin typeface="Arial" panose="020B0604020202020204" pitchFamily="34" charset="0"/>
                <a:cs typeface="Arial" panose="020B0604020202020204" pitchFamily="34" charset="0"/>
              </a:rPr>
              <a:t>Superintendent Student Advisory Council</a:t>
            </a:r>
          </a:p>
          <a:p>
            <a:r>
              <a:rPr lang="en-US" sz="2400" dirty="0" smtClean="0">
                <a:latin typeface="Arial" panose="020B0604020202020204" pitchFamily="34" charset="0"/>
                <a:cs typeface="Arial" panose="020B0604020202020204" pitchFamily="34" charset="0"/>
              </a:rPr>
              <a:t>Superintendent Principal Advisory Council </a:t>
            </a:r>
          </a:p>
          <a:p>
            <a:endParaRPr lang="en-US" dirty="0" smtClean="0"/>
          </a:p>
          <a:p>
            <a:endParaRPr lang="en-US" dirty="0"/>
          </a:p>
        </p:txBody>
      </p:sp>
      <p:sp>
        <p:nvSpPr>
          <p:cNvPr id="6" name="Slide Number Placeholder 5"/>
          <p:cNvSpPr>
            <a:spLocks noGrp="1"/>
          </p:cNvSpPr>
          <p:nvPr>
            <p:ph type="sldNum" sz="quarter" idx="12"/>
          </p:nvPr>
        </p:nvSpPr>
        <p:spPr/>
        <p:txBody>
          <a:bodyPr/>
          <a:lstStyle/>
          <a:p>
            <a:fld id="{2162FA63-186A-41F4-9684-20ACC272FB1E}" type="slidenum">
              <a:rPr lang="en-US" smtClean="0"/>
              <a:t>30</a:t>
            </a:fld>
            <a:endParaRPr lang="en-US"/>
          </a:p>
        </p:txBody>
      </p:sp>
    </p:spTree>
    <p:extLst>
      <p:ext uri="{BB962C8B-B14F-4D97-AF65-F5344CB8AC3E}">
        <p14:creationId xmlns:p14="http://schemas.microsoft.com/office/powerpoint/2010/main" val="25290991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latin typeface="Arial" panose="020B0604020202020204" pitchFamily="34" charset="0"/>
                <a:cs typeface="Arial" panose="020B0604020202020204" pitchFamily="34" charset="0"/>
              </a:rPr>
              <a:t>APS Guardrail 5 – Staff Support</a:t>
            </a:r>
            <a:endParaRPr lang="en-US"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marL="0" indent="0">
              <a:buNone/>
            </a:pPr>
            <a:endParaRPr lang="en-US" dirty="0" smtClean="0"/>
          </a:p>
          <a:p>
            <a:r>
              <a:rPr lang="en-US" sz="2400" dirty="0" smtClean="0">
                <a:latin typeface="Arial" panose="020B0604020202020204" pitchFamily="34" charset="0"/>
                <a:cs typeface="Arial" panose="020B0604020202020204" pitchFamily="34" charset="0"/>
              </a:rPr>
              <a:t>Professional </a:t>
            </a:r>
            <a:r>
              <a:rPr lang="en-US" sz="2400" dirty="0">
                <a:latin typeface="Arial" panose="020B0604020202020204" pitchFamily="34" charset="0"/>
                <a:cs typeface="Arial" panose="020B0604020202020204" pitchFamily="34" charset="0"/>
              </a:rPr>
              <a:t>learning time for grade-level, content-alike, and interdisciplinary team teachers </a:t>
            </a:r>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Instructional Material Adoption</a:t>
            </a:r>
          </a:p>
          <a:p>
            <a:r>
              <a:rPr lang="en-US" sz="2400" dirty="0" smtClean="0">
                <a:latin typeface="Arial" panose="020B0604020202020204" pitchFamily="34" charset="0"/>
                <a:cs typeface="Arial" panose="020B0604020202020204" pitchFamily="34" charset="0"/>
              </a:rPr>
              <a:t>Calendar Committee</a:t>
            </a:r>
          </a:p>
          <a:p>
            <a:r>
              <a:rPr lang="en-US" sz="2400" dirty="0" smtClean="0">
                <a:latin typeface="Arial" panose="020B0604020202020204" pitchFamily="34" charset="0"/>
                <a:cs typeface="Arial" panose="020B0604020202020204" pitchFamily="34" charset="0"/>
              </a:rPr>
              <a:t>Advisory Staff </a:t>
            </a:r>
            <a:r>
              <a:rPr lang="en-US" sz="2400" dirty="0">
                <a:latin typeface="Arial" panose="020B0604020202020204" pitchFamily="34" charset="0"/>
                <a:cs typeface="Arial" panose="020B0604020202020204" pitchFamily="34" charset="0"/>
              </a:rPr>
              <a:t>G</a:t>
            </a:r>
            <a:r>
              <a:rPr lang="en-US" sz="2400" dirty="0" smtClean="0">
                <a:latin typeface="Arial" panose="020B0604020202020204" pitchFamily="34" charset="0"/>
                <a:cs typeface="Arial" panose="020B0604020202020204" pitchFamily="34" charset="0"/>
              </a:rPr>
              <a:t>roups</a:t>
            </a:r>
            <a:endParaRPr lang="en-US" sz="2400" dirty="0">
              <a:latin typeface="Arial" panose="020B0604020202020204" pitchFamily="34" charset="0"/>
              <a:cs typeface="Arial" panose="020B0604020202020204" pitchFamily="34" charset="0"/>
            </a:endParaRPr>
          </a:p>
          <a:p>
            <a:endParaRPr lang="en-US" dirty="0"/>
          </a:p>
        </p:txBody>
      </p:sp>
      <p:sp>
        <p:nvSpPr>
          <p:cNvPr id="6" name="Slide Number Placeholder 5"/>
          <p:cNvSpPr>
            <a:spLocks noGrp="1"/>
          </p:cNvSpPr>
          <p:nvPr>
            <p:ph type="sldNum" sz="quarter" idx="12"/>
          </p:nvPr>
        </p:nvSpPr>
        <p:spPr/>
        <p:txBody>
          <a:bodyPr/>
          <a:lstStyle/>
          <a:p>
            <a:fld id="{2162FA63-186A-41F4-9684-20ACC272FB1E}" type="slidenum">
              <a:rPr lang="en-US" smtClean="0"/>
              <a:t>31</a:t>
            </a:fld>
            <a:endParaRPr lang="en-US"/>
          </a:p>
        </p:txBody>
      </p:sp>
    </p:spTree>
    <p:extLst>
      <p:ext uri="{BB962C8B-B14F-4D97-AF65-F5344CB8AC3E}">
        <p14:creationId xmlns:p14="http://schemas.microsoft.com/office/powerpoint/2010/main" val="13901619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330740" y="379378"/>
            <a:ext cx="11445660" cy="6188475"/>
          </a:xfrm>
          <a:prstGeom prst="rect">
            <a:avLst/>
          </a:prstGeom>
        </p:spPr>
        <p:txBody>
          <a:bodyPr spcFirstLastPara="1" vert="horz" wrap="square" lIns="121900" tIns="121900" rIns="121900" bIns="121900" rtlCol="0" anchor="t" anchorCtr="0">
            <a:normAutofit/>
          </a:bodyPr>
          <a:lstStyle/>
          <a:p>
            <a:pPr algn="ctr"/>
            <a:r>
              <a:rPr lang="en-US" sz="2400" b="1" dirty="0"/>
              <a:t>New Mexico State Statute 22-8-6.1 Charter School Budget Submission</a:t>
            </a:r>
            <a:endParaRPr sz="240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txBox="1">
            <a:spLocks/>
          </p:cNvSpPr>
          <p:nvPr/>
        </p:nvSpPr>
        <p:spPr>
          <a:xfrm>
            <a:off x="1143000" y="1217833"/>
            <a:ext cx="9872871" cy="4681805"/>
          </a:xfrm>
          <a:prstGeom prst="rect">
            <a:avLst/>
          </a:prstGeom>
        </p:spPr>
        <p:txBody>
          <a:bodyPr spcFirstLastPara="1" vert="horz" wrap="square" lIns="91425" tIns="91425" rIns="91425" bIns="91425" rtlCol="0" anchor="t" anchorCtr="0">
            <a:normAutofit/>
          </a:bodyPr>
          <a:lstStyle>
            <a:lvl1pPr marL="609585" lvl="0" indent="-457189" algn="l" defTabSz="914400" rtl="0" eaLnBrk="1" latinLnBrk="0" hangingPunct="1">
              <a:lnSpc>
                <a:spcPct val="90000"/>
              </a:lnSpc>
              <a:spcBef>
                <a:spcPts val="0"/>
              </a:spcBef>
              <a:spcAft>
                <a:spcPts val="0"/>
              </a:spcAft>
              <a:buClr>
                <a:schemeClr val="tx1"/>
              </a:buClr>
              <a:buSzPts val="1800"/>
              <a:buFont typeface="Corbel" pitchFamily="34" charset="0"/>
              <a:buChar char="●"/>
              <a:defRPr sz="2200" kern="1200">
                <a:solidFill>
                  <a:schemeClr val="tx1"/>
                </a:solidFill>
                <a:latin typeface="+mn-lt"/>
                <a:ea typeface="+mn-ea"/>
                <a:cs typeface="+mn-cs"/>
              </a:defRPr>
            </a:lvl1pPr>
            <a:lvl2pPr marL="1219170" lvl="1"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2000" kern="1200">
                <a:solidFill>
                  <a:schemeClr val="tx1"/>
                </a:solidFill>
                <a:latin typeface="+mn-lt"/>
                <a:ea typeface="+mn-ea"/>
                <a:cs typeface="+mn-cs"/>
              </a:defRPr>
            </a:lvl2pPr>
            <a:lvl3pPr marL="1828754" lvl="2"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800" kern="1200">
                <a:solidFill>
                  <a:schemeClr val="tx1"/>
                </a:solidFill>
                <a:latin typeface="+mn-lt"/>
                <a:ea typeface="+mn-ea"/>
                <a:cs typeface="+mn-cs"/>
              </a:defRPr>
            </a:lvl3pPr>
            <a:lvl4pPr marL="2438339" lvl="3"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4pPr>
            <a:lvl5pPr marL="3047924" lvl="4"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5pPr>
            <a:lvl6pPr marL="3657509" lvl="5"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6pPr>
            <a:lvl7pPr marL="4267093" lvl="6"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7pPr>
            <a:lvl8pPr marL="4876678" lvl="7"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8pPr>
            <a:lvl9pPr marL="5486263" lvl="8"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9pPr>
          </a:lstStyle>
          <a:p>
            <a:pPr marL="45720" indent="0">
              <a:buFont typeface="Corbel" pitchFamily="34" charset="0"/>
              <a:buNone/>
            </a:pPr>
            <a:endParaRPr lang="en-US" b="1" dirty="0"/>
          </a:p>
        </p:txBody>
      </p:sp>
      <p:sp>
        <p:nvSpPr>
          <p:cNvPr id="2" name="Rectangle 1"/>
          <p:cNvSpPr/>
          <p:nvPr/>
        </p:nvSpPr>
        <p:spPr>
          <a:xfrm>
            <a:off x="960438" y="2375585"/>
            <a:ext cx="6096000" cy="646331"/>
          </a:xfrm>
          <a:prstGeom prst="rect">
            <a:avLst/>
          </a:prstGeom>
        </p:spPr>
        <p:txBody>
          <a:bodyPr>
            <a:spAutoFit/>
          </a:bodyPr>
          <a:lstStyle/>
          <a:p>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endParaRPr lang="en-US"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1974747" y="783106"/>
            <a:ext cx="8242506" cy="5954578"/>
          </a:xfrm>
          <a:prstGeom prst="rect">
            <a:avLst/>
          </a:prstGeom>
        </p:spPr>
      </p:pic>
      <p:sp>
        <p:nvSpPr>
          <p:cNvPr id="3" name="Slide Number Placeholder 2"/>
          <p:cNvSpPr>
            <a:spLocks noGrp="1"/>
          </p:cNvSpPr>
          <p:nvPr>
            <p:ph type="sldNum" idx="12"/>
          </p:nvPr>
        </p:nvSpPr>
        <p:spPr/>
        <p:txBody>
          <a:bodyPr/>
          <a:lstStyle/>
          <a:p>
            <a:fld id="{00000000-1234-1234-1234-123412341234}" type="slidenum">
              <a:rPr lang="en" smtClean="0"/>
              <a:pPr/>
              <a:t>32</a:t>
            </a:fld>
            <a:endParaRPr lang="en"/>
          </a:p>
        </p:txBody>
      </p:sp>
    </p:spTree>
    <p:extLst>
      <p:ext uri="{BB962C8B-B14F-4D97-AF65-F5344CB8AC3E}">
        <p14:creationId xmlns:p14="http://schemas.microsoft.com/office/powerpoint/2010/main" val="4647397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330740" y="379378"/>
            <a:ext cx="11445660" cy="6188475"/>
          </a:xfrm>
          <a:prstGeom prst="rect">
            <a:avLst/>
          </a:prstGeom>
        </p:spPr>
        <p:txBody>
          <a:bodyPr spcFirstLastPara="1" vert="horz" wrap="square" lIns="121900" tIns="121900" rIns="121900" bIns="121900" rtlCol="0" anchor="t" anchorCtr="0">
            <a:normAutofit/>
          </a:bodyPr>
          <a:lstStyle/>
          <a:p>
            <a:pPr algn="ctr"/>
            <a:r>
              <a:rPr lang="en-US" sz="2400" i="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APS Charter Schools</a:t>
            </a:r>
            <a:endParaRPr sz="240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txBox="1">
            <a:spLocks/>
          </p:cNvSpPr>
          <p:nvPr/>
        </p:nvSpPr>
        <p:spPr>
          <a:xfrm>
            <a:off x="1143000" y="1217833"/>
            <a:ext cx="9872871" cy="4681805"/>
          </a:xfrm>
          <a:prstGeom prst="rect">
            <a:avLst/>
          </a:prstGeom>
        </p:spPr>
        <p:txBody>
          <a:bodyPr spcFirstLastPara="1" vert="horz" wrap="square" lIns="91425" tIns="91425" rIns="91425" bIns="91425" rtlCol="0" anchor="t" anchorCtr="0">
            <a:normAutofit/>
          </a:bodyPr>
          <a:lstStyle>
            <a:lvl1pPr marL="609585" lvl="0" indent="-457189" algn="l" defTabSz="914400" rtl="0" eaLnBrk="1" latinLnBrk="0" hangingPunct="1">
              <a:lnSpc>
                <a:spcPct val="90000"/>
              </a:lnSpc>
              <a:spcBef>
                <a:spcPts val="0"/>
              </a:spcBef>
              <a:spcAft>
                <a:spcPts val="0"/>
              </a:spcAft>
              <a:buClr>
                <a:schemeClr val="tx1"/>
              </a:buClr>
              <a:buSzPts val="1800"/>
              <a:buFont typeface="Corbel" pitchFamily="34" charset="0"/>
              <a:buChar char="●"/>
              <a:defRPr sz="2200" kern="1200">
                <a:solidFill>
                  <a:schemeClr val="tx1"/>
                </a:solidFill>
                <a:latin typeface="+mn-lt"/>
                <a:ea typeface="+mn-ea"/>
                <a:cs typeface="+mn-cs"/>
              </a:defRPr>
            </a:lvl1pPr>
            <a:lvl2pPr marL="1219170" lvl="1"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2000" kern="1200">
                <a:solidFill>
                  <a:schemeClr val="tx1"/>
                </a:solidFill>
                <a:latin typeface="+mn-lt"/>
                <a:ea typeface="+mn-ea"/>
                <a:cs typeface="+mn-cs"/>
              </a:defRPr>
            </a:lvl2pPr>
            <a:lvl3pPr marL="1828754" lvl="2"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800" kern="1200">
                <a:solidFill>
                  <a:schemeClr val="tx1"/>
                </a:solidFill>
                <a:latin typeface="+mn-lt"/>
                <a:ea typeface="+mn-ea"/>
                <a:cs typeface="+mn-cs"/>
              </a:defRPr>
            </a:lvl3pPr>
            <a:lvl4pPr marL="2438339" lvl="3"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4pPr>
            <a:lvl5pPr marL="3047924" lvl="4"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5pPr>
            <a:lvl6pPr marL="3657509" lvl="5"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6pPr>
            <a:lvl7pPr marL="4267093" lvl="6"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7pPr>
            <a:lvl8pPr marL="4876678" lvl="7"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8pPr>
            <a:lvl9pPr marL="5486263" lvl="8"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9pPr>
          </a:lstStyle>
          <a:p>
            <a:pPr marL="45720" indent="0">
              <a:buFont typeface="Corbel" pitchFamily="34" charset="0"/>
              <a:buNone/>
            </a:pPr>
            <a:endParaRPr lang="en-US" b="1" dirty="0"/>
          </a:p>
        </p:txBody>
      </p:sp>
      <p:sp>
        <p:nvSpPr>
          <p:cNvPr id="2" name="Rectangle 1"/>
          <p:cNvSpPr/>
          <p:nvPr/>
        </p:nvSpPr>
        <p:spPr>
          <a:xfrm>
            <a:off x="960438" y="2375585"/>
            <a:ext cx="6096000" cy="646331"/>
          </a:xfrm>
          <a:prstGeom prst="rect">
            <a:avLst/>
          </a:prstGeom>
        </p:spPr>
        <p:txBody>
          <a:bodyPr>
            <a:spAutoFit/>
          </a:bodyPr>
          <a:lstStyle/>
          <a:p>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endParaRPr lang="en-US"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1772750597"/>
              </p:ext>
            </p:extLst>
          </p:nvPr>
        </p:nvGraphicFramePr>
        <p:xfrm>
          <a:off x="733974" y="928391"/>
          <a:ext cx="10714346" cy="5569124"/>
        </p:xfrm>
        <a:graphic>
          <a:graphicData uri="http://schemas.openxmlformats.org/presentationml/2006/ole">
            <mc:AlternateContent xmlns:mc="http://schemas.openxmlformats.org/markup-compatibility/2006">
              <mc:Choice xmlns:v="urn:schemas-microsoft-com:vml" Requires="v">
                <p:oleObj spid="_x0000_s6240" name="Worksheet" r:id="rId4" imgW="14192422" imgH="8877393" progId="Excel.Sheet.12">
                  <p:embed/>
                </p:oleObj>
              </mc:Choice>
              <mc:Fallback>
                <p:oleObj name="Worksheet" r:id="rId4" imgW="14192422" imgH="8877393" progId="Excel.Sheet.12">
                  <p:embed/>
                  <p:pic>
                    <p:nvPicPr>
                      <p:cNvPr id="6" name="Object 5"/>
                      <p:cNvPicPr/>
                      <p:nvPr/>
                    </p:nvPicPr>
                    <p:blipFill>
                      <a:blip r:embed="rId5"/>
                      <a:stretch>
                        <a:fillRect/>
                      </a:stretch>
                    </p:blipFill>
                    <p:spPr>
                      <a:xfrm>
                        <a:off x="733974" y="928391"/>
                        <a:ext cx="10714346" cy="5569124"/>
                      </a:xfrm>
                      <a:prstGeom prst="rect">
                        <a:avLst/>
                      </a:prstGeom>
                    </p:spPr>
                  </p:pic>
                </p:oleObj>
              </mc:Fallback>
            </mc:AlternateContent>
          </a:graphicData>
        </a:graphic>
      </p:graphicFrame>
      <p:sp>
        <p:nvSpPr>
          <p:cNvPr id="3" name="Slide Number Placeholder 2"/>
          <p:cNvSpPr>
            <a:spLocks noGrp="1"/>
          </p:cNvSpPr>
          <p:nvPr>
            <p:ph type="sldNum" idx="12"/>
          </p:nvPr>
        </p:nvSpPr>
        <p:spPr/>
        <p:txBody>
          <a:bodyPr/>
          <a:lstStyle/>
          <a:p>
            <a:fld id="{00000000-1234-1234-1234-123412341234}" type="slidenum">
              <a:rPr lang="en" smtClean="0"/>
              <a:pPr/>
              <a:t>33</a:t>
            </a:fld>
            <a:endParaRPr lang="en"/>
          </a:p>
        </p:txBody>
      </p:sp>
    </p:spTree>
    <p:extLst>
      <p:ext uri="{BB962C8B-B14F-4D97-AF65-F5344CB8AC3E}">
        <p14:creationId xmlns:p14="http://schemas.microsoft.com/office/powerpoint/2010/main" val="3102660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4" name="Content Placeholder 3"/>
          <p:cNvSpPr txBox="1">
            <a:spLocks/>
          </p:cNvSpPr>
          <p:nvPr/>
        </p:nvSpPr>
        <p:spPr>
          <a:xfrm>
            <a:off x="1143000" y="1217833"/>
            <a:ext cx="9872871" cy="4681805"/>
          </a:xfrm>
          <a:prstGeom prst="rect">
            <a:avLst/>
          </a:prstGeom>
        </p:spPr>
        <p:txBody>
          <a:bodyPr spcFirstLastPara="1" vert="horz" wrap="square" lIns="91425" tIns="91425" rIns="91425" bIns="91425" rtlCol="0" anchor="t" anchorCtr="0">
            <a:normAutofit/>
          </a:bodyPr>
          <a:lstStyle>
            <a:lvl1pPr marL="609585" lvl="0" indent="-457189" algn="l" defTabSz="914400" rtl="0" eaLnBrk="1" latinLnBrk="0" hangingPunct="1">
              <a:lnSpc>
                <a:spcPct val="90000"/>
              </a:lnSpc>
              <a:spcBef>
                <a:spcPts val="0"/>
              </a:spcBef>
              <a:spcAft>
                <a:spcPts val="0"/>
              </a:spcAft>
              <a:buClr>
                <a:schemeClr val="tx1"/>
              </a:buClr>
              <a:buSzPts val="1800"/>
              <a:buFont typeface="Corbel" pitchFamily="34" charset="0"/>
              <a:buChar char="●"/>
              <a:defRPr sz="2200" kern="1200">
                <a:solidFill>
                  <a:schemeClr val="tx1"/>
                </a:solidFill>
                <a:latin typeface="+mn-lt"/>
                <a:ea typeface="+mn-ea"/>
                <a:cs typeface="+mn-cs"/>
              </a:defRPr>
            </a:lvl1pPr>
            <a:lvl2pPr marL="1219170" lvl="1"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2000" kern="1200">
                <a:solidFill>
                  <a:schemeClr val="tx1"/>
                </a:solidFill>
                <a:latin typeface="+mn-lt"/>
                <a:ea typeface="+mn-ea"/>
                <a:cs typeface="+mn-cs"/>
              </a:defRPr>
            </a:lvl2pPr>
            <a:lvl3pPr marL="1828754" lvl="2"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800" kern="1200">
                <a:solidFill>
                  <a:schemeClr val="tx1"/>
                </a:solidFill>
                <a:latin typeface="+mn-lt"/>
                <a:ea typeface="+mn-ea"/>
                <a:cs typeface="+mn-cs"/>
              </a:defRPr>
            </a:lvl3pPr>
            <a:lvl4pPr marL="2438339" lvl="3"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4pPr>
            <a:lvl5pPr marL="3047924" lvl="4"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5pPr>
            <a:lvl6pPr marL="3657509" lvl="5"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6pPr>
            <a:lvl7pPr marL="4267093" lvl="6"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7pPr>
            <a:lvl8pPr marL="4876678" lvl="7"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8pPr>
            <a:lvl9pPr marL="5486263" lvl="8"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9pPr>
          </a:lstStyle>
          <a:p>
            <a:pPr marL="45720" indent="0">
              <a:buFont typeface="Corbel" pitchFamily="34" charset="0"/>
              <a:buNone/>
            </a:pPr>
            <a:endParaRPr lang="en-US" b="1" dirty="0"/>
          </a:p>
        </p:txBody>
      </p:sp>
      <p:sp>
        <p:nvSpPr>
          <p:cNvPr id="2" name="Rectangle 1"/>
          <p:cNvSpPr/>
          <p:nvPr/>
        </p:nvSpPr>
        <p:spPr>
          <a:xfrm>
            <a:off x="960438" y="2375585"/>
            <a:ext cx="6096000" cy="646331"/>
          </a:xfrm>
          <a:prstGeom prst="rect">
            <a:avLst/>
          </a:prstGeom>
        </p:spPr>
        <p:txBody>
          <a:bodyPr>
            <a:spAutoFit/>
          </a:bodyPr>
          <a:lstStyle/>
          <a:p>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endParaRPr lang="en-US"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085313293"/>
              </p:ext>
            </p:extLst>
          </p:nvPr>
        </p:nvGraphicFramePr>
        <p:xfrm>
          <a:off x="1507331" y="3619500"/>
          <a:ext cx="9144000" cy="1135380"/>
        </p:xfrm>
        <a:graphic>
          <a:graphicData uri="http://schemas.openxmlformats.org/drawingml/2006/table">
            <a:tbl>
              <a:tblPr/>
              <a:tblGrid>
                <a:gridCol w="9144000">
                  <a:extLst>
                    <a:ext uri="{9D8B030D-6E8A-4147-A177-3AD203B41FA5}">
                      <a16:colId xmlns:a16="http://schemas.microsoft.com/office/drawing/2014/main" val="3146789724"/>
                    </a:ext>
                  </a:extLst>
                </a:gridCol>
              </a:tblGrid>
              <a:tr h="257175">
                <a:tc>
                  <a:txBody>
                    <a:bodyPr/>
                    <a:lstStyle/>
                    <a:p>
                      <a:endParaRPr lang="en-US"/>
                    </a:p>
                  </a:txBody>
                  <a:tcPr marL="9525" marR="9525" marT="9525" marB="0" anchor="b">
                    <a:lnL>
                      <a:noFill/>
                    </a:lnL>
                    <a:lnR>
                      <a:noFill/>
                    </a:lnR>
                    <a:lnT>
                      <a:noFill/>
                    </a:lnT>
                    <a:lnB>
                      <a:noFill/>
                    </a:lnB>
                  </a:tcPr>
                </a:tc>
                <a:extLst>
                  <a:ext uri="{0D108BD9-81ED-4DB2-BD59-A6C34878D82A}">
                    <a16:rowId xmlns:a16="http://schemas.microsoft.com/office/drawing/2014/main" val="3546827265"/>
                  </a:ext>
                </a:extLst>
              </a:tr>
              <a:tr h="228600">
                <a:tc>
                  <a:txBody>
                    <a:bodyPr/>
                    <a:lstStyle/>
                    <a:p>
                      <a:endParaRPr lang="en-US"/>
                    </a:p>
                  </a:txBody>
                  <a:tcPr marL="9525" marR="9525" marT="9525" marB="0" anchor="b">
                    <a:lnL>
                      <a:noFill/>
                    </a:lnL>
                    <a:lnR>
                      <a:noFill/>
                    </a:lnR>
                    <a:lnT>
                      <a:noFill/>
                    </a:lnT>
                    <a:lnB>
                      <a:noFill/>
                    </a:lnB>
                  </a:tcPr>
                </a:tc>
                <a:extLst>
                  <a:ext uri="{0D108BD9-81ED-4DB2-BD59-A6C34878D82A}">
                    <a16:rowId xmlns:a16="http://schemas.microsoft.com/office/drawing/2014/main" val="3547977751"/>
                  </a:ext>
                </a:extLst>
              </a:tr>
              <a:tr h="228600">
                <a:tc>
                  <a:txBody>
                    <a:bodyPr/>
                    <a:lstStyle/>
                    <a:p>
                      <a:endParaRPr lang="en-US"/>
                    </a:p>
                  </a:txBody>
                  <a:tcPr marL="9525" marR="9525" marT="9525" marB="0" anchor="b">
                    <a:lnL>
                      <a:noFill/>
                    </a:lnL>
                    <a:lnR>
                      <a:noFill/>
                    </a:lnR>
                    <a:lnT>
                      <a:noFill/>
                    </a:lnT>
                    <a:lnB>
                      <a:noFill/>
                    </a:lnB>
                  </a:tcPr>
                </a:tc>
                <a:extLst>
                  <a:ext uri="{0D108BD9-81ED-4DB2-BD59-A6C34878D82A}">
                    <a16:rowId xmlns:a16="http://schemas.microsoft.com/office/drawing/2014/main" val="1894389637"/>
                  </a:ext>
                </a:extLst>
              </a:tr>
              <a:tr h="200025">
                <a:tc>
                  <a:txBody>
                    <a:bodyPr/>
                    <a:lstStyle/>
                    <a:p>
                      <a:endParaRPr lang="en-US" dirty="0"/>
                    </a:p>
                  </a:txBody>
                  <a:tcPr marL="9525" marR="9525" marT="9525" marB="0" anchor="b">
                    <a:lnL>
                      <a:noFill/>
                    </a:lnL>
                    <a:lnR>
                      <a:noFill/>
                    </a:lnR>
                    <a:lnT>
                      <a:noFill/>
                    </a:lnT>
                    <a:lnB>
                      <a:noFill/>
                    </a:lnB>
                  </a:tcPr>
                </a:tc>
                <a:extLst>
                  <a:ext uri="{0D108BD9-81ED-4DB2-BD59-A6C34878D82A}">
                    <a16:rowId xmlns:a16="http://schemas.microsoft.com/office/drawing/2014/main" val="1973210769"/>
                  </a:ext>
                </a:extLst>
              </a:tr>
            </a:tbl>
          </a:graphicData>
        </a:graphic>
      </p:graphicFrame>
      <p:sp>
        <p:nvSpPr>
          <p:cNvPr id="3" name="Slide Number Placeholder 2"/>
          <p:cNvSpPr>
            <a:spLocks noGrp="1"/>
          </p:cNvSpPr>
          <p:nvPr>
            <p:ph type="sldNum" idx="12"/>
          </p:nvPr>
        </p:nvSpPr>
        <p:spPr/>
        <p:txBody>
          <a:bodyPr/>
          <a:lstStyle/>
          <a:p>
            <a:fld id="{00000000-1234-1234-1234-123412341234}" type="slidenum">
              <a:rPr lang="en" smtClean="0"/>
              <a:pPr/>
              <a:t>34</a:t>
            </a:fld>
            <a:endParaRPr lang="en"/>
          </a:p>
        </p:txBody>
      </p:sp>
      <p:graphicFrame>
        <p:nvGraphicFramePr>
          <p:cNvPr id="10" name="Chart 9"/>
          <p:cNvGraphicFramePr>
            <a:graphicFrameLocks/>
          </p:cNvGraphicFramePr>
          <p:nvPr>
            <p:extLst>
              <p:ext uri="{D42A27DB-BD31-4B8C-83A1-F6EECF244321}">
                <p14:modId xmlns:p14="http://schemas.microsoft.com/office/powerpoint/2010/main" val="2800446811"/>
              </p:ext>
            </p:extLst>
          </p:nvPr>
        </p:nvGraphicFramePr>
        <p:xfrm>
          <a:off x="2313854" y="1217833"/>
          <a:ext cx="8131969" cy="5341327"/>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p:cNvPicPr>
            <a:picLocks noChangeAspect="1"/>
          </p:cNvPicPr>
          <p:nvPr/>
        </p:nvPicPr>
        <p:blipFill>
          <a:blip r:embed="rId4"/>
          <a:stretch>
            <a:fillRect/>
          </a:stretch>
        </p:blipFill>
        <p:spPr>
          <a:xfrm>
            <a:off x="1282773" y="299002"/>
            <a:ext cx="9163050" cy="933450"/>
          </a:xfrm>
          <a:prstGeom prst="rect">
            <a:avLst/>
          </a:prstGeom>
        </p:spPr>
      </p:pic>
    </p:spTree>
    <p:extLst>
      <p:ext uri="{BB962C8B-B14F-4D97-AF65-F5344CB8AC3E}">
        <p14:creationId xmlns:p14="http://schemas.microsoft.com/office/powerpoint/2010/main" val="37923614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492368" y="124867"/>
            <a:ext cx="11284031" cy="6418384"/>
          </a:xfrm>
          <a:prstGeom prst="rect">
            <a:avLst/>
          </a:prstGeom>
        </p:spPr>
        <p:txBody>
          <a:bodyPr spcFirstLastPara="1" vert="horz" wrap="square" lIns="121900" tIns="121900" rIns="121900" bIns="121900" rtlCol="0" anchor="t" anchorCtr="0">
            <a:normAutofit/>
          </a:bodyPr>
          <a:lstStyle/>
          <a:p>
            <a:pPr algn="ctr"/>
            <a:r>
              <a:rPr lang="en-US" sz="2400" i="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Albuquerque Public Schools 2023-2024 Budget Resolution</a:t>
            </a:r>
            <a:endParaRPr sz="240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txBox="1">
            <a:spLocks/>
          </p:cNvSpPr>
          <p:nvPr/>
        </p:nvSpPr>
        <p:spPr>
          <a:xfrm>
            <a:off x="1143000" y="1217833"/>
            <a:ext cx="9872871" cy="4681805"/>
          </a:xfrm>
          <a:prstGeom prst="rect">
            <a:avLst/>
          </a:prstGeom>
        </p:spPr>
        <p:txBody>
          <a:bodyPr spcFirstLastPara="1" vert="horz" wrap="square" lIns="91425" tIns="91425" rIns="91425" bIns="91425" rtlCol="0" anchor="t" anchorCtr="0">
            <a:normAutofit/>
          </a:bodyPr>
          <a:lstStyle>
            <a:lvl1pPr marL="609585" lvl="0" indent="-457189" algn="l" defTabSz="914400" rtl="0" eaLnBrk="1" latinLnBrk="0" hangingPunct="1">
              <a:lnSpc>
                <a:spcPct val="90000"/>
              </a:lnSpc>
              <a:spcBef>
                <a:spcPts val="0"/>
              </a:spcBef>
              <a:spcAft>
                <a:spcPts val="0"/>
              </a:spcAft>
              <a:buClr>
                <a:schemeClr val="tx1"/>
              </a:buClr>
              <a:buSzPts val="1800"/>
              <a:buFont typeface="Corbel" pitchFamily="34" charset="0"/>
              <a:buChar char="●"/>
              <a:defRPr sz="2200" kern="1200">
                <a:solidFill>
                  <a:schemeClr val="tx1"/>
                </a:solidFill>
                <a:latin typeface="+mn-lt"/>
                <a:ea typeface="+mn-ea"/>
                <a:cs typeface="+mn-cs"/>
              </a:defRPr>
            </a:lvl1pPr>
            <a:lvl2pPr marL="1219170" lvl="1"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2000" kern="1200">
                <a:solidFill>
                  <a:schemeClr val="tx1"/>
                </a:solidFill>
                <a:latin typeface="+mn-lt"/>
                <a:ea typeface="+mn-ea"/>
                <a:cs typeface="+mn-cs"/>
              </a:defRPr>
            </a:lvl2pPr>
            <a:lvl3pPr marL="1828754" lvl="2"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800" kern="1200">
                <a:solidFill>
                  <a:schemeClr val="tx1"/>
                </a:solidFill>
                <a:latin typeface="+mn-lt"/>
                <a:ea typeface="+mn-ea"/>
                <a:cs typeface="+mn-cs"/>
              </a:defRPr>
            </a:lvl3pPr>
            <a:lvl4pPr marL="2438339" lvl="3"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4pPr>
            <a:lvl5pPr marL="3047924" lvl="4"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5pPr>
            <a:lvl6pPr marL="3657509" lvl="5"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6pPr>
            <a:lvl7pPr marL="4267093" lvl="6"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7pPr>
            <a:lvl8pPr marL="4876678" lvl="7"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8pPr>
            <a:lvl9pPr marL="5486263" lvl="8" indent="-423323" algn="l" defTabSz="914400" rtl="0" eaLnBrk="1" latinLnBrk="0" hangingPunct="1">
              <a:lnSpc>
                <a:spcPct val="90000"/>
              </a:lnSpc>
              <a:spcBef>
                <a:spcPts val="0"/>
              </a:spcBef>
              <a:spcAft>
                <a:spcPts val="0"/>
              </a:spcAft>
              <a:buClr>
                <a:schemeClr val="tx1"/>
              </a:buClr>
              <a:buSzPts val="1400"/>
              <a:buFont typeface="Corbel" pitchFamily="34" charset="0"/>
              <a:buChar char="■"/>
              <a:defRPr sz="1600" kern="1200">
                <a:solidFill>
                  <a:schemeClr val="tx1"/>
                </a:solidFill>
                <a:latin typeface="+mn-lt"/>
                <a:ea typeface="+mn-ea"/>
                <a:cs typeface="+mn-cs"/>
              </a:defRPr>
            </a:lvl9pPr>
          </a:lstStyle>
          <a:p>
            <a:pPr marL="45720" indent="0">
              <a:buFont typeface="Corbel" pitchFamily="34" charset="0"/>
              <a:buNone/>
            </a:pPr>
            <a:endParaRPr lang="en-US" b="1" dirty="0"/>
          </a:p>
        </p:txBody>
      </p:sp>
      <p:sp>
        <p:nvSpPr>
          <p:cNvPr id="2" name="Rectangle 1"/>
          <p:cNvSpPr/>
          <p:nvPr/>
        </p:nvSpPr>
        <p:spPr>
          <a:xfrm>
            <a:off x="960438" y="2375585"/>
            <a:ext cx="6096000" cy="646331"/>
          </a:xfrm>
          <a:prstGeom prst="rect">
            <a:avLst/>
          </a:prstGeom>
        </p:spPr>
        <p:txBody>
          <a:bodyPr>
            <a:spAutoFit/>
          </a:bodyPr>
          <a:lstStyle/>
          <a:p>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endParaRPr lang="en-US"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Slide Number Placeholder 2"/>
          <p:cNvSpPr>
            <a:spLocks noGrp="1"/>
          </p:cNvSpPr>
          <p:nvPr>
            <p:ph type="sldNum" idx="12"/>
          </p:nvPr>
        </p:nvSpPr>
        <p:spPr/>
        <p:txBody>
          <a:bodyPr/>
          <a:lstStyle/>
          <a:p>
            <a:fld id="{00000000-1234-1234-1234-123412341234}" type="slidenum">
              <a:rPr lang="en" smtClean="0"/>
              <a:pPr/>
              <a:t>35</a:t>
            </a:fld>
            <a:endParaRPr lang="en"/>
          </a:p>
        </p:txBody>
      </p:sp>
      <p:pic>
        <p:nvPicPr>
          <p:cNvPr id="6" name="Picture 5"/>
          <p:cNvPicPr>
            <a:picLocks noChangeAspect="1"/>
          </p:cNvPicPr>
          <p:nvPr/>
        </p:nvPicPr>
        <p:blipFill>
          <a:blip r:embed="rId3"/>
          <a:stretch>
            <a:fillRect/>
          </a:stretch>
        </p:blipFill>
        <p:spPr>
          <a:xfrm>
            <a:off x="1276189" y="641967"/>
            <a:ext cx="10119946" cy="5925887"/>
          </a:xfrm>
          <a:prstGeom prst="rect">
            <a:avLst/>
          </a:prstGeom>
        </p:spPr>
      </p:pic>
    </p:spTree>
    <p:extLst>
      <p:ext uri="{BB962C8B-B14F-4D97-AF65-F5344CB8AC3E}">
        <p14:creationId xmlns:p14="http://schemas.microsoft.com/office/powerpoint/2010/main" val="3140742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1737626" y="223737"/>
            <a:ext cx="9278245" cy="552624"/>
          </a:xfrm>
        </p:spPr>
        <p:txBody>
          <a:bodyPr>
            <a:noAutofit/>
          </a:bodyPr>
          <a:lstStyle/>
          <a:p>
            <a:pPr algn="ctr"/>
            <a:r>
              <a:rPr lang="en-US" sz="3600" dirty="0" smtClean="0">
                <a:solidFill>
                  <a:srgbClr val="002060"/>
                </a:solidFill>
                <a:latin typeface="Arial" panose="020B0604020202020204" pitchFamily="34" charset="0"/>
                <a:cs typeface="Arial" panose="020B0604020202020204" pitchFamily="34" charset="0"/>
              </a:rPr>
              <a:t>FY24 </a:t>
            </a:r>
            <a:r>
              <a:rPr lang="en-US" sz="3600" dirty="0">
                <a:solidFill>
                  <a:srgbClr val="002060"/>
                </a:solidFill>
                <a:latin typeface="Arial" panose="020B0604020202020204" pitchFamily="34" charset="0"/>
                <a:cs typeface="Arial" panose="020B0604020202020204" pitchFamily="34" charset="0"/>
              </a:rPr>
              <a:t>Budget Planning Process &amp; Timeline</a:t>
            </a:r>
          </a:p>
        </p:txBody>
      </p:sp>
      <p:sp>
        <p:nvSpPr>
          <p:cNvPr id="4" name="Content Placeholder 3"/>
          <p:cNvSpPr>
            <a:spLocks noGrp="1"/>
          </p:cNvSpPr>
          <p:nvPr>
            <p:ph idx="1"/>
          </p:nvPr>
        </p:nvSpPr>
        <p:spPr>
          <a:xfrm>
            <a:off x="1143000" y="1217833"/>
            <a:ext cx="9872871" cy="4878167"/>
          </a:xfrm>
        </p:spPr>
        <p:txBody>
          <a:bodyPr>
            <a:normAutofit/>
          </a:bodyPr>
          <a:lstStyle/>
          <a:p>
            <a:endParaRPr lang="en-US" sz="2400" b="1" dirty="0">
              <a:solidFill>
                <a:srgbClr val="002060"/>
              </a:solidFill>
              <a:latin typeface="Arial" panose="020B0604020202020204" pitchFamily="34" charset="0"/>
              <a:cs typeface="Arial" panose="020B0604020202020204" pitchFamily="34" charset="0"/>
            </a:endParaRPr>
          </a:p>
          <a:p>
            <a:endParaRPr lang="en-US" sz="2400" b="1" dirty="0">
              <a:solidFill>
                <a:srgbClr val="002060"/>
              </a:solidFill>
              <a:latin typeface="Arial" panose="020B0604020202020204" pitchFamily="34" charset="0"/>
              <a:cs typeface="Arial" panose="020B0604020202020204" pitchFamily="34" charset="0"/>
            </a:endParaRPr>
          </a:p>
          <a:p>
            <a:pPr marL="45720" indent="0">
              <a:buNone/>
            </a:pPr>
            <a:endParaRPr lang="en-US" sz="2400" b="1" dirty="0">
              <a:solidFill>
                <a:srgbClr val="002060"/>
              </a:solidFill>
              <a:latin typeface="Arial" panose="020B0604020202020204" pitchFamily="34" charset="0"/>
              <a:cs typeface="Arial" panose="020B0604020202020204" pitchFamily="34" charset="0"/>
            </a:endParaRPr>
          </a:p>
          <a:p>
            <a:endParaRPr lang="en-US" sz="2400" b="1" dirty="0">
              <a:solidFill>
                <a:schemeClr val="accent4">
                  <a:lumMod val="50000"/>
                </a:schemeClr>
              </a:solidFill>
              <a:latin typeface="Arial" panose="020B0604020202020204" pitchFamily="34" charset="0"/>
              <a:cs typeface="Arial" panose="020B0604020202020204" pitchFamily="34" charset="0"/>
            </a:endParaRPr>
          </a:p>
          <a:p>
            <a:pPr marL="45720" indent="0">
              <a:buNone/>
            </a:pPr>
            <a:endParaRPr lang="en-US" sz="2400" b="1" dirty="0">
              <a:solidFill>
                <a:schemeClr val="accent4">
                  <a:lumMod val="50000"/>
                </a:schemeClr>
              </a:solidFill>
              <a:latin typeface="Arial" panose="020B0604020202020204" pitchFamily="34" charset="0"/>
              <a:cs typeface="Arial" panose="020B0604020202020204" pitchFamily="34" charset="0"/>
            </a:endParaRPr>
          </a:p>
          <a:p>
            <a:endParaRPr lang="en-US" dirty="0"/>
          </a:p>
        </p:txBody>
      </p:sp>
      <p:sp>
        <p:nvSpPr>
          <p:cNvPr id="3" name="Slide Number Placeholder 2"/>
          <p:cNvSpPr>
            <a:spLocks noGrp="1"/>
          </p:cNvSpPr>
          <p:nvPr>
            <p:ph type="sldNum" sz="quarter" idx="12"/>
          </p:nvPr>
        </p:nvSpPr>
        <p:spPr/>
        <p:txBody>
          <a:bodyPr/>
          <a:lstStyle/>
          <a:p>
            <a:fld id="{62022AAE-5726-485D-AB90-1D9D6CF0181C}" type="slidenum">
              <a:rPr lang="en-US" smtClean="0"/>
              <a:t>4</a:t>
            </a:fld>
            <a:endParaRPr lang="en-US"/>
          </a:p>
        </p:txBody>
      </p:sp>
      <p:sp>
        <p:nvSpPr>
          <p:cNvPr id="5" name="TextBox 4"/>
          <p:cNvSpPr txBox="1"/>
          <p:nvPr/>
        </p:nvSpPr>
        <p:spPr>
          <a:xfrm>
            <a:off x="1274618" y="904576"/>
            <a:ext cx="10640290" cy="5262979"/>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We </a:t>
            </a:r>
            <a:r>
              <a:rPr lang="en-US" sz="2800" dirty="0" smtClean="0">
                <a:latin typeface="Arial" panose="020B0604020202020204" pitchFamily="34" charset="0"/>
                <a:cs typeface="Arial" panose="020B0604020202020204" pitchFamily="34" charset="0"/>
              </a:rPr>
              <a:t>have uploaded Operational, Grant &amp; Capital Budgets into Lawson </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We are formatting the data to upload into </a:t>
            </a:r>
            <a:r>
              <a:rPr lang="en-US" sz="2800" dirty="0" smtClean="0">
                <a:latin typeface="Arial" panose="020B0604020202020204" pitchFamily="34" charset="0"/>
                <a:cs typeface="Arial" panose="020B0604020202020204" pitchFamily="34" charset="0"/>
              </a:rPr>
              <a:t>PED’s </a:t>
            </a:r>
            <a:r>
              <a:rPr lang="en-US" sz="2800" dirty="0" smtClean="0">
                <a:latin typeface="Arial" panose="020B0604020202020204" pitchFamily="34" charset="0"/>
                <a:cs typeface="Arial" panose="020B0604020202020204" pitchFamily="34" charset="0"/>
              </a:rPr>
              <a:t>Operating </a:t>
            </a:r>
            <a:r>
              <a:rPr lang="en-US" sz="2800" dirty="0">
                <a:latin typeface="Arial" panose="020B0604020202020204" pitchFamily="34" charset="0"/>
                <a:cs typeface="Arial" panose="020B0604020202020204" pitchFamily="34" charset="0"/>
              </a:rPr>
              <a:t>Budget Management </a:t>
            </a:r>
            <a:r>
              <a:rPr lang="en-US" sz="2800" dirty="0" smtClean="0">
                <a:latin typeface="Arial" panose="020B0604020202020204" pitchFamily="34" charset="0"/>
                <a:cs typeface="Arial" panose="020B0604020202020204" pitchFamily="34" charset="0"/>
              </a:rPr>
              <a:t>System(OBMS)</a:t>
            </a:r>
            <a:endParaRPr lang="en-US" sz="28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We had our ERS- Student Based Budgeting Project Kick-off</a:t>
            </a:r>
          </a:p>
          <a:p>
            <a:pPr marL="285750" indent="-285750">
              <a:lnSpc>
                <a:spcPct val="150000"/>
              </a:lnSpc>
              <a:buFont typeface="Arial" panose="020B0604020202020204" pitchFamily="34" charset="0"/>
              <a:buChar char="•"/>
            </a:pPr>
            <a:r>
              <a:rPr lang="en-US" sz="2800" dirty="0" smtClean="0">
                <a:latin typeface="Arial" panose="020B0604020202020204" pitchFamily="34" charset="0"/>
                <a:cs typeface="Arial" panose="020B0604020202020204" pitchFamily="34" charset="0"/>
              </a:rPr>
              <a:t>Presenting the </a:t>
            </a:r>
            <a:r>
              <a:rPr lang="en-US" sz="2800" dirty="0">
                <a:latin typeface="Arial" panose="020B0604020202020204" pitchFamily="34" charset="0"/>
                <a:cs typeface="Arial" panose="020B0604020202020204" pitchFamily="34" charset="0"/>
              </a:rPr>
              <a:t>Budget for Board Approval May 24, 2023</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Will post into OBMS for PED approval immediately after Board gives it’s approval</a:t>
            </a:r>
          </a:p>
          <a:p>
            <a:pPr marL="285750" indent="-285750">
              <a:lnSpc>
                <a:spcPct val="150000"/>
              </a:lnSpc>
              <a:buFont typeface="Arial" panose="020B0604020202020204" pitchFamily="34" charset="0"/>
              <a:buChar char="•"/>
            </a:pPr>
            <a:r>
              <a:rPr lang="en-US" sz="2800" dirty="0" smtClean="0">
                <a:latin typeface="Arial" panose="020B0604020202020204" pitchFamily="34" charset="0"/>
                <a:cs typeface="Arial" panose="020B0604020202020204" pitchFamily="34" charset="0"/>
              </a:rPr>
              <a:t>PED will review</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Once PED Approves, will post in Lawson and budgets will be ready for use July 1, 2023</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99408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76146" y="263769"/>
            <a:ext cx="8442374" cy="993531"/>
          </a:xfrm>
        </p:spPr>
        <p:txBody>
          <a:bodyPr>
            <a:normAutofit/>
          </a:bodyPr>
          <a:lstStyle/>
          <a:p>
            <a:r>
              <a:rPr lang="en-US" dirty="0" smtClean="0">
                <a:solidFill>
                  <a:srgbClr val="002060"/>
                </a:solidFill>
              </a:rPr>
              <a:t>Decrease in Funded Enrollment</a:t>
            </a:r>
            <a:endParaRPr lang="en-US" dirty="0">
              <a:solidFill>
                <a:srgbClr val="00206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7471470"/>
              </p:ext>
            </p:extLst>
          </p:nvPr>
        </p:nvGraphicFramePr>
        <p:xfrm>
          <a:off x="1143000" y="1028699"/>
          <a:ext cx="9872663" cy="454562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1521069" y="5776546"/>
            <a:ext cx="9497451" cy="461665"/>
          </a:xfrm>
          <a:prstGeom prst="rect">
            <a:avLst/>
          </a:prstGeom>
          <a:noFill/>
        </p:spPr>
        <p:txBody>
          <a:bodyPr wrap="square" rtlCol="0">
            <a:spAutoFit/>
          </a:bodyPr>
          <a:lstStyle/>
          <a:p>
            <a:r>
              <a:rPr lang="en-US" sz="2400" dirty="0" smtClean="0"/>
              <a:t>For every 1 student in declined enrollment APS’s financial loss is $11,000</a:t>
            </a:r>
            <a:endParaRPr lang="en-US" sz="2400" dirty="0"/>
          </a:p>
        </p:txBody>
      </p:sp>
      <p:sp>
        <p:nvSpPr>
          <p:cNvPr id="7" name="Slide Number Placeholder 6"/>
          <p:cNvSpPr>
            <a:spLocks noGrp="1"/>
          </p:cNvSpPr>
          <p:nvPr>
            <p:ph type="sldNum" sz="quarter" idx="12"/>
          </p:nvPr>
        </p:nvSpPr>
        <p:spPr/>
        <p:txBody>
          <a:bodyPr/>
          <a:lstStyle/>
          <a:p>
            <a:fld id="{2162FA63-186A-41F4-9684-20ACC272FB1E}" type="slidenum">
              <a:rPr lang="en-US" smtClean="0"/>
              <a:t>5</a:t>
            </a:fld>
            <a:endParaRPr lang="en-US"/>
          </a:p>
        </p:txBody>
      </p:sp>
    </p:spTree>
    <p:extLst>
      <p:ext uri="{BB962C8B-B14F-4D97-AF65-F5344CB8AC3E}">
        <p14:creationId xmlns:p14="http://schemas.microsoft.com/office/powerpoint/2010/main" val="2817444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flipV="1">
            <a:off x="448408" y="5969978"/>
            <a:ext cx="1872761" cy="253850"/>
          </a:xfrm>
        </p:spPr>
        <p:txBody>
          <a:bodyPr>
            <a:normAutofit fontScale="62500" lnSpcReduction="20000"/>
          </a:bodyPr>
          <a:lstStyle/>
          <a:p>
            <a:endParaRPr lang="en-US" sz="2400" b="1" dirty="0">
              <a:solidFill>
                <a:srgbClr val="002060"/>
              </a:solidFill>
              <a:latin typeface="Arial" panose="020B0604020202020204" pitchFamily="34" charset="0"/>
              <a:cs typeface="Arial" panose="020B0604020202020204" pitchFamily="34" charset="0"/>
            </a:endParaRPr>
          </a:p>
          <a:p>
            <a:endParaRPr lang="en-US" sz="2400" b="1" dirty="0">
              <a:solidFill>
                <a:srgbClr val="002060"/>
              </a:solidFill>
              <a:latin typeface="Arial" panose="020B0604020202020204" pitchFamily="34" charset="0"/>
              <a:cs typeface="Arial" panose="020B0604020202020204" pitchFamily="34" charset="0"/>
            </a:endParaRPr>
          </a:p>
          <a:p>
            <a:pPr marL="45720" indent="0">
              <a:buNone/>
            </a:pPr>
            <a:endParaRPr lang="en-US" sz="2400" b="1" dirty="0">
              <a:solidFill>
                <a:srgbClr val="002060"/>
              </a:solidFill>
              <a:latin typeface="Arial" panose="020B0604020202020204" pitchFamily="34" charset="0"/>
              <a:cs typeface="Arial" panose="020B0604020202020204" pitchFamily="34" charset="0"/>
            </a:endParaRPr>
          </a:p>
          <a:p>
            <a:endParaRPr lang="en-US" sz="2400" b="1" dirty="0">
              <a:solidFill>
                <a:schemeClr val="accent4">
                  <a:lumMod val="50000"/>
                </a:schemeClr>
              </a:solidFill>
              <a:latin typeface="Arial" panose="020B0604020202020204" pitchFamily="34" charset="0"/>
              <a:cs typeface="Arial" panose="020B0604020202020204" pitchFamily="34" charset="0"/>
            </a:endParaRPr>
          </a:p>
          <a:p>
            <a:pPr marL="45720" indent="0">
              <a:buNone/>
            </a:pPr>
            <a:endParaRPr lang="en-US" sz="2400" b="1" dirty="0">
              <a:solidFill>
                <a:schemeClr val="accent4">
                  <a:lumMod val="50000"/>
                </a:schemeClr>
              </a:solidFill>
              <a:latin typeface="Arial" panose="020B0604020202020204" pitchFamily="34" charset="0"/>
              <a:cs typeface="Arial" panose="020B0604020202020204" pitchFamily="34" charset="0"/>
            </a:endParaRPr>
          </a:p>
          <a:p>
            <a:endParaRPr lang="en-US" dirty="0"/>
          </a:p>
        </p:txBody>
      </p:sp>
      <p:sp>
        <p:nvSpPr>
          <p:cNvPr id="3" name="Slide Number Placeholder 2"/>
          <p:cNvSpPr>
            <a:spLocks noGrp="1"/>
          </p:cNvSpPr>
          <p:nvPr>
            <p:ph type="sldNum" sz="quarter" idx="12"/>
          </p:nvPr>
        </p:nvSpPr>
        <p:spPr/>
        <p:txBody>
          <a:bodyPr/>
          <a:lstStyle/>
          <a:p>
            <a:fld id="{62022AAE-5726-485D-AB90-1D9D6CF0181C}" type="slidenum">
              <a:rPr lang="en-US" smtClean="0"/>
              <a:t>6</a:t>
            </a:fld>
            <a:endParaRPr lang="en-US"/>
          </a:p>
        </p:txBody>
      </p:sp>
      <p:pic>
        <p:nvPicPr>
          <p:cNvPr id="6" name="Picture 5"/>
          <p:cNvPicPr>
            <a:picLocks noChangeAspect="1"/>
          </p:cNvPicPr>
          <p:nvPr/>
        </p:nvPicPr>
        <p:blipFill>
          <a:blip r:embed="rId2"/>
          <a:stretch>
            <a:fillRect/>
          </a:stretch>
        </p:blipFill>
        <p:spPr>
          <a:xfrm>
            <a:off x="763214" y="677008"/>
            <a:ext cx="10444083" cy="5389684"/>
          </a:xfrm>
          <a:prstGeom prst="rect">
            <a:avLst/>
          </a:prstGeom>
        </p:spPr>
      </p:pic>
    </p:spTree>
    <p:extLst>
      <p:ext uri="{BB962C8B-B14F-4D97-AF65-F5344CB8AC3E}">
        <p14:creationId xmlns:p14="http://schemas.microsoft.com/office/powerpoint/2010/main" val="3707118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flipV="1">
            <a:off x="448408" y="5969978"/>
            <a:ext cx="1872761" cy="253850"/>
          </a:xfrm>
        </p:spPr>
        <p:txBody>
          <a:bodyPr>
            <a:normAutofit fontScale="62500" lnSpcReduction="20000"/>
          </a:bodyPr>
          <a:lstStyle/>
          <a:p>
            <a:endParaRPr lang="en-US" sz="2400" b="1" dirty="0">
              <a:solidFill>
                <a:srgbClr val="002060"/>
              </a:solidFill>
              <a:latin typeface="Arial" panose="020B0604020202020204" pitchFamily="34" charset="0"/>
              <a:cs typeface="Arial" panose="020B0604020202020204" pitchFamily="34" charset="0"/>
            </a:endParaRPr>
          </a:p>
          <a:p>
            <a:endParaRPr lang="en-US" sz="2400" b="1" dirty="0">
              <a:solidFill>
                <a:srgbClr val="002060"/>
              </a:solidFill>
              <a:latin typeface="Arial" panose="020B0604020202020204" pitchFamily="34" charset="0"/>
              <a:cs typeface="Arial" panose="020B0604020202020204" pitchFamily="34" charset="0"/>
            </a:endParaRPr>
          </a:p>
          <a:p>
            <a:pPr marL="45720" indent="0">
              <a:buNone/>
            </a:pPr>
            <a:endParaRPr lang="en-US" sz="2400" b="1" dirty="0">
              <a:solidFill>
                <a:srgbClr val="002060"/>
              </a:solidFill>
              <a:latin typeface="Arial" panose="020B0604020202020204" pitchFamily="34" charset="0"/>
              <a:cs typeface="Arial" panose="020B0604020202020204" pitchFamily="34" charset="0"/>
            </a:endParaRPr>
          </a:p>
          <a:p>
            <a:endParaRPr lang="en-US" sz="2400" b="1" dirty="0">
              <a:solidFill>
                <a:schemeClr val="accent4">
                  <a:lumMod val="50000"/>
                </a:schemeClr>
              </a:solidFill>
              <a:latin typeface="Arial" panose="020B0604020202020204" pitchFamily="34" charset="0"/>
              <a:cs typeface="Arial" panose="020B0604020202020204" pitchFamily="34" charset="0"/>
            </a:endParaRPr>
          </a:p>
          <a:p>
            <a:pPr marL="45720" indent="0">
              <a:buNone/>
            </a:pPr>
            <a:endParaRPr lang="en-US" sz="2400" b="1" dirty="0">
              <a:solidFill>
                <a:schemeClr val="accent4">
                  <a:lumMod val="50000"/>
                </a:schemeClr>
              </a:solidFill>
              <a:latin typeface="Arial" panose="020B0604020202020204" pitchFamily="34" charset="0"/>
              <a:cs typeface="Arial" panose="020B0604020202020204" pitchFamily="34" charset="0"/>
            </a:endParaRPr>
          </a:p>
          <a:p>
            <a:endParaRPr lang="en-US" dirty="0"/>
          </a:p>
        </p:txBody>
      </p:sp>
      <p:sp>
        <p:nvSpPr>
          <p:cNvPr id="3" name="Slide Number Placeholder 2"/>
          <p:cNvSpPr>
            <a:spLocks noGrp="1"/>
          </p:cNvSpPr>
          <p:nvPr>
            <p:ph type="sldNum" sz="quarter" idx="12"/>
          </p:nvPr>
        </p:nvSpPr>
        <p:spPr/>
        <p:txBody>
          <a:bodyPr/>
          <a:lstStyle/>
          <a:p>
            <a:fld id="{62022AAE-5726-485D-AB90-1D9D6CF0181C}" type="slidenum">
              <a:rPr lang="en-US" smtClean="0"/>
              <a:t>7</a:t>
            </a:fld>
            <a:endParaRPr lang="en-US"/>
          </a:p>
        </p:txBody>
      </p:sp>
      <p:sp>
        <p:nvSpPr>
          <p:cNvPr id="2" name="TextBox 1"/>
          <p:cNvSpPr txBox="1"/>
          <p:nvPr/>
        </p:nvSpPr>
        <p:spPr>
          <a:xfrm>
            <a:off x="880946" y="401444"/>
            <a:ext cx="10861288" cy="400110"/>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                     1                                           2                                  3                                  4</a:t>
            </a:r>
            <a:endParaRPr lang="en-US" sz="20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448408" y="811371"/>
            <a:ext cx="11363325" cy="5553075"/>
          </a:xfrm>
          <a:prstGeom prst="rect">
            <a:avLst/>
          </a:prstGeom>
        </p:spPr>
      </p:pic>
    </p:spTree>
    <p:extLst>
      <p:ext uri="{BB962C8B-B14F-4D97-AF65-F5344CB8AC3E}">
        <p14:creationId xmlns:p14="http://schemas.microsoft.com/office/powerpoint/2010/main" val="7804926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62022AAE-5726-485D-AB90-1D9D6CF0181C}" type="slidenum">
              <a:rPr lang="en-US" smtClean="0"/>
              <a:t>8</a:t>
            </a:fld>
            <a:endParaRPr lang="en-US"/>
          </a:p>
        </p:txBody>
      </p:sp>
      <p:pic>
        <p:nvPicPr>
          <p:cNvPr id="5" name="Picture 4"/>
          <p:cNvPicPr>
            <a:picLocks noChangeAspect="1"/>
          </p:cNvPicPr>
          <p:nvPr/>
        </p:nvPicPr>
        <p:blipFill>
          <a:blip r:embed="rId3"/>
          <a:stretch>
            <a:fillRect/>
          </a:stretch>
        </p:blipFill>
        <p:spPr>
          <a:xfrm>
            <a:off x="430819" y="977707"/>
            <a:ext cx="11155287" cy="5246121"/>
          </a:xfrm>
          <a:prstGeom prst="rect">
            <a:avLst/>
          </a:prstGeom>
        </p:spPr>
      </p:pic>
      <p:sp>
        <p:nvSpPr>
          <p:cNvPr id="7" name="TextBox 6"/>
          <p:cNvSpPr txBox="1"/>
          <p:nvPr/>
        </p:nvSpPr>
        <p:spPr>
          <a:xfrm>
            <a:off x="1700866" y="208266"/>
            <a:ext cx="10163908" cy="769441"/>
          </a:xfrm>
          <a:prstGeom prst="rect">
            <a:avLst/>
          </a:prstGeom>
          <a:noFill/>
        </p:spPr>
        <p:txBody>
          <a:bodyPr wrap="square" rtlCol="0">
            <a:spAutoFit/>
          </a:bodyPr>
          <a:lstStyle/>
          <a:p>
            <a:r>
              <a:rPr lang="en-US" sz="4400" dirty="0" smtClean="0">
                <a:solidFill>
                  <a:srgbClr val="002060"/>
                </a:solidFill>
                <a:latin typeface="Arial" panose="020B0604020202020204" pitchFamily="34" charset="0"/>
                <a:cs typeface="Arial" panose="020B0604020202020204" pitchFamily="34" charset="0"/>
              </a:rPr>
              <a:t>Budget Summary without Reserve</a:t>
            </a:r>
            <a:endParaRPr lang="en-US" sz="44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16942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62022AAE-5726-485D-AB90-1D9D6CF0181C}" type="slidenum">
              <a:rPr lang="en-US" smtClean="0"/>
              <a:t>9</a:t>
            </a:fld>
            <a:endParaRPr lang="en-US"/>
          </a:p>
        </p:txBody>
      </p:sp>
      <p:sp>
        <p:nvSpPr>
          <p:cNvPr id="6" name="TextBox 5"/>
          <p:cNvSpPr txBox="1"/>
          <p:nvPr/>
        </p:nvSpPr>
        <p:spPr>
          <a:xfrm>
            <a:off x="1938258" y="183725"/>
            <a:ext cx="8128934" cy="769441"/>
          </a:xfrm>
          <a:prstGeom prst="rect">
            <a:avLst/>
          </a:prstGeom>
          <a:noFill/>
        </p:spPr>
        <p:txBody>
          <a:bodyPr wrap="square" rtlCol="0">
            <a:spAutoFit/>
          </a:bodyPr>
          <a:lstStyle/>
          <a:p>
            <a:r>
              <a:rPr lang="en-US" sz="4400" dirty="0" smtClean="0">
                <a:solidFill>
                  <a:srgbClr val="002060"/>
                </a:solidFill>
                <a:latin typeface="Arial" panose="020B0604020202020204" pitchFamily="34" charset="0"/>
                <a:cs typeface="Arial" panose="020B0604020202020204" pitchFamily="34" charset="0"/>
              </a:rPr>
              <a:t>Budget Summary with Reserve</a:t>
            </a:r>
            <a:endParaRPr lang="en-US" sz="4400" dirty="0">
              <a:solidFill>
                <a:srgbClr val="00206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1287706" y="953166"/>
            <a:ext cx="9684401" cy="5270662"/>
          </a:xfrm>
          <a:prstGeom prst="rect">
            <a:avLst/>
          </a:prstGeom>
        </p:spPr>
      </p:pic>
    </p:spTree>
    <p:extLst>
      <p:ext uri="{BB962C8B-B14F-4D97-AF65-F5344CB8AC3E}">
        <p14:creationId xmlns:p14="http://schemas.microsoft.com/office/powerpoint/2010/main" val="677651014"/>
      </p:ext>
    </p:extLst>
  </p:cSld>
  <p:clrMapOvr>
    <a:masterClrMapping/>
  </p:clrMapOvr>
  <p:timing>
    <p:tnLst>
      <p:par>
        <p:cTn id="1" dur="indefinite" restart="never" nodeType="tmRoot"/>
      </p:par>
    </p:tnLst>
  </p:timing>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ACC63D00-1EE0-4159-BF5A-6FF02000B7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Basis</Template>
  <TotalTime>8263</TotalTime>
  <Words>1795</Words>
  <Application>Microsoft Office PowerPoint</Application>
  <PresentationFormat>Widescreen</PresentationFormat>
  <Paragraphs>398</Paragraphs>
  <Slides>35</Slides>
  <Notes>8</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3" baseType="lpstr">
      <vt:lpstr>Arial</vt:lpstr>
      <vt:lpstr>Calibri</vt:lpstr>
      <vt:lpstr>Corbel</vt:lpstr>
      <vt:lpstr>Garamond</vt:lpstr>
      <vt:lpstr>Times New Roman</vt:lpstr>
      <vt:lpstr>Wingdings</vt:lpstr>
      <vt:lpstr>Basis</vt:lpstr>
      <vt:lpstr>Worksheet</vt:lpstr>
      <vt:lpstr>PowerPoint Presentation</vt:lpstr>
      <vt:lpstr>In this Presentation</vt:lpstr>
      <vt:lpstr>PowerPoint Presentation</vt:lpstr>
      <vt:lpstr>FY24 Budget Planning Process &amp; Timeline</vt:lpstr>
      <vt:lpstr>Decrease in Funded Enrollment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Items That Comprise The 7% In Other  </vt:lpstr>
      <vt:lpstr>APS Board of Education – Goal 1 </vt:lpstr>
      <vt:lpstr>APS Board of Education – Goal 1 </vt:lpstr>
      <vt:lpstr>APS Board of Education – Goal 2</vt:lpstr>
      <vt:lpstr>APS Board of Education – Goal 2</vt:lpstr>
      <vt:lpstr>APS Board of Education – Goal 3</vt:lpstr>
      <vt:lpstr>APS Board of Education – Goal 3</vt:lpstr>
      <vt:lpstr>APS Board of Education – Goal 3</vt:lpstr>
      <vt:lpstr>APS Board of Education – Goal 4</vt:lpstr>
      <vt:lpstr>APS Board of Education – Goal 4</vt:lpstr>
      <vt:lpstr>APS Board of Education – Goal 4</vt:lpstr>
      <vt:lpstr>APS Guardrails</vt:lpstr>
      <vt:lpstr>APS Guardrail 1 – Wrap Around Support Services</vt:lpstr>
      <vt:lpstr>APS Guardrail 2- Equity</vt:lpstr>
      <vt:lpstr>APS Guardrail 3- High Quality Curriculum &amp; Instruction </vt:lpstr>
      <vt:lpstr>APS Guardrail 4- Voice and Engagement</vt:lpstr>
      <vt:lpstr>APS Guardrail 5 – Staff Support</vt:lpstr>
      <vt:lpstr>New Mexico State Statute 22-8-6.1 Charter School Budget Submission</vt:lpstr>
      <vt:lpstr>APS Charter Schools</vt:lpstr>
      <vt:lpstr>PowerPoint Presentation</vt:lpstr>
      <vt:lpstr>Albuquerque Public Schools 2023-2024 Budget Resolution</vt:lpstr>
    </vt:vector>
  </TitlesOfParts>
  <Company>Albuquerque Public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Montoya, Rosalinda M</dc:creator>
  <cp:lastModifiedBy>Montoya, Rosalinda M</cp:lastModifiedBy>
  <cp:revision>531</cp:revision>
  <cp:lastPrinted>2023-05-17T20:24:31Z</cp:lastPrinted>
  <dcterms:created xsi:type="dcterms:W3CDTF">2022-01-21T20:28:49Z</dcterms:created>
  <dcterms:modified xsi:type="dcterms:W3CDTF">2023-05-22T23:44:27Z</dcterms:modified>
</cp:coreProperties>
</file>