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12" r:id="rId3"/>
    <p:sldId id="257" r:id="rId4"/>
    <p:sldId id="258" r:id="rId5"/>
    <p:sldId id="259" r:id="rId6"/>
    <p:sldId id="260" r:id="rId7"/>
    <p:sldId id="262" r:id="rId8"/>
    <p:sldId id="315" r:id="rId9"/>
    <p:sldId id="264" r:id="rId10"/>
    <p:sldId id="295" r:id="rId11"/>
    <p:sldId id="296" r:id="rId12"/>
    <p:sldId id="263" r:id="rId13"/>
    <p:sldId id="261" r:id="rId14"/>
    <p:sldId id="316" r:id="rId15"/>
    <p:sldId id="317" r:id="rId16"/>
    <p:sldId id="313" r:id="rId17"/>
    <p:sldId id="265" r:id="rId18"/>
    <p:sldId id="266" r:id="rId19"/>
    <p:sldId id="308" r:id="rId20"/>
    <p:sldId id="314" r:id="rId21"/>
    <p:sldId id="310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7D599-E331-4B4D-8264-70C42C314890}" type="datetimeFigureOut">
              <a:rPr lang="en-US" smtClean="0"/>
              <a:pPr/>
              <a:t>12/5/12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FBEC1-67CB-EE41-BDAA-443CFA48F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FBEC1-67CB-EE41-BDAA-443CFA48FB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95B5-8A73-EA42-B065-A92E517BAAEA}" type="datetimeFigureOut">
              <a:rPr lang="en-US" smtClean="0"/>
              <a:pPr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C35D-E358-9541-9E6A-5BF5E2A4F5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7329"/>
            <a:ext cx="7772400" cy="1470025"/>
          </a:xfrm>
        </p:spPr>
        <p:txBody>
          <a:bodyPr/>
          <a:lstStyle/>
          <a:p>
            <a:r>
              <a:rPr lang="en-US" dirty="0" smtClean="0"/>
              <a:t>Culture of Web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Mark Langner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Instructional Coach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Madison Middle School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844800"/>
          </a:xfrm>
        </p:spPr>
        <p:txBody>
          <a:bodyPr/>
          <a:lstStyle/>
          <a:p>
            <a:pPr eaLnBrk="1" hangingPunct="1"/>
            <a:r>
              <a:rPr lang="en-US" smtClean="0">
                <a:latin typeface="Apple Casual" charset="0"/>
                <a:ea typeface="Apple Casual" charset="0"/>
                <a:cs typeface="Apple Casual" charset="0"/>
              </a:rPr>
              <a:t>The Blackboard Sites </a:t>
            </a:r>
            <a:br>
              <a:rPr lang="en-US" smtClean="0">
                <a:latin typeface="Apple Casual" charset="0"/>
                <a:ea typeface="Apple Casual" charset="0"/>
                <a:cs typeface="Apple Casual" charset="0"/>
              </a:rPr>
            </a:br>
            <a:r>
              <a:rPr lang="en-US" smtClean="0">
                <a:latin typeface="Apple Casual" charset="0"/>
                <a:ea typeface="Apple Casual" charset="0"/>
                <a:cs typeface="Apple Casual" charset="0"/>
              </a:rPr>
              <a:t>of </a:t>
            </a:r>
            <a:br>
              <a:rPr lang="en-US" smtClean="0">
                <a:latin typeface="Apple Casual" charset="0"/>
                <a:ea typeface="Apple Casual" charset="0"/>
                <a:cs typeface="Apple Casual" charset="0"/>
              </a:rPr>
            </a:br>
            <a:r>
              <a:rPr lang="en-US" smtClean="0">
                <a:latin typeface="Apple Casual" charset="0"/>
                <a:ea typeface="Apple Casual" charset="0"/>
                <a:cs typeface="Apple Casual" charset="0"/>
              </a:rPr>
              <a:t>Madison Middle School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46C0A">
              <a:alpha val="25000"/>
            </a:srgbClr>
          </a:solidFill>
        </p:spPr>
        <p:txBody>
          <a:bodyPr/>
          <a:lstStyle/>
          <a:p>
            <a:r>
              <a:rPr lang="en-US" dirty="0" smtClean="0"/>
              <a:t>Introduction to Marcie’s keynote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      OMG RU KIDDING ME?  WHEN I WAS APPROACHED TO DELIVER THIS SPEECH I TRULY THOUGHT IT WAS A JOKE.  WHEN I FINISHED LAUGHING AND REALIZED THIS WAS NOT A JOKE BUT AN OPPORTUNITY TO TALK ABOUT TEACHING, LEARNING AND LEADERSHIP I WAS EXCITED.  THEN I PANICKED…WHAT COULD I SHARE THAT WOULD BE OF INTEREST AND VALUE?  I WILL START OUT BY TELLING YOU WITH GREAT CERTAINITY THAT I AM NOT A TECHNO GURU.  I AM A DEDICATED SCHOOL ADMINISTRATOR WHO IS PASSIONATE ABOUT CREATING LEARNING ENVIRONMENTS THAT WILL PROVIDE THE FOUNDATION FOR TEACHING AND LEARNING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4585"/>
            <a:ext cx="8229600" cy="192157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“Transform the education environment by removing limits to when, where and how learning can occur…”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49" r="-38849"/>
          <a:stretch>
            <a:fillRect/>
          </a:stretch>
        </p:blipFill>
        <p:spPr bwMode="auto">
          <a:xfrm>
            <a:off x="1449883" y="510974"/>
            <a:ext cx="6564574" cy="3503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572"/>
            <a:ext cx="8229600" cy="62174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387" dirty="0" smtClean="0"/>
              <a:t>2011 – 201</a:t>
            </a:r>
            <a:r>
              <a:rPr lang="en-US" sz="4387" dirty="0" smtClean="0">
                <a:solidFill>
                  <a:srgbClr val="000000"/>
                </a:solidFill>
              </a:rPr>
              <a:t>2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eLibrary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Madison 10 week course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Formative and summative assessment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Project-based learning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LMS (Blackboard)</a:t>
            </a:r>
          </a:p>
          <a:p>
            <a:r>
              <a:rPr lang="en-US" dirty="0" smtClean="0"/>
              <a:t>Google Docs (domain log on)</a:t>
            </a:r>
          </a:p>
          <a:p>
            <a:r>
              <a:rPr lang="en-US" dirty="0" smtClean="0"/>
              <a:t>School Messenger</a:t>
            </a:r>
          </a:p>
          <a:p>
            <a:r>
              <a:rPr lang="en-US" dirty="0" smtClean="0"/>
              <a:t>Discovery Education</a:t>
            </a:r>
          </a:p>
          <a:p>
            <a:r>
              <a:rPr lang="en-US" dirty="0" smtClean="0"/>
              <a:t>Online courses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social studies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health</a:t>
            </a:r>
          </a:p>
          <a:p>
            <a:r>
              <a:rPr lang="en-US" dirty="0" smtClean="0"/>
              <a:t>Qwest grant for Thinking Maps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" y="994466"/>
            <a:ext cx="8661239" cy="496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0" y="1193360"/>
            <a:ext cx="8664077" cy="4936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572"/>
            <a:ext cx="8229600" cy="621742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7351"/>
            <a:ext cx="8432908" cy="456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0084"/>
            <a:ext cx="8229600" cy="54760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400" dirty="0" smtClean="0"/>
              <a:t>2012 – 201</a:t>
            </a:r>
            <a:r>
              <a:rPr lang="en-US" sz="4400" dirty="0" smtClean="0">
                <a:solidFill>
                  <a:srgbClr val="000000"/>
                </a:solidFill>
              </a:rPr>
              <a:t>3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August PD: 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Thinking Maps software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CCSS F2F sessions</a:t>
            </a:r>
          </a:p>
          <a:p>
            <a:r>
              <a:rPr lang="en-US" dirty="0" err="1" smtClean="0"/>
              <a:t>eLibrary</a:t>
            </a:r>
            <a:endParaRPr lang="en-US" dirty="0" smtClean="0"/>
          </a:p>
          <a:p>
            <a:r>
              <a:rPr lang="en-US" dirty="0" smtClean="0"/>
              <a:t>Discovery Education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Digital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Techbooks</a:t>
            </a:r>
          </a:p>
          <a:p>
            <a:r>
              <a:rPr lang="en-US" dirty="0" smtClean="0"/>
              <a:t>School Loop</a:t>
            </a:r>
          </a:p>
          <a:p>
            <a:r>
              <a:rPr lang="en-US" dirty="0" smtClean="0"/>
              <a:t>Classroom Messenger</a:t>
            </a:r>
          </a:p>
          <a:p>
            <a:r>
              <a:rPr lang="en-US" dirty="0" smtClean="0"/>
              <a:t>CCSS on Blackboard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29" y="0"/>
            <a:ext cx="8301042" cy="6838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6" y="1118743"/>
            <a:ext cx="8593100" cy="499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059" y="1240118"/>
            <a:ext cx="6648824" cy="439868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“Instead of streaming a video, I can post it in the students’ public folder and they can drag, drop and view it.  Then they can open a new doc in Word and save their response to the class folder on the server.  Is that right?” </a:t>
            </a:r>
          </a:p>
          <a:p>
            <a:pPr algn="l"/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paraphrase of a question by P. Perry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0084"/>
            <a:ext cx="8229600" cy="5476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What’s next..</a:t>
            </a:r>
            <a:r>
              <a:rPr lang="en-US" sz="4400" dirty="0" smtClean="0">
                <a:solidFill>
                  <a:srgbClr val="000000"/>
                </a:solidFill>
              </a:rPr>
              <a:t>?</a:t>
            </a:r>
          </a:p>
          <a:p>
            <a:pPr algn="ctr">
              <a:buNone/>
            </a:pPr>
            <a:endParaRPr lang="en-US" sz="44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eBooks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n-US" dirty="0" smtClean="0"/>
              <a:t>.?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0084"/>
            <a:ext cx="8229600" cy="54760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(Live demo </a:t>
            </a:r>
            <a:r>
              <a:rPr lang="en-US" sz="6000" smtClean="0"/>
              <a:t>of sites)</a:t>
            </a:r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Any questions..?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0084"/>
            <a:ext cx="8229600" cy="54760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b="1" dirty="0" smtClean="0">
                <a:latin typeface="Handwriting - Dakota"/>
                <a:cs typeface="Handwriting - Dakota"/>
              </a:rPr>
              <a:t>Thank you!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5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Who are the people in your neighborhood?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838"/>
            <a:ext cx="7944796" cy="53257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Marcie Johnson</a:t>
            </a:r>
          </a:p>
          <a:p>
            <a:r>
              <a:rPr lang="en-US" dirty="0" smtClean="0"/>
              <a:t>Amy Phipps</a:t>
            </a:r>
          </a:p>
          <a:p>
            <a:r>
              <a:rPr lang="en-US" dirty="0" smtClean="0"/>
              <a:t>Cibola Cluster Coaches</a:t>
            </a:r>
          </a:p>
          <a:p>
            <a:r>
              <a:rPr lang="en-US" dirty="0" smtClean="0"/>
              <a:t>Gary </a:t>
            </a:r>
            <a:r>
              <a:rPr lang="en-US" dirty="0" err="1" smtClean="0"/>
              <a:t>Baudino</a:t>
            </a:r>
            <a:endParaRPr lang="en-US" dirty="0" smtClean="0"/>
          </a:p>
          <a:p>
            <a:r>
              <a:rPr lang="en-US" dirty="0" smtClean="0"/>
              <a:t>Tom Ryan and the office previously known as Online Learning Technologies (now Instructional Learning Technology)</a:t>
            </a:r>
          </a:p>
          <a:p>
            <a:r>
              <a:rPr lang="en-US" dirty="0" smtClean="0"/>
              <a:t>Cristina Padilla, </a:t>
            </a:r>
            <a:r>
              <a:rPr lang="en-US" dirty="0" err="1" smtClean="0"/>
              <a:t>Drucie</a:t>
            </a:r>
            <a:r>
              <a:rPr lang="en-US" dirty="0" smtClean="0"/>
              <a:t> Turner, Adam Herrera</a:t>
            </a:r>
          </a:p>
          <a:p>
            <a:r>
              <a:rPr lang="en-US" dirty="0" err="1" smtClean="0"/>
              <a:t>Brittny</a:t>
            </a:r>
            <a:r>
              <a:rPr lang="en-US" dirty="0" smtClean="0"/>
              <a:t> Meis, Teresa Stoddard, Mike Gallegos</a:t>
            </a:r>
          </a:p>
          <a:p>
            <a:r>
              <a:rPr lang="en-US" dirty="0" smtClean="0"/>
              <a:t>Wayne Bennett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Madison Middle School 2009-2010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Principal (third in five years)</a:t>
            </a:r>
          </a:p>
          <a:p>
            <a:r>
              <a:rPr lang="en-US" dirty="0" smtClean="0"/>
              <a:t>New Instructional Coach</a:t>
            </a:r>
          </a:p>
          <a:p>
            <a:r>
              <a:rPr lang="en-US" dirty="0" smtClean="0"/>
              <a:t>New Technology Coordinator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Professional development focus was on Differentiated Instruction, Curriculum Mapping and Non-fiction Writing and rubric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School-wide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assessment, PDSA, RACE, pre-mid-post-testing, Blackboard, I-grade, yourhomework.com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Where to begin..? 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4400" b="1" dirty="0" smtClean="0">
                <a:latin typeface="Handwriting - Dakota"/>
                <a:cs typeface="Handwriting - Dakota"/>
              </a:rPr>
              <a:t>“It’s on Blackboard.”</a:t>
            </a:r>
            <a:endParaRPr lang="en-US" sz="4400" b="1" dirty="0">
              <a:latin typeface="Handwriting - Dakota"/>
              <a:cs typeface="Handwriting - Dakot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8665"/>
            <a:ext cx="8229600" cy="5657499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en-US" sz="4640" dirty="0" smtClean="0"/>
              <a:t>2009 – 2010</a:t>
            </a:r>
          </a:p>
          <a:p>
            <a:r>
              <a:rPr lang="en-US" dirty="0" smtClean="0"/>
              <a:t>(previous year: Thinking Maps)</a:t>
            </a:r>
          </a:p>
          <a:p>
            <a:r>
              <a:rPr lang="en-US" dirty="0" smtClean="0"/>
              <a:t>Communication via E-mail: RACE</a:t>
            </a:r>
          </a:p>
          <a:p>
            <a:r>
              <a:rPr lang="en-US" dirty="0" smtClean="0"/>
              <a:t>Informational Blackboard site</a:t>
            </a:r>
          </a:p>
          <a:p>
            <a:r>
              <a:rPr lang="en-US" dirty="0" smtClean="0"/>
              <a:t>Technological infrastructure</a:t>
            </a:r>
          </a:p>
          <a:p>
            <a:r>
              <a:rPr lang="en-US" dirty="0" smtClean="0"/>
              <a:t>I –grade and I-parent</a:t>
            </a:r>
          </a:p>
          <a:p>
            <a:r>
              <a:rPr lang="en-US" dirty="0" smtClean="0"/>
              <a:t>2 Day course: shells</a:t>
            </a:r>
          </a:p>
          <a:p>
            <a:r>
              <a:rPr lang="en-US" dirty="0" smtClean="0"/>
              <a:t>Blackboard training (10 week)</a:t>
            </a:r>
          </a:p>
          <a:p>
            <a:r>
              <a:rPr lang="en-US" dirty="0" smtClean="0"/>
              <a:t>RACE data by assignment</a:t>
            </a:r>
          </a:p>
          <a:p>
            <a:r>
              <a:rPr lang="en-US" dirty="0" smtClean="0"/>
              <a:t>PLC’s</a:t>
            </a:r>
          </a:p>
          <a:p>
            <a:r>
              <a:rPr lang="en-US" dirty="0" smtClean="0"/>
              <a:t>(summer: Thinking Maps)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6" y="856772"/>
            <a:ext cx="8716571" cy="524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2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Table of Contents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558"/>
            <a:ext cx="8229600" cy="6040442"/>
          </a:xfrm>
        </p:spPr>
        <p:txBody>
          <a:bodyPr>
            <a:normAutofit fontScale="47500" lnSpcReduction="20000"/>
          </a:bodyPr>
          <a:lstStyle/>
          <a:p>
            <a:r>
              <a:rPr lang="en-US" sz="3789" dirty="0"/>
              <a:t>AIP Information -- General Information</a:t>
            </a:r>
          </a:p>
          <a:p>
            <a:r>
              <a:rPr lang="en-US" sz="3789" dirty="0"/>
              <a:t>Behavior Referral -- General Information</a:t>
            </a:r>
          </a:p>
          <a:p>
            <a:r>
              <a:rPr lang="en-US" sz="3789" dirty="0"/>
              <a:t>Budget 2010-2011 -- General Information</a:t>
            </a:r>
          </a:p>
          <a:p>
            <a:r>
              <a:rPr lang="en-US" sz="3789" dirty="0"/>
              <a:t>C.L.A.S.S -- General Information</a:t>
            </a:r>
          </a:p>
          <a:p>
            <a:r>
              <a:rPr lang="en-US" sz="3789" dirty="0"/>
              <a:t>Classroom Walk-through -- General Information</a:t>
            </a:r>
          </a:p>
          <a:p>
            <a:r>
              <a:rPr lang="en-US" sz="3789" dirty="0"/>
              <a:t>Computer Lab Sign-Up -- General Information</a:t>
            </a:r>
          </a:p>
          <a:p>
            <a:r>
              <a:rPr lang="en-US" sz="3789" dirty="0"/>
              <a:t>Data Director Overview -- General Information</a:t>
            </a:r>
          </a:p>
          <a:p>
            <a:r>
              <a:rPr lang="en-US" sz="3789" dirty="0"/>
              <a:t>Discipline and Management -- General Information</a:t>
            </a:r>
          </a:p>
          <a:p>
            <a:r>
              <a:rPr lang="en-US" sz="3789" dirty="0"/>
              <a:t>Duty Stations -- General Information</a:t>
            </a:r>
          </a:p>
          <a:p>
            <a:r>
              <a:rPr lang="en-US" sz="3789" dirty="0"/>
              <a:t>EPSS (Educational Plan for Student Success) -- General Information</a:t>
            </a:r>
          </a:p>
          <a:p>
            <a:r>
              <a:rPr lang="en-US" sz="3789" dirty="0"/>
              <a:t>Magic Memos -- Announcements</a:t>
            </a:r>
          </a:p>
          <a:p>
            <a:r>
              <a:rPr lang="en-US" sz="3789" dirty="0"/>
              <a:t>PLC (Professional Learning Community) Information -- PLC information</a:t>
            </a:r>
          </a:p>
          <a:p>
            <a:r>
              <a:rPr lang="en-US" sz="3789" dirty="0"/>
              <a:t>PDP (Professional Development Plan) blank forms -- General Information</a:t>
            </a:r>
          </a:p>
          <a:p>
            <a:r>
              <a:rPr lang="en-US" sz="3789" dirty="0"/>
              <a:t>PDP schoolwide -- General Information</a:t>
            </a:r>
          </a:p>
          <a:p>
            <a:r>
              <a:rPr lang="en-US" sz="3789" dirty="0"/>
              <a:t>Safety Information (Lockdown, etc.) -- General Information</a:t>
            </a:r>
          </a:p>
          <a:p>
            <a:r>
              <a:rPr lang="en-US" sz="3789" dirty="0"/>
              <a:t>Staff Roster -- General Information</a:t>
            </a:r>
          </a:p>
          <a:p>
            <a:r>
              <a:rPr lang="en-US" sz="3789" dirty="0"/>
              <a:t>Student Behavior Referral -- General Information</a:t>
            </a:r>
          </a:p>
          <a:p>
            <a:r>
              <a:rPr lang="en-US" sz="3789" dirty="0"/>
              <a:t>Student-led IEP's -- Special Education</a:t>
            </a:r>
          </a:p>
          <a:p>
            <a:r>
              <a:rPr lang="en-US" sz="3789" dirty="0"/>
              <a:t>Teacher Competencies -- General Information</a:t>
            </a:r>
          </a:p>
          <a:p>
            <a:r>
              <a:rPr lang="en-US" sz="3789" dirty="0"/>
              <a:t>Team Roster -- General Information</a:t>
            </a:r>
          </a:p>
          <a:p>
            <a:r>
              <a:rPr lang="en-US" sz="3789" dirty="0"/>
              <a:t>Test Security -- General Information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5912"/>
            <a:ext cx="8229600" cy="53702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645" dirty="0" smtClean="0"/>
              <a:t>2010 – 201</a:t>
            </a:r>
            <a:r>
              <a:rPr lang="en-US" sz="4645" dirty="0" smtClean="0">
                <a:solidFill>
                  <a:srgbClr val="000000"/>
                </a:solidFill>
              </a:rPr>
              <a:t>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F2F PLC’s until Union snag</a:t>
            </a:r>
          </a:p>
          <a:p>
            <a:r>
              <a:rPr lang="en-US" dirty="0" smtClean="0"/>
              <a:t>More Blackboard training</a:t>
            </a:r>
          </a:p>
          <a:p>
            <a:r>
              <a:rPr lang="en-US" dirty="0" smtClean="0"/>
              <a:t>Blackboard announcements/PLC discussion boards</a:t>
            </a:r>
          </a:p>
          <a:p>
            <a:r>
              <a:rPr lang="en-US" dirty="0" smtClean="0"/>
              <a:t>RACE data on Wiki; prompts on Blog</a:t>
            </a:r>
          </a:p>
          <a:p>
            <a:r>
              <a:rPr lang="en-US" dirty="0" smtClean="0"/>
              <a:t>Google Docs (generic log on)</a:t>
            </a:r>
          </a:p>
          <a:p>
            <a:r>
              <a:rPr lang="en-US" dirty="0" smtClean="0"/>
              <a:t>Conference and keynote</a:t>
            </a:r>
          </a:p>
          <a:p>
            <a:r>
              <a:rPr lang="en-US" dirty="0" smtClean="0"/>
              <a:t>Qwest grant</a:t>
            </a:r>
          </a:p>
          <a:p>
            <a:r>
              <a:rPr lang="en-US" dirty="0" smtClean="0"/>
              <a:t>Alternate Governance Plan &amp; Education 360</a:t>
            </a:r>
          </a:p>
          <a:p>
            <a:r>
              <a:rPr lang="en-US" dirty="0" smtClean="0"/>
              <a:t>Promethean Boards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686</Words>
  <Application>Microsoft Macintosh PowerPoint</Application>
  <PresentationFormat>On-screen Show (4:3)</PresentationFormat>
  <Paragraphs>126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Culture of Web 2.0</vt:lpstr>
      <vt:lpstr>PowerPoint Presentation</vt:lpstr>
      <vt:lpstr>Who are the people in your neighborhood?</vt:lpstr>
      <vt:lpstr>Madison Middle School 2009-2010</vt:lpstr>
      <vt:lpstr>School-wide Initiatives</vt:lpstr>
      <vt:lpstr>PowerPoint Presentation</vt:lpstr>
      <vt:lpstr>PowerPoint Presentation</vt:lpstr>
      <vt:lpstr>Table of Contents</vt:lpstr>
      <vt:lpstr>PowerPoint Presentation</vt:lpstr>
      <vt:lpstr>The Blackboard Sites  of  Madison Middle School</vt:lpstr>
      <vt:lpstr>Introduction to Marcie’s keynote</vt:lpstr>
      <vt:lpstr>“Transform the education environment by removing limits to when, where and how learning can occur…”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of Web 2.0</dc:title>
  <dc:creator>Albuquerque Public Schools</dc:creator>
  <cp:lastModifiedBy>MARIA PADILLA</cp:lastModifiedBy>
  <cp:revision>22</cp:revision>
  <dcterms:created xsi:type="dcterms:W3CDTF">2012-12-03T20:42:19Z</dcterms:created>
  <dcterms:modified xsi:type="dcterms:W3CDTF">2012-12-05T15:29:18Z</dcterms:modified>
</cp:coreProperties>
</file>