
<file path=[Content_Types].xml><?xml version="1.0" encoding="utf-8"?>
<Types xmlns="http://schemas.openxmlformats.org/package/2006/content-types">
  <Override PartName="/ppt/charts/chart1.xml" ContentType="application/vnd.openxmlformats-officedocument.drawingml.chart+xml"/>
  <Override PartName="/ppt/slideLayouts/slideLayout1.xml" ContentType="application/vnd.openxmlformats-officedocument.presentationml.slideLayout+xml"/>
  <Default Extension="png" ContentType="image/png"/>
  <Override PartName="/ppt/notesSlides/notesSlide5.xml" ContentType="application/vnd.openxmlformats-officedocument.presentationml.notesSlide+xml"/>
  <Default Extension="jpeg" ContentType="image/jpeg"/>
  <Default Extension="xml" ContentType="application/xml"/>
  <Default Extension="rels" ContentType="application/vnd.openxmlformats-package.relationships+xml"/>
  <Override PartName="/ppt/notesSlides/notesSlide3.xml" ContentType="application/vnd.openxmlformats-officedocument.presentationml.notes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Default Extension="pdf" ContentType="application/pdf"/>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0"/>
  </p:notesMasterIdLst>
  <p:sldIdLst>
    <p:sldId id="257" r:id="rId2"/>
    <p:sldId id="258" r:id="rId3"/>
    <p:sldId id="259" r:id="rId4"/>
    <p:sldId id="260" r:id="rId5"/>
    <p:sldId id="261" r:id="rId6"/>
    <p:sldId id="263" r:id="rId7"/>
    <p:sldId id="262" r:id="rId8"/>
    <p:sldId id="264"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C9410"/>
    <a:srgbClr val="14D91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8" d="100"/>
          <a:sy n="98" d="100"/>
        </p:scale>
        <p:origin x="-64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billgates:Desktop:DigLearnConf2012:Data:RooseveltParadisePixTi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'Sheet1 (2)'!$B$1</c:f>
              <c:strCache>
                <c:ptCount val="1"/>
                <c:pt idx="0">
                  <c:v>dawn</c:v>
                </c:pt>
              </c:strCache>
            </c:strRef>
          </c:tx>
          <c:cat>
            <c:strRef>
              <c:f>'Sheet1 (2)'!$A$2:$A$17</c:f>
              <c:strCache>
                <c:ptCount val="16"/>
                <c:pt idx="0">
                  <c:v>bat</c:v>
                </c:pt>
                <c:pt idx="1">
                  <c:v>bear</c:v>
                </c:pt>
                <c:pt idx="2">
                  <c:v>bobcat</c:v>
                </c:pt>
                <c:pt idx="3">
                  <c:v>chipmunk</c:v>
                </c:pt>
                <c:pt idx="4">
                  <c:v>coyote</c:v>
                </c:pt>
                <c:pt idx="5">
                  <c:v>deer</c:v>
                </c:pt>
                <c:pt idx="6">
                  <c:v>fox</c:v>
                </c:pt>
                <c:pt idx="7">
                  <c:v>hawk</c:v>
                </c:pt>
                <c:pt idx="8">
                  <c:v>mountain lion</c:v>
                </c:pt>
                <c:pt idx="9">
                  <c:v>owl</c:v>
                </c:pt>
                <c:pt idx="10">
                  <c:v>rabbit</c:v>
                </c:pt>
                <c:pt idx="11">
                  <c:v>raccoon</c:v>
                </c:pt>
                <c:pt idx="12">
                  <c:v>ringtail</c:v>
                </c:pt>
                <c:pt idx="13">
                  <c:v>skunk</c:v>
                </c:pt>
                <c:pt idx="14">
                  <c:v>tanager</c:v>
                </c:pt>
                <c:pt idx="15">
                  <c:v>turkey</c:v>
                </c:pt>
              </c:strCache>
            </c:strRef>
          </c:cat>
          <c:val>
            <c:numRef>
              <c:f>'Sheet1 (2)'!$B$2:$B$17</c:f>
              <c:numCache>
                <c:formatCode>General</c:formatCode>
                <c:ptCount val="16"/>
                <c:pt idx="0">
                  <c:v>1.0</c:v>
                </c:pt>
                <c:pt idx="1">
                  <c:v>99.0</c:v>
                </c:pt>
                <c:pt idx="2">
                  <c:v>3.0</c:v>
                </c:pt>
                <c:pt idx="3">
                  <c:v>2.0</c:v>
                </c:pt>
                <c:pt idx="4">
                  <c:v>11.0</c:v>
                </c:pt>
                <c:pt idx="5">
                  <c:v>12.0</c:v>
                </c:pt>
                <c:pt idx="6">
                  <c:v>41.0</c:v>
                </c:pt>
                <c:pt idx="7">
                  <c:v>0.0</c:v>
                </c:pt>
                <c:pt idx="8">
                  <c:v>1.0</c:v>
                </c:pt>
                <c:pt idx="9">
                  <c:v>3.0</c:v>
                </c:pt>
                <c:pt idx="10">
                  <c:v>1.0</c:v>
                </c:pt>
                <c:pt idx="11">
                  <c:v>1.0</c:v>
                </c:pt>
                <c:pt idx="12">
                  <c:v>7.0</c:v>
                </c:pt>
                <c:pt idx="13">
                  <c:v>5.0</c:v>
                </c:pt>
                <c:pt idx="14">
                  <c:v>0.0</c:v>
                </c:pt>
                <c:pt idx="15">
                  <c:v>3.0</c:v>
                </c:pt>
              </c:numCache>
            </c:numRef>
          </c:val>
        </c:ser>
        <c:ser>
          <c:idx val="1"/>
          <c:order val="1"/>
          <c:tx>
            <c:strRef>
              <c:f>'Sheet1 (2)'!$E$1</c:f>
              <c:strCache>
                <c:ptCount val="1"/>
                <c:pt idx="0">
                  <c:v>night</c:v>
                </c:pt>
              </c:strCache>
            </c:strRef>
          </c:tx>
          <c:cat>
            <c:strRef>
              <c:f>'Sheet1 (2)'!$A$2:$A$17</c:f>
              <c:strCache>
                <c:ptCount val="16"/>
                <c:pt idx="0">
                  <c:v>bat</c:v>
                </c:pt>
                <c:pt idx="1">
                  <c:v>bear</c:v>
                </c:pt>
                <c:pt idx="2">
                  <c:v>bobcat</c:v>
                </c:pt>
                <c:pt idx="3">
                  <c:v>chipmunk</c:v>
                </c:pt>
                <c:pt idx="4">
                  <c:v>coyote</c:v>
                </c:pt>
                <c:pt idx="5">
                  <c:v>deer</c:v>
                </c:pt>
                <c:pt idx="6">
                  <c:v>fox</c:v>
                </c:pt>
                <c:pt idx="7">
                  <c:v>hawk</c:v>
                </c:pt>
                <c:pt idx="8">
                  <c:v>mountain lion</c:v>
                </c:pt>
                <c:pt idx="9">
                  <c:v>owl</c:v>
                </c:pt>
                <c:pt idx="10">
                  <c:v>rabbit</c:v>
                </c:pt>
                <c:pt idx="11">
                  <c:v>raccoon</c:v>
                </c:pt>
                <c:pt idx="12">
                  <c:v>ringtail</c:v>
                </c:pt>
                <c:pt idx="13">
                  <c:v>skunk</c:v>
                </c:pt>
                <c:pt idx="14">
                  <c:v>tanager</c:v>
                </c:pt>
                <c:pt idx="15">
                  <c:v>turkey</c:v>
                </c:pt>
              </c:strCache>
            </c:strRef>
          </c:cat>
          <c:val>
            <c:numRef>
              <c:f>'Sheet1 (2)'!$E$2:$E$17</c:f>
              <c:numCache>
                <c:formatCode>General</c:formatCode>
                <c:ptCount val="16"/>
                <c:pt idx="0">
                  <c:v>0.0</c:v>
                </c:pt>
                <c:pt idx="1">
                  <c:v>44.0</c:v>
                </c:pt>
                <c:pt idx="2">
                  <c:v>1.0</c:v>
                </c:pt>
                <c:pt idx="3">
                  <c:v>0.0</c:v>
                </c:pt>
                <c:pt idx="4">
                  <c:v>3.0</c:v>
                </c:pt>
                <c:pt idx="5">
                  <c:v>3.0</c:v>
                </c:pt>
                <c:pt idx="6">
                  <c:v>64.0</c:v>
                </c:pt>
                <c:pt idx="7">
                  <c:v>3.0</c:v>
                </c:pt>
                <c:pt idx="8">
                  <c:v>0.0</c:v>
                </c:pt>
                <c:pt idx="9">
                  <c:v>11.0</c:v>
                </c:pt>
                <c:pt idx="10">
                  <c:v>1.0</c:v>
                </c:pt>
                <c:pt idx="11">
                  <c:v>4.0</c:v>
                </c:pt>
                <c:pt idx="12">
                  <c:v>11.0</c:v>
                </c:pt>
                <c:pt idx="13">
                  <c:v>19.0</c:v>
                </c:pt>
                <c:pt idx="14">
                  <c:v>0.0</c:v>
                </c:pt>
                <c:pt idx="15">
                  <c:v>1.0</c:v>
                </c:pt>
              </c:numCache>
            </c:numRef>
          </c:val>
        </c:ser>
        <c:axId val="577947256"/>
        <c:axId val="577950312"/>
      </c:barChart>
      <c:catAx>
        <c:axId val="577947256"/>
        <c:scaling>
          <c:orientation val="minMax"/>
        </c:scaling>
        <c:axPos val="b"/>
        <c:tickLblPos val="nextTo"/>
        <c:crossAx val="577950312"/>
        <c:crosses val="autoZero"/>
        <c:auto val="1"/>
        <c:lblAlgn val="ctr"/>
        <c:lblOffset val="100"/>
      </c:catAx>
      <c:valAx>
        <c:axId val="577950312"/>
        <c:scaling>
          <c:orientation val="minMax"/>
        </c:scaling>
        <c:axPos val="l"/>
        <c:majorGridlines/>
        <c:numFmt formatCode="General" sourceLinked="1"/>
        <c:tickLblPos val="nextTo"/>
        <c:crossAx val="577947256"/>
        <c:crosses val="autoZero"/>
        <c:crossBetween val="between"/>
      </c:valAx>
    </c:plotArea>
    <c:legend>
      <c:legendPos val="r"/>
      <c:layout/>
    </c:legend>
    <c:plotVisOnly val="1"/>
  </c:chart>
  <c:spPr>
    <a:solidFill>
      <a:schemeClr val="bg1"/>
    </a:solidFill>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4ADCE2-D887-714D-979A-96F7B27B947A}" type="datetimeFigureOut">
              <a:rPr lang="en-US" smtClean="0"/>
              <a:pPr/>
              <a:t>12/4/12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DA8D59-935C-6B4F-9C46-B76F1019433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dirty="0" smtClean="0"/>
              <a:t>Center Established in 1967 (out of Physical</a:t>
            </a:r>
            <a:r>
              <a:rPr lang="en-US" sz="1200" baseline="0" dirty="0" smtClean="0"/>
              <a:t> Education)</a:t>
            </a:r>
          </a:p>
          <a:p>
            <a:pPr eaLnBrk="1" hangingPunct="1"/>
            <a:r>
              <a:rPr lang="en-US" sz="1200" baseline="0" dirty="0" smtClean="0"/>
              <a:t>128 acres against Cibola National Forest</a:t>
            </a:r>
          </a:p>
          <a:p>
            <a:pPr eaLnBrk="1" hangingPunct="1"/>
            <a:r>
              <a:rPr lang="en-US" sz="1200" baseline="0" dirty="0" smtClean="0"/>
              <a:t>Owned &amp; operated by APS until…</a:t>
            </a:r>
            <a:endParaRPr lang="en-US" sz="1200" dirty="0" smtClean="0"/>
          </a:p>
          <a:p>
            <a:pPr eaLnBrk="1" hangingPunct="1"/>
            <a:r>
              <a:rPr lang="en-US" sz="1200" dirty="0" smtClean="0"/>
              <a:t>1989-90</a:t>
            </a:r>
            <a:r>
              <a:rPr lang="en-US" sz="1200" baseline="0" dirty="0" smtClean="0"/>
              <a:t> – almost closed </a:t>
            </a:r>
          </a:p>
          <a:p>
            <a:pPr eaLnBrk="1" hangingPunct="1"/>
            <a:r>
              <a:rPr lang="en-US" sz="1200" baseline="0" dirty="0" smtClean="0"/>
              <a:t>Joint Powers Agreement with NMMNHS (1993)</a:t>
            </a:r>
          </a:p>
          <a:p>
            <a:pPr eaLnBrk="1" hangingPunct="1"/>
            <a:r>
              <a:rPr lang="en-US" sz="1200" baseline="0" dirty="0" smtClean="0"/>
              <a:t>6 miles of trails</a:t>
            </a:r>
          </a:p>
          <a:p>
            <a:pPr eaLnBrk="1" hangingPunct="1"/>
            <a:r>
              <a:rPr lang="en-US" sz="1200" baseline="0" dirty="0" smtClean="0"/>
              <a:t>7 outdoor classrooms</a:t>
            </a:r>
          </a:p>
          <a:p>
            <a:pPr eaLnBrk="1" hangingPunct="1"/>
            <a:r>
              <a:rPr lang="en-US" sz="1200" baseline="0" dirty="0" smtClean="0"/>
              <a:t>7 seating areas on trails</a:t>
            </a:r>
          </a:p>
          <a:p>
            <a:pPr eaLnBrk="1" hangingPunct="1"/>
            <a:r>
              <a:rPr lang="en-US" sz="1200" baseline="0" dirty="0" smtClean="0"/>
              <a:t>Staff – 6.5 paid employees (1 APS, 2.5 NMMNHS, 3 grant funded) </a:t>
            </a:r>
          </a:p>
          <a:p>
            <a:pPr eaLnBrk="1" hangingPunct="1"/>
            <a:r>
              <a:rPr lang="en-US" sz="1200" baseline="0" dirty="0" smtClean="0"/>
              <a:t>2 student teachers, 10+ volunteers</a:t>
            </a:r>
          </a:p>
          <a:p>
            <a:pPr eaLnBrk="1" hangingPunct="1"/>
            <a:endParaRPr lang="en-US" sz="1200" baseline="0" dirty="0" smtClean="0"/>
          </a:p>
          <a:p>
            <a:pPr eaLnBrk="1" hangingPunct="1"/>
            <a:endParaRPr lang="en-US" sz="1200" dirty="0" smtClean="0"/>
          </a:p>
          <a:p>
            <a:endParaRPr lang="en-US" dirty="0"/>
          </a:p>
        </p:txBody>
      </p:sp>
      <p:sp>
        <p:nvSpPr>
          <p:cNvPr id="4" name="Slide Number Placeholder 3"/>
          <p:cNvSpPr>
            <a:spLocks noGrp="1"/>
          </p:cNvSpPr>
          <p:nvPr>
            <p:ph type="sldNum" sz="quarter" idx="10"/>
          </p:nvPr>
        </p:nvSpPr>
        <p:spPr/>
        <p:txBody>
          <a:bodyPr/>
          <a:lstStyle/>
          <a:p>
            <a:fld id="{E2DA8D59-935C-6B4F-9C46-B76F10194333}"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sz="1200" baseline="0" dirty="0" smtClean="0"/>
          </a:p>
          <a:p>
            <a:pPr eaLnBrk="1" hangingPunct="1"/>
            <a:r>
              <a:rPr lang="en-US" sz="1200" dirty="0" smtClean="0"/>
              <a:t>Serve between</a:t>
            </a:r>
            <a:r>
              <a:rPr lang="en-US" sz="1200" baseline="0" dirty="0" smtClean="0"/>
              <a:t> 10-17,000 students per year</a:t>
            </a:r>
          </a:p>
          <a:p>
            <a:pPr eaLnBrk="1" hangingPunct="1"/>
            <a:r>
              <a:rPr lang="en-US" sz="1200" baseline="0" dirty="0" smtClean="0"/>
              <a:t>4.5 hour standards-based program – life science standards</a:t>
            </a:r>
          </a:p>
          <a:p>
            <a:pPr eaLnBrk="1" hangingPunct="1"/>
            <a:r>
              <a:rPr lang="en-US" sz="1200" b="1" dirty="0" smtClean="0"/>
              <a:t>Intro, hike, lunch, activity, wrap up</a:t>
            </a:r>
            <a:endParaRPr lang="en-US" sz="1200" baseline="0" dirty="0" smtClean="0"/>
          </a:p>
          <a:p>
            <a:pPr eaLnBrk="1" hangingPunct="1"/>
            <a:endParaRPr lang="en-US" sz="1200" dirty="0" smtClean="0"/>
          </a:p>
          <a:p>
            <a:endParaRPr lang="en-US" dirty="0"/>
          </a:p>
        </p:txBody>
      </p:sp>
      <p:sp>
        <p:nvSpPr>
          <p:cNvPr id="4" name="Slide Number Placeholder 3"/>
          <p:cNvSpPr>
            <a:spLocks noGrp="1"/>
          </p:cNvSpPr>
          <p:nvPr>
            <p:ph type="sldNum" sz="quarter" idx="10"/>
          </p:nvPr>
        </p:nvSpPr>
        <p:spPr/>
        <p:txBody>
          <a:bodyPr/>
          <a:lstStyle/>
          <a:p>
            <a:fld id="{E2DA8D59-935C-6B4F-9C46-B76F10194333}"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baseline="0" dirty="0" smtClean="0"/>
              <a:t>Grant funded 5 new wildlife cameras, student transportation, batteries solar panels for cams</a:t>
            </a:r>
          </a:p>
          <a:p>
            <a:pPr eaLnBrk="1" hangingPunct="1"/>
            <a:r>
              <a:rPr lang="en-US" sz="1200" baseline="0" dirty="0" smtClean="0"/>
              <a:t>RMS students installed cameras…Students received data from Chris</a:t>
            </a:r>
          </a:p>
          <a:p>
            <a:pPr eaLnBrk="1" hangingPunct="1"/>
            <a:r>
              <a:rPr lang="en-US" sz="1200" baseline="0" dirty="0" smtClean="0"/>
              <a:t>Analyzed, categorized, graphed and drew conclusions from the data</a:t>
            </a:r>
          </a:p>
          <a:p>
            <a:pPr eaLnBrk="1" hangingPunct="1"/>
            <a:r>
              <a:rPr lang="en-US" sz="1200" baseline="0" dirty="0" smtClean="0"/>
              <a:t>Narrowed data by time of day, time of year, temperature and species</a:t>
            </a:r>
          </a:p>
          <a:p>
            <a:pPr eaLnBrk="1" hangingPunct="1"/>
            <a:endParaRPr lang="en-US" sz="1200" baseline="0" dirty="0" smtClean="0"/>
          </a:p>
          <a:p>
            <a:pPr eaLnBrk="1" hangingPunct="1"/>
            <a:endParaRPr lang="en-US" sz="1200" dirty="0" smtClean="0"/>
          </a:p>
          <a:p>
            <a:endParaRPr lang="en-US" dirty="0"/>
          </a:p>
        </p:txBody>
      </p:sp>
      <p:sp>
        <p:nvSpPr>
          <p:cNvPr id="4" name="Slide Number Placeholder 3"/>
          <p:cNvSpPr>
            <a:spLocks noGrp="1"/>
          </p:cNvSpPr>
          <p:nvPr>
            <p:ph type="sldNum" sz="quarter" idx="10"/>
          </p:nvPr>
        </p:nvSpPr>
        <p:spPr/>
        <p:txBody>
          <a:bodyPr/>
          <a:lstStyle/>
          <a:p>
            <a:fld id="{E2DA8D59-935C-6B4F-9C46-B76F1019433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baseline="0" dirty="0" smtClean="0"/>
              <a:t>Some quotes, from teachers, on here too!</a:t>
            </a:r>
          </a:p>
          <a:p>
            <a:pPr eaLnBrk="1" hangingPunct="1"/>
            <a:endParaRPr lang="en-US" sz="1200" dirty="0" smtClean="0"/>
          </a:p>
          <a:p>
            <a:endParaRPr lang="en-US" dirty="0"/>
          </a:p>
        </p:txBody>
      </p:sp>
      <p:sp>
        <p:nvSpPr>
          <p:cNvPr id="4" name="Slide Number Placeholder 3"/>
          <p:cNvSpPr>
            <a:spLocks noGrp="1"/>
          </p:cNvSpPr>
          <p:nvPr>
            <p:ph type="sldNum" sz="quarter" idx="10"/>
          </p:nvPr>
        </p:nvSpPr>
        <p:spPr/>
        <p:txBody>
          <a:bodyPr/>
          <a:lstStyle/>
          <a:p>
            <a:fld id="{E2DA8D59-935C-6B4F-9C46-B76F10194333}"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baseline="0" dirty="0" smtClean="0"/>
              <a:t>RMS – wildlife camera installation</a:t>
            </a:r>
          </a:p>
          <a:p>
            <a:pPr eaLnBrk="1" hangingPunct="1"/>
            <a:r>
              <a:rPr lang="en-US" sz="1200" baseline="0" dirty="0" smtClean="0"/>
              <a:t>MMS – </a:t>
            </a:r>
            <a:r>
              <a:rPr lang="en-US" sz="1200" baseline="0" dirty="0" err="1" smtClean="0"/>
              <a:t>dendrochronolgy</a:t>
            </a:r>
            <a:r>
              <a:rPr lang="en-US" sz="1200" baseline="0" dirty="0" smtClean="0"/>
              <a:t> &amp; forest health</a:t>
            </a:r>
          </a:p>
          <a:p>
            <a:pPr eaLnBrk="1" hangingPunct="1"/>
            <a:r>
              <a:rPr lang="en-US" sz="1200" baseline="0" dirty="0" smtClean="0"/>
              <a:t>TMS – water &amp; weather</a:t>
            </a:r>
          </a:p>
          <a:p>
            <a:pPr eaLnBrk="1" hangingPunct="1"/>
            <a:r>
              <a:rPr lang="en-US" sz="1200" baseline="0" dirty="0" smtClean="0"/>
              <a:t>VBMS – wildlife evidence</a:t>
            </a:r>
          </a:p>
          <a:p>
            <a:pPr eaLnBrk="1" hangingPunct="1"/>
            <a:r>
              <a:rPr lang="en-US" sz="1200" baseline="0" dirty="0" smtClean="0"/>
              <a:t>DRMS – air quality</a:t>
            </a:r>
          </a:p>
          <a:p>
            <a:pPr eaLnBrk="1" hangingPunct="1"/>
            <a:r>
              <a:rPr lang="en-US" sz="1200" baseline="0" dirty="0" smtClean="0"/>
              <a:t>JCMS – interactions between bears &amp; human beings</a:t>
            </a:r>
          </a:p>
          <a:p>
            <a:pPr eaLnBrk="1" hangingPunct="1"/>
            <a:endParaRPr lang="en-US" sz="1200" dirty="0" smtClean="0"/>
          </a:p>
          <a:p>
            <a:endParaRPr lang="en-US" dirty="0"/>
          </a:p>
        </p:txBody>
      </p:sp>
      <p:sp>
        <p:nvSpPr>
          <p:cNvPr id="4" name="Slide Number Placeholder 3"/>
          <p:cNvSpPr>
            <a:spLocks noGrp="1"/>
          </p:cNvSpPr>
          <p:nvPr>
            <p:ph type="sldNum" sz="quarter" idx="10"/>
          </p:nvPr>
        </p:nvSpPr>
        <p:spPr/>
        <p:txBody>
          <a:bodyPr/>
          <a:lstStyle/>
          <a:p>
            <a:fld id="{E2DA8D59-935C-6B4F-9C46-B76F10194333}"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baseline="0" dirty="0" smtClean="0"/>
              <a:t>Paul – for each item, show the equipment</a:t>
            </a:r>
            <a:r>
              <a:rPr lang="en-US" sz="1200" baseline="0" dirty="0" smtClean="0"/>
              <a:t>…and discuss the research that is happening at </a:t>
            </a:r>
            <a:r>
              <a:rPr lang="en-US" sz="1200" baseline="0" smtClean="0"/>
              <a:t>the center…</a:t>
            </a:r>
          </a:p>
          <a:p>
            <a:pPr eaLnBrk="1" hangingPunct="1"/>
            <a:r>
              <a:rPr lang="en-US" sz="1200" baseline="0" dirty="0" smtClean="0"/>
              <a:t>Camera Trap Data</a:t>
            </a:r>
          </a:p>
          <a:p>
            <a:pPr eaLnBrk="1" hangingPunct="1"/>
            <a:r>
              <a:rPr lang="en-US" sz="1200" baseline="0" dirty="0" smtClean="0"/>
              <a:t>Bear Collar Data – Nature Mapping</a:t>
            </a:r>
          </a:p>
          <a:p>
            <a:pPr eaLnBrk="1" hangingPunct="1"/>
            <a:r>
              <a:rPr lang="en-US" sz="1200" baseline="0" dirty="0" err="1" smtClean="0"/>
              <a:t>Dendrochronology</a:t>
            </a:r>
            <a:r>
              <a:rPr lang="en-US" sz="1200" baseline="0" dirty="0" smtClean="0"/>
              <a:t> data</a:t>
            </a:r>
          </a:p>
          <a:p>
            <a:pPr eaLnBrk="1" hangingPunct="1"/>
            <a:r>
              <a:rPr lang="en-US" sz="1200" baseline="0" dirty="0" smtClean="0"/>
              <a:t>Ozone monitoring data</a:t>
            </a:r>
          </a:p>
          <a:p>
            <a:pPr eaLnBrk="1" hangingPunct="1"/>
            <a:r>
              <a:rPr lang="en-US" sz="1200" baseline="0" dirty="0" smtClean="0"/>
              <a:t>Weather stations</a:t>
            </a:r>
          </a:p>
          <a:p>
            <a:pPr eaLnBrk="1" hangingPunct="1"/>
            <a:r>
              <a:rPr lang="en-US" sz="1200" baseline="0" dirty="0" smtClean="0"/>
              <a:t>Water Quality</a:t>
            </a:r>
          </a:p>
          <a:p>
            <a:pPr eaLnBrk="1" hangingPunct="1"/>
            <a:r>
              <a:rPr lang="en-US" sz="1200" baseline="0" dirty="0" smtClean="0"/>
              <a:t>Adopt a Pixel</a:t>
            </a:r>
          </a:p>
          <a:p>
            <a:pPr eaLnBrk="1" hangingPunct="1"/>
            <a:r>
              <a:rPr lang="en-US" sz="1200" baseline="0" dirty="0" smtClean="0"/>
              <a:t>Non-science research potential…archaeological site, history of land use, art classes, creative writing</a:t>
            </a:r>
          </a:p>
          <a:p>
            <a:pPr eaLnBrk="1" hangingPunct="1"/>
            <a:endParaRPr lang="en-US" sz="1200" baseline="0" dirty="0" smtClean="0"/>
          </a:p>
          <a:p>
            <a:pPr eaLnBrk="1" hangingPunct="1"/>
            <a:endParaRPr lang="en-US" sz="1200" dirty="0" smtClean="0"/>
          </a:p>
          <a:p>
            <a:endParaRPr lang="en-US" dirty="0"/>
          </a:p>
        </p:txBody>
      </p:sp>
      <p:sp>
        <p:nvSpPr>
          <p:cNvPr id="4" name="Slide Number Placeholder 3"/>
          <p:cNvSpPr>
            <a:spLocks noGrp="1"/>
          </p:cNvSpPr>
          <p:nvPr>
            <p:ph type="sldNum" sz="quarter" idx="10"/>
          </p:nvPr>
        </p:nvSpPr>
        <p:spPr/>
        <p:txBody>
          <a:bodyPr/>
          <a:lstStyle/>
          <a:p>
            <a:fld id="{E2DA8D59-935C-6B4F-9C46-B76F10194333}"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sz="1200" baseline="0" dirty="0" smtClean="0"/>
          </a:p>
          <a:p>
            <a:pPr eaLnBrk="1" hangingPunct="1"/>
            <a:endParaRPr lang="en-US" sz="1200" dirty="0" smtClean="0"/>
          </a:p>
          <a:p>
            <a:endParaRPr lang="en-US" dirty="0"/>
          </a:p>
        </p:txBody>
      </p:sp>
      <p:sp>
        <p:nvSpPr>
          <p:cNvPr id="4" name="Slide Number Placeholder 3"/>
          <p:cNvSpPr>
            <a:spLocks noGrp="1"/>
          </p:cNvSpPr>
          <p:nvPr>
            <p:ph type="sldNum" sz="quarter" idx="10"/>
          </p:nvPr>
        </p:nvSpPr>
        <p:spPr/>
        <p:txBody>
          <a:bodyPr/>
          <a:lstStyle/>
          <a:p>
            <a:fld id="{E2DA8D59-935C-6B4F-9C46-B76F10194333}"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389FE5-47B5-0441-AC6E-165B91E38970}" type="datetimeFigureOut">
              <a:rPr lang="en-US" smtClean="0"/>
              <a:pPr/>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754C6-4902-8B4D-B521-6B86BD8A842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89FE5-47B5-0441-AC6E-165B91E38970}" type="datetimeFigureOut">
              <a:rPr lang="en-US" smtClean="0"/>
              <a:pPr/>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754C6-4902-8B4D-B521-6B86BD8A84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89FE5-47B5-0441-AC6E-165B91E38970}" type="datetimeFigureOut">
              <a:rPr lang="en-US" smtClean="0"/>
              <a:pPr/>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754C6-4902-8B4D-B521-6B86BD8A842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89FE5-47B5-0441-AC6E-165B91E38970}" type="datetimeFigureOut">
              <a:rPr lang="en-US" smtClean="0"/>
              <a:pPr/>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754C6-4902-8B4D-B521-6B86BD8A842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389FE5-47B5-0441-AC6E-165B91E38970}" type="datetimeFigureOut">
              <a:rPr lang="en-US" smtClean="0"/>
              <a:pPr/>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754C6-4902-8B4D-B521-6B86BD8A842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389FE5-47B5-0441-AC6E-165B91E38970}" type="datetimeFigureOut">
              <a:rPr lang="en-US" smtClean="0"/>
              <a:pPr/>
              <a:t>12/4/12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754C6-4902-8B4D-B521-6B86BD8A842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389FE5-47B5-0441-AC6E-165B91E38970}" type="datetimeFigureOut">
              <a:rPr lang="en-US" smtClean="0"/>
              <a:pPr/>
              <a:t>12/4/12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F754C6-4902-8B4D-B521-6B86BD8A842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389FE5-47B5-0441-AC6E-165B91E38970}" type="datetimeFigureOut">
              <a:rPr lang="en-US" smtClean="0"/>
              <a:pPr/>
              <a:t>12/4/12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F754C6-4902-8B4D-B521-6B86BD8A84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389FE5-47B5-0441-AC6E-165B91E38970}" type="datetimeFigureOut">
              <a:rPr lang="en-US" smtClean="0"/>
              <a:pPr/>
              <a:t>12/4/12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F754C6-4902-8B4D-B521-6B86BD8A84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389FE5-47B5-0441-AC6E-165B91E38970}" type="datetimeFigureOut">
              <a:rPr lang="en-US" smtClean="0"/>
              <a:pPr/>
              <a:t>12/4/12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754C6-4902-8B4D-B521-6B86BD8A842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389FE5-47B5-0441-AC6E-165B91E38970}" type="datetimeFigureOut">
              <a:rPr lang="en-US" smtClean="0"/>
              <a:pPr/>
              <a:t>12/4/12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F754C6-4902-8B4D-B521-6B86BD8A842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89FE5-47B5-0441-AC6E-165B91E38970}" type="datetimeFigureOut">
              <a:rPr lang="en-US" smtClean="0"/>
              <a:pPr/>
              <a:t>12/4/12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754C6-4902-8B4D-B521-6B86BD8A84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df"/><Relationship Id="rId6" Type="http://schemas.openxmlformats.org/officeDocument/2006/relationships/image" Target="../media/image51.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chart" Target="../charts/chart1.xml"/><Relationship Id="rId6"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C9410"/>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p:txBody>
          <a:bodyPr/>
          <a:lstStyle/>
          <a:p>
            <a:pPr eaLnBrk="1" hangingPunct="1"/>
            <a:endParaRPr lang="en-US"/>
          </a:p>
        </p:txBody>
      </p:sp>
      <p:pic>
        <p:nvPicPr>
          <p:cNvPr id="13315" name="Picture 4" descr="SMNHC logo (large)"/>
          <p:cNvPicPr>
            <a:picLocks noChangeAspect="1" noChangeArrowheads="1"/>
          </p:cNvPicPr>
          <p:nvPr/>
        </p:nvPicPr>
        <p:blipFill>
          <a:blip r:embed="rId2"/>
          <a:srcRect/>
          <a:stretch>
            <a:fillRect/>
          </a:stretch>
        </p:blipFill>
        <p:spPr bwMode="auto">
          <a:xfrm>
            <a:off x="1219200" y="61913"/>
            <a:ext cx="6781800" cy="6734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C9410"/>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a:xfrm>
            <a:off x="3648465" y="2837794"/>
            <a:ext cx="5330085" cy="791623"/>
          </a:xfrm>
        </p:spPr>
        <p:txBody>
          <a:bodyPr/>
          <a:lstStyle/>
          <a:p>
            <a:pPr eaLnBrk="1" hangingPunct="1"/>
            <a:r>
              <a:rPr lang="en-US" dirty="0" smtClean="0">
                <a:solidFill>
                  <a:schemeClr val="tx1">
                    <a:lumMod val="95000"/>
                    <a:lumOff val="5000"/>
                  </a:schemeClr>
                </a:solidFill>
              </a:rPr>
              <a:t>Background and History</a:t>
            </a:r>
            <a:endParaRPr lang="en-US" dirty="0">
              <a:solidFill>
                <a:schemeClr val="tx1">
                  <a:lumMod val="95000"/>
                  <a:lumOff val="5000"/>
                </a:schemeClr>
              </a:solidFill>
            </a:endParaRPr>
          </a:p>
        </p:txBody>
      </p:sp>
      <p:pic>
        <p:nvPicPr>
          <p:cNvPr id="4" name="Picture 3" descr="SMNHCAerial.jpg"/>
          <p:cNvPicPr>
            <a:picLocks noChangeAspect="1"/>
          </p:cNvPicPr>
          <p:nvPr/>
        </p:nvPicPr>
        <p:blipFill>
          <a:blip r:embed="rId3"/>
          <a:stretch>
            <a:fillRect/>
          </a:stretch>
        </p:blipFill>
        <p:spPr>
          <a:xfrm>
            <a:off x="5427016" y="174144"/>
            <a:ext cx="3551534" cy="2663650"/>
          </a:xfrm>
          <a:prstGeom prst="rect">
            <a:avLst/>
          </a:prstGeom>
        </p:spPr>
      </p:pic>
      <p:pic>
        <p:nvPicPr>
          <p:cNvPr id="5" name="Picture 4" descr="SMNHC-4Bldgs.jpg"/>
          <p:cNvPicPr>
            <a:picLocks noChangeAspect="1"/>
          </p:cNvPicPr>
          <p:nvPr/>
        </p:nvPicPr>
        <p:blipFill>
          <a:blip r:embed="rId4"/>
          <a:stretch>
            <a:fillRect/>
          </a:stretch>
        </p:blipFill>
        <p:spPr>
          <a:xfrm>
            <a:off x="495711" y="3854204"/>
            <a:ext cx="4019593" cy="2663650"/>
          </a:xfrm>
          <a:prstGeom prst="rect">
            <a:avLst/>
          </a:prstGeom>
        </p:spPr>
      </p:pic>
      <p:pic>
        <p:nvPicPr>
          <p:cNvPr id="6" name="Picture 5" descr="SMNHCMap.pdf"/>
          <p:cNvPicPr>
            <a:picLocks noChangeAspect="1"/>
          </p:cNvPicPr>
          <p:nvPr/>
        </p:nvPicPr>
        <mc:AlternateContent xmlns:ma="http://schemas.microsoft.com/office/mac/drawingml/2008/main">
          <mc:Choice Requires="ma">
            <p:blipFill>
              <a:blip r:embed="rId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6"/>
              <a:stretch>
                <a:fillRect/>
              </a:stretch>
            </p:blipFill>
          </mc:Fallback>
        </mc:AlternateContent>
        <p:spPr>
          <a:xfrm>
            <a:off x="5245592" y="3854204"/>
            <a:ext cx="3732958" cy="2717700"/>
          </a:xfrm>
          <a:prstGeom prst="rect">
            <a:avLst/>
          </a:prstGeom>
        </p:spPr>
      </p:pic>
      <p:pic>
        <p:nvPicPr>
          <p:cNvPr id="7" name="Picture 6"/>
          <p:cNvPicPr>
            <a:picLocks noChangeAspect="1"/>
          </p:cNvPicPr>
          <p:nvPr/>
        </p:nvPicPr>
        <p:blipFill>
          <a:blip r:embed="rId7"/>
          <a:stretch>
            <a:fillRect/>
          </a:stretch>
        </p:blipFill>
        <p:spPr>
          <a:xfrm>
            <a:off x="246359" y="106661"/>
            <a:ext cx="3584968" cy="352275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accel="50000" decel="5000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C9410"/>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a:xfrm>
            <a:off x="920069" y="453529"/>
            <a:ext cx="7606772" cy="791623"/>
          </a:xfrm>
        </p:spPr>
        <p:txBody>
          <a:bodyPr>
            <a:normAutofit/>
          </a:bodyPr>
          <a:lstStyle/>
          <a:p>
            <a:pPr eaLnBrk="1" hangingPunct="1"/>
            <a:r>
              <a:rPr lang="en-US" dirty="0" smtClean="0">
                <a:solidFill>
                  <a:schemeClr val="tx1">
                    <a:lumMod val="95000"/>
                    <a:lumOff val="5000"/>
                  </a:schemeClr>
                </a:solidFill>
              </a:rPr>
              <a:t>5</a:t>
            </a:r>
            <a:r>
              <a:rPr lang="en-US" baseline="30000" dirty="0" smtClean="0">
                <a:solidFill>
                  <a:schemeClr val="tx1">
                    <a:lumMod val="95000"/>
                    <a:lumOff val="5000"/>
                  </a:schemeClr>
                </a:solidFill>
              </a:rPr>
              <a:t>th</a:t>
            </a:r>
            <a:r>
              <a:rPr lang="en-US" dirty="0" smtClean="0">
                <a:solidFill>
                  <a:schemeClr val="tx1">
                    <a:lumMod val="95000"/>
                    <a:lumOff val="5000"/>
                  </a:schemeClr>
                </a:solidFill>
              </a:rPr>
              <a:t> Grade Ecology Field Program</a:t>
            </a:r>
            <a:endParaRPr lang="en-US" dirty="0">
              <a:solidFill>
                <a:schemeClr val="tx1">
                  <a:lumMod val="95000"/>
                  <a:lumOff val="5000"/>
                </a:schemeClr>
              </a:solidFill>
            </a:endParaRPr>
          </a:p>
        </p:txBody>
      </p:sp>
      <p:pic>
        <p:nvPicPr>
          <p:cNvPr id="8" name="Picture 2" descr="IMG_2411"/>
          <p:cNvPicPr>
            <a:picLocks noChangeAspect="1" noChangeArrowheads="1"/>
          </p:cNvPicPr>
          <p:nvPr/>
        </p:nvPicPr>
        <p:blipFill>
          <a:blip r:embed="rId3"/>
          <a:srcRect/>
          <a:stretch>
            <a:fillRect/>
          </a:stretch>
        </p:blipFill>
        <p:spPr bwMode="auto">
          <a:xfrm>
            <a:off x="4929513" y="1009709"/>
            <a:ext cx="3597328" cy="2398219"/>
          </a:xfrm>
          <a:prstGeom prst="rect">
            <a:avLst/>
          </a:prstGeom>
          <a:noFill/>
          <a:ln w="28575">
            <a:solidFill>
              <a:schemeClr val="tx1"/>
            </a:solidFill>
            <a:miter lim="800000"/>
            <a:headEnd/>
            <a:tailEnd/>
          </a:ln>
        </p:spPr>
      </p:pic>
      <p:pic>
        <p:nvPicPr>
          <p:cNvPr id="9" name="Picture 3" descr="P1014048"/>
          <p:cNvPicPr>
            <a:picLocks noChangeAspect="1" noChangeArrowheads="1"/>
          </p:cNvPicPr>
          <p:nvPr/>
        </p:nvPicPr>
        <p:blipFill>
          <a:blip r:embed="rId4"/>
          <a:srcRect/>
          <a:stretch>
            <a:fillRect/>
          </a:stretch>
        </p:blipFill>
        <p:spPr bwMode="auto">
          <a:xfrm>
            <a:off x="588339" y="1009709"/>
            <a:ext cx="3216420" cy="2413315"/>
          </a:xfrm>
          <a:prstGeom prst="rect">
            <a:avLst/>
          </a:prstGeom>
          <a:noFill/>
          <a:ln w="28575">
            <a:solidFill>
              <a:srgbClr val="000000"/>
            </a:solidFill>
            <a:miter lim="800000"/>
            <a:headEnd/>
            <a:tailEnd/>
          </a:ln>
        </p:spPr>
      </p:pic>
      <p:sp>
        <p:nvSpPr>
          <p:cNvPr id="11" name="Rectangle 10"/>
          <p:cNvSpPr/>
          <p:nvPr/>
        </p:nvSpPr>
        <p:spPr>
          <a:xfrm>
            <a:off x="920068" y="3641126"/>
            <a:ext cx="7386473" cy="738664"/>
          </a:xfrm>
          <a:prstGeom prst="rect">
            <a:avLst/>
          </a:prstGeom>
        </p:spPr>
        <p:txBody>
          <a:bodyPr wrap="square">
            <a:spAutoFit/>
          </a:bodyPr>
          <a:lstStyle/>
          <a:p>
            <a:r>
              <a:rPr lang="en-US" sz="1400" dirty="0" smtClean="0"/>
              <a:t>The most valuable lesson my students learned was “the hands-on application of life science knowledge taught in class.  My students are inner city students who rarely get the opportunity to experience the mountains.”  - Dwayne Norris – Whittier ES</a:t>
            </a:r>
            <a:endParaRPr lang="en-US" sz="1400" dirty="0"/>
          </a:p>
        </p:txBody>
      </p:sp>
      <p:sp>
        <p:nvSpPr>
          <p:cNvPr id="12" name="TextBox 11"/>
          <p:cNvSpPr txBox="1"/>
          <p:nvPr/>
        </p:nvSpPr>
        <p:spPr>
          <a:xfrm>
            <a:off x="920069" y="4438687"/>
            <a:ext cx="7718202" cy="1015663"/>
          </a:xfrm>
          <a:prstGeom prst="rect">
            <a:avLst/>
          </a:prstGeom>
          <a:noFill/>
        </p:spPr>
        <p:txBody>
          <a:bodyPr wrap="square" rtlCol="0">
            <a:spAutoFit/>
          </a:bodyPr>
          <a:lstStyle/>
          <a:p>
            <a:r>
              <a:rPr lang="en-US" sz="1400" i="1" dirty="0" smtClean="0">
                <a:solidFill>
                  <a:schemeClr val="bg1"/>
                </a:solidFill>
              </a:rPr>
              <a:t>The program “creates passion and care in the children, something often missing from today's data focused classrooms. One of my boys said, "I thought this was going to be boring, but it is not!”” – Elaine Carrillo, Painted Sky ES</a:t>
            </a:r>
          </a:p>
          <a:p>
            <a:endParaRPr lang="en-US" dirty="0"/>
          </a:p>
        </p:txBody>
      </p:sp>
      <p:sp>
        <p:nvSpPr>
          <p:cNvPr id="13" name="TextBox 12"/>
          <p:cNvSpPr txBox="1"/>
          <p:nvPr/>
        </p:nvSpPr>
        <p:spPr>
          <a:xfrm>
            <a:off x="2151148" y="5235017"/>
            <a:ext cx="4712116" cy="1384995"/>
          </a:xfrm>
          <a:prstGeom prst="rect">
            <a:avLst/>
          </a:prstGeom>
          <a:noFill/>
        </p:spPr>
        <p:txBody>
          <a:bodyPr wrap="square" rtlCol="0">
            <a:spAutoFit/>
          </a:bodyPr>
          <a:lstStyle/>
          <a:p>
            <a:r>
              <a:rPr lang="en-US" sz="1400" dirty="0" smtClean="0">
                <a:solidFill>
                  <a:srgbClr val="660066"/>
                </a:solidFill>
              </a:rPr>
              <a:t>“The students learned a lot of information and they returned to the school excited about the experience.  I have been…on this trip for about 15 years and I was impressed with…the changes that were made.” – Jack Vermillion, SY Jackson Principal</a:t>
            </a:r>
          </a:p>
          <a:p>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C9410"/>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a:xfrm>
            <a:off x="920069" y="453529"/>
            <a:ext cx="7606772" cy="791623"/>
          </a:xfrm>
        </p:spPr>
        <p:txBody>
          <a:bodyPr>
            <a:normAutofit fontScale="85000" lnSpcReduction="20000"/>
          </a:bodyPr>
          <a:lstStyle/>
          <a:p>
            <a:pPr eaLnBrk="1" hangingPunct="1"/>
            <a:r>
              <a:rPr lang="en-US" dirty="0" smtClean="0">
                <a:solidFill>
                  <a:schemeClr val="tx1">
                    <a:lumMod val="95000"/>
                    <a:lumOff val="5000"/>
                  </a:schemeClr>
                </a:solidFill>
              </a:rPr>
              <a:t>Qwest-APS Teacher Education &amp; Technology Grant – Spring 2011</a:t>
            </a:r>
            <a:endParaRPr lang="en-US" dirty="0">
              <a:solidFill>
                <a:schemeClr val="tx1">
                  <a:lumMod val="95000"/>
                  <a:lumOff val="5000"/>
                </a:schemeClr>
              </a:solidFill>
            </a:endParaRPr>
          </a:p>
        </p:txBody>
      </p:sp>
      <p:pic>
        <p:nvPicPr>
          <p:cNvPr id="4" name="Picture 3"/>
          <p:cNvPicPr>
            <a:picLocks noChangeAspect="1"/>
          </p:cNvPicPr>
          <p:nvPr/>
        </p:nvPicPr>
        <p:blipFill>
          <a:blip r:embed="rId3"/>
          <a:stretch>
            <a:fillRect/>
          </a:stretch>
        </p:blipFill>
        <p:spPr>
          <a:xfrm>
            <a:off x="505391" y="1342015"/>
            <a:ext cx="3835394" cy="2715635"/>
          </a:xfrm>
          <a:prstGeom prst="rect">
            <a:avLst/>
          </a:prstGeom>
        </p:spPr>
      </p:pic>
      <p:pic>
        <p:nvPicPr>
          <p:cNvPr id="5" name="Picture 4"/>
          <p:cNvPicPr>
            <a:picLocks noChangeAspect="1"/>
          </p:cNvPicPr>
          <p:nvPr/>
        </p:nvPicPr>
        <p:blipFill>
          <a:blip r:embed="rId4"/>
          <a:stretch>
            <a:fillRect/>
          </a:stretch>
        </p:blipFill>
        <p:spPr>
          <a:xfrm>
            <a:off x="5163484" y="1374456"/>
            <a:ext cx="3618379" cy="2683194"/>
          </a:xfrm>
          <a:prstGeom prst="rect">
            <a:avLst/>
          </a:prstGeom>
        </p:spPr>
      </p:pic>
      <p:graphicFrame>
        <p:nvGraphicFramePr>
          <p:cNvPr id="9" name="Chart 8"/>
          <p:cNvGraphicFramePr/>
          <p:nvPr/>
        </p:nvGraphicFramePr>
        <p:xfrm>
          <a:off x="4682561" y="4289083"/>
          <a:ext cx="4388975" cy="2524465"/>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descr="LionsMudShrunk.jpg"/>
          <p:cNvPicPr>
            <a:picLocks noChangeAspect="1"/>
          </p:cNvPicPr>
          <p:nvPr/>
        </p:nvPicPr>
        <p:blipFill>
          <a:blip r:embed="rId6"/>
          <a:stretch>
            <a:fillRect/>
          </a:stretch>
        </p:blipFill>
        <p:spPr>
          <a:xfrm>
            <a:off x="712729" y="4453063"/>
            <a:ext cx="2928671" cy="21965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accel="50000" decel="5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accel="50000" decel="5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C9410"/>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a:xfrm>
            <a:off x="920069" y="453529"/>
            <a:ext cx="7606772" cy="791623"/>
          </a:xfrm>
        </p:spPr>
        <p:txBody>
          <a:bodyPr>
            <a:normAutofit fontScale="85000" lnSpcReduction="20000"/>
          </a:bodyPr>
          <a:lstStyle/>
          <a:p>
            <a:pPr eaLnBrk="1" hangingPunct="1"/>
            <a:r>
              <a:rPr lang="en-US" dirty="0" smtClean="0">
                <a:solidFill>
                  <a:schemeClr val="tx1">
                    <a:lumMod val="95000"/>
                    <a:lumOff val="5000"/>
                  </a:schemeClr>
                </a:solidFill>
              </a:rPr>
              <a:t>Middle School Project Based Learning Ecological Monitoring Program</a:t>
            </a:r>
            <a:endParaRPr lang="en-US" dirty="0">
              <a:solidFill>
                <a:schemeClr val="tx1">
                  <a:lumMod val="95000"/>
                  <a:lumOff val="5000"/>
                </a:schemeClr>
              </a:solidFill>
            </a:endParaRPr>
          </a:p>
        </p:txBody>
      </p:sp>
      <p:pic>
        <p:nvPicPr>
          <p:cNvPr id="4" name="Picture 3" descr="ScientistStudent1.jpg"/>
          <p:cNvPicPr>
            <a:picLocks noChangeAspect="1"/>
          </p:cNvPicPr>
          <p:nvPr/>
        </p:nvPicPr>
        <p:blipFill>
          <a:blip r:embed="rId3"/>
          <a:stretch>
            <a:fillRect/>
          </a:stretch>
        </p:blipFill>
        <p:spPr>
          <a:xfrm>
            <a:off x="6402420" y="3416881"/>
            <a:ext cx="2124421" cy="3207876"/>
          </a:xfrm>
          <a:prstGeom prst="rect">
            <a:avLst/>
          </a:prstGeom>
        </p:spPr>
      </p:pic>
      <p:pic>
        <p:nvPicPr>
          <p:cNvPr id="8" name="Picture 7" descr="Feb2012PBLCohortCelebrate.jpg"/>
          <p:cNvPicPr>
            <a:picLocks noChangeAspect="1"/>
          </p:cNvPicPr>
          <p:nvPr/>
        </p:nvPicPr>
        <p:blipFill>
          <a:blip r:embed="rId4"/>
          <a:stretch>
            <a:fillRect/>
          </a:stretch>
        </p:blipFill>
        <p:spPr>
          <a:xfrm>
            <a:off x="3356309" y="3416881"/>
            <a:ext cx="2477005" cy="1857754"/>
          </a:xfrm>
          <a:prstGeom prst="rect">
            <a:avLst/>
          </a:prstGeom>
        </p:spPr>
      </p:pic>
      <p:pic>
        <p:nvPicPr>
          <p:cNvPr id="9" name="Picture 4" descr="Dendro Group 065"/>
          <p:cNvPicPr>
            <a:picLocks noChangeAspect="1" noChangeArrowheads="1"/>
          </p:cNvPicPr>
          <p:nvPr/>
        </p:nvPicPr>
        <p:blipFill>
          <a:blip r:embed="rId5"/>
          <a:srcRect/>
          <a:stretch>
            <a:fillRect/>
          </a:stretch>
        </p:blipFill>
        <p:spPr bwMode="auto">
          <a:xfrm>
            <a:off x="384950" y="1245152"/>
            <a:ext cx="3130194" cy="2035040"/>
          </a:xfrm>
          <a:prstGeom prst="rect">
            <a:avLst/>
          </a:prstGeom>
          <a:noFill/>
          <a:ln w="28575">
            <a:solidFill>
              <a:schemeClr val="tx1"/>
            </a:solidFill>
            <a:miter lim="800000"/>
            <a:headEnd/>
            <a:tailEnd/>
          </a:ln>
        </p:spPr>
      </p:pic>
      <p:pic>
        <p:nvPicPr>
          <p:cNvPr id="10" name="Picture 6" descr="Dendro Group 062"/>
          <p:cNvPicPr>
            <a:picLocks noChangeAspect="1" noChangeArrowheads="1"/>
          </p:cNvPicPr>
          <p:nvPr/>
        </p:nvPicPr>
        <p:blipFill>
          <a:blip r:embed="rId6"/>
          <a:srcRect l="25912"/>
          <a:stretch>
            <a:fillRect/>
          </a:stretch>
        </p:blipFill>
        <p:spPr bwMode="auto">
          <a:xfrm>
            <a:off x="6103559" y="1245153"/>
            <a:ext cx="2423282" cy="2035040"/>
          </a:xfrm>
          <a:prstGeom prst="rect">
            <a:avLst/>
          </a:prstGeom>
          <a:noFill/>
          <a:ln w="28575">
            <a:solidFill>
              <a:srgbClr val="000000"/>
            </a:solidFill>
            <a:miter lim="800000"/>
            <a:headEnd/>
            <a:tailEnd/>
          </a:ln>
        </p:spPr>
      </p:pic>
      <p:pic>
        <p:nvPicPr>
          <p:cNvPr id="11" name="Picture 10" descr="ScientistStudents2.jpg"/>
          <p:cNvPicPr>
            <a:picLocks noChangeAspect="1"/>
          </p:cNvPicPr>
          <p:nvPr/>
        </p:nvPicPr>
        <p:blipFill>
          <a:blip r:embed="rId7"/>
          <a:stretch>
            <a:fillRect/>
          </a:stretch>
        </p:blipFill>
        <p:spPr>
          <a:xfrm>
            <a:off x="466351" y="4743641"/>
            <a:ext cx="2724900" cy="1804489"/>
          </a:xfrm>
          <a:prstGeom prst="rect">
            <a:avLst/>
          </a:prstGeom>
        </p:spPr>
      </p:pic>
      <p:sp>
        <p:nvSpPr>
          <p:cNvPr id="12" name="TextBox 11"/>
          <p:cNvSpPr txBox="1"/>
          <p:nvPr/>
        </p:nvSpPr>
        <p:spPr>
          <a:xfrm>
            <a:off x="3515144" y="5636712"/>
            <a:ext cx="2588415" cy="369332"/>
          </a:xfrm>
          <a:prstGeom prst="rect">
            <a:avLst/>
          </a:prstGeom>
          <a:noFill/>
        </p:spPr>
        <p:txBody>
          <a:bodyPr wrap="square" rtlCol="0">
            <a:spAutoFit/>
          </a:bodyPr>
          <a:lstStyle/>
          <a:p>
            <a:r>
              <a:rPr lang="en-US" dirty="0" smtClean="0"/>
              <a:t>Clara &amp; Keith - VBMS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12" accel="50000" decel="5000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accel="50000" decel="5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accel="50000" decel="5000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C9410"/>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a:xfrm>
            <a:off x="920069" y="453529"/>
            <a:ext cx="7606772" cy="791623"/>
          </a:xfrm>
        </p:spPr>
        <p:txBody>
          <a:bodyPr>
            <a:normAutofit fontScale="85000" lnSpcReduction="20000"/>
          </a:bodyPr>
          <a:lstStyle/>
          <a:p>
            <a:pPr eaLnBrk="1" hangingPunct="1"/>
            <a:r>
              <a:rPr lang="en-US" dirty="0" smtClean="0">
                <a:solidFill>
                  <a:schemeClr val="tx1">
                    <a:lumMod val="95000"/>
                    <a:lumOff val="5000"/>
                  </a:schemeClr>
                </a:solidFill>
              </a:rPr>
              <a:t>Middle School Project Based Learning Ecological Monitoring Program</a:t>
            </a:r>
            <a:endParaRPr lang="en-US" dirty="0">
              <a:solidFill>
                <a:schemeClr val="tx1">
                  <a:lumMod val="95000"/>
                  <a:lumOff val="5000"/>
                </a:schemeClr>
              </a:solidFill>
            </a:endParaRPr>
          </a:p>
        </p:txBody>
      </p:sp>
      <p:pic>
        <p:nvPicPr>
          <p:cNvPr id="8" name="Picture 7" descr="MMSInkyBorer.jpg"/>
          <p:cNvPicPr>
            <a:picLocks noChangeAspect="1"/>
          </p:cNvPicPr>
          <p:nvPr/>
        </p:nvPicPr>
        <p:blipFill>
          <a:blip r:embed="rId3"/>
          <a:stretch>
            <a:fillRect/>
          </a:stretch>
        </p:blipFill>
        <p:spPr>
          <a:xfrm>
            <a:off x="218421" y="1245151"/>
            <a:ext cx="4122752" cy="5497003"/>
          </a:xfrm>
          <a:prstGeom prst="rect">
            <a:avLst/>
          </a:prstGeom>
        </p:spPr>
      </p:pic>
      <p:pic>
        <p:nvPicPr>
          <p:cNvPr id="9" name="Picture 8" descr="IMG_1809DRMS medium.jpg"/>
          <p:cNvPicPr>
            <a:picLocks noChangeAspect="1"/>
          </p:cNvPicPr>
          <p:nvPr/>
        </p:nvPicPr>
        <p:blipFill>
          <a:blip r:embed="rId4"/>
          <a:stretch>
            <a:fillRect/>
          </a:stretch>
        </p:blipFill>
        <p:spPr>
          <a:xfrm>
            <a:off x="4678100" y="1245152"/>
            <a:ext cx="4033656" cy="5378206"/>
          </a:xfrm>
          <a:prstGeom prst="rect">
            <a:avLst/>
          </a:prstGeom>
        </p:spPr>
      </p:pic>
      <p:pic>
        <p:nvPicPr>
          <p:cNvPr id="10" name="Picture 9" descr="MMSParadiseEquipCloseup.jpg"/>
          <p:cNvPicPr>
            <a:picLocks noChangeAspect="1"/>
          </p:cNvPicPr>
          <p:nvPr/>
        </p:nvPicPr>
        <p:blipFill>
          <a:blip r:embed="rId5"/>
          <a:stretch>
            <a:fillRect/>
          </a:stretch>
        </p:blipFill>
        <p:spPr>
          <a:xfrm>
            <a:off x="148391" y="1189048"/>
            <a:ext cx="8385563" cy="5553106"/>
          </a:xfrm>
          <a:prstGeom prst="rect">
            <a:avLst/>
          </a:prstGeom>
        </p:spPr>
      </p:pic>
      <p:pic>
        <p:nvPicPr>
          <p:cNvPr id="11" name="Picture 10" descr="StudentsWaterMonitor.jpg"/>
          <p:cNvPicPr>
            <a:picLocks noChangeAspect="1"/>
          </p:cNvPicPr>
          <p:nvPr/>
        </p:nvPicPr>
        <p:blipFill>
          <a:blip r:embed="rId6"/>
          <a:stretch>
            <a:fillRect/>
          </a:stretch>
        </p:blipFill>
        <p:spPr>
          <a:xfrm>
            <a:off x="148391" y="1245151"/>
            <a:ext cx="3848741" cy="5497003"/>
          </a:xfrm>
          <a:prstGeom prst="rect">
            <a:avLst/>
          </a:prstGeom>
        </p:spPr>
      </p:pic>
      <p:pic>
        <p:nvPicPr>
          <p:cNvPr id="12" name="Picture 11" descr="TMSWriting.jpg"/>
          <p:cNvPicPr>
            <a:picLocks noChangeAspect="1"/>
          </p:cNvPicPr>
          <p:nvPr/>
        </p:nvPicPr>
        <p:blipFill>
          <a:blip r:embed="rId7"/>
          <a:stretch>
            <a:fillRect/>
          </a:stretch>
        </p:blipFill>
        <p:spPr>
          <a:xfrm>
            <a:off x="148391" y="1197760"/>
            <a:ext cx="8564952" cy="5544394"/>
          </a:xfrm>
          <a:prstGeom prst="rect">
            <a:avLst/>
          </a:prstGeom>
        </p:spPr>
      </p:pic>
      <p:pic>
        <p:nvPicPr>
          <p:cNvPr id="13" name="Picture 12" descr="VBMSRichardSnag.jpg"/>
          <p:cNvPicPr>
            <a:picLocks noChangeAspect="1"/>
          </p:cNvPicPr>
          <p:nvPr/>
        </p:nvPicPr>
        <p:blipFill>
          <a:blip r:embed="rId8"/>
          <a:stretch>
            <a:fillRect/>
          </a:stretch>
        </p:blipFill>
        <p:spPr>
          <a:xfrm>
            <a:off x="4678100" y="1197760"/>
            <a:ext cx="3672943" cy="5544394"/>
          </a:xfrm>
          <a:prstGeom prst="rect">
            <a:avLst/>
          </a:prstGeom>
        </p:spPr>
      </p:pic>
      <p:pic>
        <p:nvPicPr>
          <p:cNvPr id="14" name="Picture 13" descr="TMSAirPicture.jpg"/>
          <p:cNvPicPr>
            <a:picLocks noChangeAspect="1"/>
          </p:cNvPicPr>
          <p:nvPr/>
        </p:nvPicPr>
        <p:blipFill>
          <a:blip r:embed="rId9"/>
          <a:stretch>
            <a:fillRect/>
          </a:stretch>
        </p:blipFill>
        <p:spPr>
          <a:xfrm>
            <a:off x="154015" y="1245151"/>
            <a:ext cx="8379939" cy="5553106"/>
          </a:xfrm>
          <a:prstGeom prst="rect">
            <a:avLst/>
          </a:prstGeom>
        </p:spPr>
      </p:pic>
      <p:pic>
        <p:nvPicPr>
          <p:cNvPr id="15" name="Picture 14" descr="TrumanAirDataCollection.jpg"/>
          <p:cNvPicPr>
            <a:picLocks noChangeAspect="1"/>
          </p:cNvPicPr>
          <p:nvPr/>
        </p:nvPicPr>
        <p:blipFill>
          <a:blip r:embed="rId10"/>
          <a:stretch>
            <a:fillRect/>
          </a:stretch>
        </p:blipFill>
        <p:spPr>
          <a:xfrm>
            <a:off x="154016" y="1197759"/>
            <a:ext cx="8451452" cy="560049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50000" decel="5000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C9410"/>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a:xfrm>
            <a:off x="920069" y="453529"/>
            <a:ext cx="7606772" cy="791623"/>
          </a:xfrm>
        </p:spPr>
        <p:txBody>
          <a:bodyPr>
            <a:normAutofit/>
          </a:bodyPr>
          <a:lstStyle/>
          <a:p>
            <a:pPr eaLnBrk="1" hangingPunct="1"/>
            <a:r>
              <a:rPr lang="en-US" dirty="0" smtClean="0">
                <a:solidFill>
                  <a:schemeClr val="tx1">
                    <a:lumMod val="95000"/>
                    <a:lumOff val="5000"/>
                  </a:schemeClr>
                </a:solidFill>
              </a:rPr>
              <a:t>Future Possibilities…</a:t>
            </a:r>
            <a:endParaRPr lang="en-US" dirty="0">
              <a:solidFill>
                <a:schemeClr val="tx1">
                  <a:lumMod val="95000"/>
                  <a:lumOff val="5000"/>
                </a:schemeClr>
              </a:solidFill>
            </a:endParaRPr>
          </a:p>
        </p:txBody>
      </p:sp>
      <p:sp>
        <p:nvSpPr>
          <p:cNvPr id="5" name="TextBox 4"/>
          <p:cNvSpPr txBox="1"/>
          <p:nvPr/>
        </p:nvSpPr>
        <p:spPr>
          <a:xfrm>
            <a:off x="1749428" y="2565676"/>
            <a:ext cx="5727756" cy="646331"/>
          </a:xfrm>
          <a:prstGeom prst="rect">
            <a:avLst/>
          </a:prstGeom>
          <a:noFill/>
        </p:spPr>
        <p:txBody>
          <a:bodyPr wrap="square" rtlCol="0">
            <a:spAutoFit/>
          </a:bodyPr>
          <a:lstStyle/>
          <a:p>
            <a:r>
              <a:rPr lang="en-US" dirty="0" smtClean="0"/>
              <a:t>…a video conversation with Paul </a:t>
            </a:r>
            <a:r>
              <a:rPr lang="en-US" dirty="0" err="1" smtClean="0"/>
              <a:t>Mauermann</a:t>
            </a:r>
            <a:r>
              <a:rPr lang="en-US" dirty="0" smtClean="0"/>
              <a:t>, SMNHC museum manager…</a:t>
            </a:r>
            <a:endParaRPr lang="en-US" dirty="0"/>
          </a:p>
        </p:txBody>
      </p:sp>
      <p:sp>
        <p:nvSpPr>
          <p:cNvPr id="4" name="TextBox 3"/>
          <p:cNvSpPr txBox="1"/>
          <p:nvPr/>
        </p:nvSpPr>
        <p:spPr>
          <a:xfrm>
            <a:off x="1749428" y="3978094"/>
            <a:ext cx="3434062" cy="369332"/>
          </a:xfrm>
          <a:prstGeom prst="rect">
            <a:avLst/>
          </a:prstGeom>
          <a:noFill/>
        </p:spPr>
        <p:txBody>
          <a:bodyPr wrap="square" rtlCol="0">
            <a:spAutoFit/>
          </a:bodyPr>
          <a:lstStyle/>
          <a:p>
            <a:r>
              <a:rPr lang="en-US" dirty="0" smtClean="0"/>
              <a:t>Shane - VBMS</a:t>
            </a:r>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C9410"/>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a:xfrm>
            <a:off x="920069" y="453529"/>
            <a:ext cx="7606772" cy="791623"/>
          </a:xfrm>
        </p:spPr>
        <p:txBody>
          <a:bodyPr>
            <a:normAutofit/>
          </a:bodyPr>
          <a:lstStyle/>
          <a:p>
            <a:pPr eaLnBrk="1" hangingPunct="1"/>
            <a:r>
              <a:rPr lang="en-US" dirty="0" smtClean="0">
                <a:solidFill>
                  <a:schemeClr val="tx1">
                    <a:lumMod val="95000"/>
                    <a:lumOff val="5000"/>
                  </a:schemeClr>
                </a:solidFill>
              </a:rPr>
              <a:t>Our Appreciation</a:t>
            </a:r>
            <a:endParaRPr lang="en-US" dirty="0">
              <a:solidFill>
                <a:schemeClr val="tx1">
                  <a:lumMod val="95000"/>
                  <a:lumOff val="5000"/>
                </a:schemeClr>
              </a:solidFill>
            </a:endParaRPr>
          </a:p>
        </p:txBody>
      </p:sp>
      <p:pic>
        <p:nvPicPr>
          <p:cNvPr id="4" name="Picture 3"/>
          <p:cNvPicPr>
            <a:picLocks noChangeAspect="1"/>
          </p:cNvPicPr>
          <p:nvPr/>
        </p:nvPicPr>
        <p:blipFill>
          <a:blip r:embed="rId3"/>
          <a:stretch>
            <a:fillRect/>
          </a:stretch>
        </p:blipFill>
        <p:spPr>
          <a:xfrm>
            <a:off x="690457" y="1540591"/>
            <a:ext cx="1892300" cy="977900"/>
          </a:xfrm>
          <a:prstGeom prst="rect">
            <a:avLst/>
          </a:prstGeom>
        </p:spPr>
      </p:pic>
      <p:pic>
        <p:nvPicPr>
          <p:cNvPr id="5" name="Picture 4"/>
          <p:cNvPicPr>
            <a:picLocks noChangeAspect="1"/>
          </p:cNvPicPr>
          <p:nvPr/>
        </p:nvPicPr>
        <p:blipFill>
          <a:blip r:embed="rId4"/>
          <a:stretch>
            <a:fillRect/>
          </a:stretch>
        </p:blipFill>
        <p:spPr>
          <a:xfrm>
            <a:off x="690457" y="5003183"/>
            <a:ext cx="1143000" cy="1117600"/>
          </a:xfrm>
          <a:prstGeom prst="rect">
            <a:avLst/>
          </a:prstGeom>
        </p:spPr>
      </p:pic>
      <p:pic>
        <p:nvPicPr>
          <p:cNvPr id="6" name="Picture 5"/>
          <p:cNvPicPr>
            <a:picLocks noChangeAspect="1"/>
          </p:cNvPicPr>
          <p:nvPr/>
        </p:nvPicPr>
        <p:blipFill>
          <a:blip r:embed="rId5"/>
          <a:stretch>
            <a:fillRect/>
          </a:stretch>
        </p:blipFill>
        <p:spPr>
          <a:xfrm>
            <a:off x="7177817" y="5003183"/>
            <a:ext cx="1074460" cy="1146779"/>
          </a:xfrm>
          <a:prstGeom prst="rect">
            <a:avLst/>
          </a:prstGeom>
        </p:spPr>
      </p:pic>
      <p:pic>
        <p:nvPicPr>
          <p:cNvPr id="7" name="Picture 6"/>
          <p:cNvPicPr>
            <a:picLocks noChangeAspect="1"/>
          </p:cNvPicPr>
          <p:nvPr/>
        </p:nvPicPr>
        <p:blipFill>
          <a:blip r:embed="rId6"/>
          <a:stretch>
            <a:fillRect/>
          </a:stretch>
        </p:blipFill>
        <p:spPr>
          <a:xfrm>
            <a:off x="690457" y="3264473"/>
            <a:ext cx="4234868" cy="653477"/>
          </a:xfrm>
          <a:prstGeom prst="rect">
            <a:avLst/>
          </a:prstGeom>
        </p:spPr>
      </p:pic>
      <p:pic>
        <p:nvPicPr>
          <p:cNvPr id="8" name="Picture 7"/>
          <p:cNvPicPr>
            <a:picLocks noChangeAspect="1"/>
          </p:cNvPicPr>
          <p:nvPr/>
        </p:nvPicPr>
        <p:blipFill>
          <a:blip r:embed="rId7"/>
          <a:stretch>
            <a:fillRect/>
          </a:stretch>
        </p:blipFill>
        <p:spPr>
          <a:xfrm>
            <a:off x="3625850" y="1288195"/>
            <a:ext cx="1905000" cy="901700"/>
          </a:xfrm>
          <a:prstGeom prst="rect">
            <a:avLst/>
          </a:prstGeom>
        </p:spPr>
      </p:pic>
      <p:pic>
        <p:nvPicPr>
          <p:cNvPr id="9" name="Picture 8"/>
          <p:cNvPicPr>
            <a:picLocks noChangeAspect="1"/>
          </p:cNvPicPr>
          <p:nvPr/>
        </p:nvPicPr>
        <p:blipFill>
          <a:blip r:embed="rId8"/>
          <a:stretch>
            <a:fillRect/>
          </a:stretch>
        </p:blipFill>
        <p:spPr>
          <a:xfrm>
            <a:off x="5901922" y="1540591"/>
            <a:ext cx="2811437" cy="1028005"/>
          </a:xfrm>
          <a:prstGeom prst="rect">
            <a:avLst/>
          </a:prstGeom>
        </p:spPr>
      </p:pic>
      <p:pic>
        <p:nvPicPr>
          <p:cNvPr id="10" name="Picture 9"/>
          <p:cNvPicPr>
            <a:picLocks noChangeAspect="1"/>
          </p:cNvPicPr>
          <p:nvPr/>
        </p:nvPicPr>
        <p:blipFill>
          <a:blip r:embed="rId9"/>
          <a:stretch>
            <a:fillRect/>
          </a:stretch>
        </p:blipFill>
        <p:spPr>
          <a:xfrm>
            <a:off x="6738413" y="3264473"/>
            <a:ext cx="1219200" cy="711200"/>
          </a:xfrm>
          <a:prstGeom prst="rect">
            <a:avLst/>
          </a:prstGeom>
        </p:spPr>
      </p:pic>
      <p:pic>
        <p:nvPicPr>
          <p:cNvPr id="11" name="Picture 10"/>
          <p:cNvPicPr/>
          <p:nvPr/>
        </p:nvPicPr>
        <p:blipFill>
          <a:blip r:embed="rId10">
            <a:extLst>
              <a:ext uri="{28A0092B-C50C-407E-A947-70E740481C1C}">
                <a14:useLocalDpi xmlns:mv="urn:schemas-microsoft-com:mac:vml" xmlns:p="http://schemas.openxmlformats.org/presentationml/2006/main" xmlns=""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lc="http://schemas.openxmlformats.org/drawingml/2006/lockedCanvas" val="0"/>
              </a:ext>
            </a:extLst>
          </a:blip>
          <a:stretch>
            <a:fillRect/>
          </a:stretch>
        </p:blipFill>
        <p:spPr>
          <a:xfrm>
            <a:off x="2309288" y="5561983"/>
            <a:ext cx="4429125" cy="1107282"/>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578</TotalTime>
  <Words>465</Words>
  <Application>Microsoft Macintosh PowerPoint</Application>
  <PresentationFormat>On-screen Show (4:3)</PresentationFormat>
  <Paragraphs>58</Paragraphs>
  <Slides>8</Slides>
  <Notes>7</Notes>
  <HiddenSlides>0</HiddenSlides>
  <MMClips>0</MMClips>
  <ScaleCrop>false</ScaleCrop>
  <HeadingPairs>
    <vt:vector size="4" baseType="variant">
      <vt:variant>
        <vt:lpstr>Design Template</vt:lpstr>
      </vt:variant>
      <vt:variant>
        <vt:i4>1</vt:i4>
      </vt:variant>
      <vt:variant>
        <vt:lpstr>Slide Titles</vt:lpstr>
      </vt:variant>
      <vt:variant>
        <vt:i4>8</vt:i4>
      </vt:variant>
    </vt:vector>
  </HeadingPairs>
  <TitlesOfParts>
    <vt:vector size="9" baseType="lpstr">
      <vt:lpstr>Office Theme</vt:lpstr>
      <vt:lpstr>Slide 1</vt:lpstr>
      <vt:lpstr>Slide 2</vt:lpstr>
      <vt:lpstr>Slide 3</vt:lpstr>
      <vt:lpstr>Slide 4</vt:lpstr>
      <vt:lpstr>Slide 5</vt:lpstr>
      <vt:lpstr>Slide 6</vt:lpstr>
      <vt:lpstr>Slide 7</vt:lpstr>
      <vt:lpstr>Slide 8</vt:lpstr>
    </vt:vector>
  </TitlesOfParts>
  <Company>APS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Gates</dc:creator>
  <cp:lastModifiedBy>Bill Gates</cp:lastModifiedBy>
  <cp:revision>51</cp:revision>
  <dcterms:created xsi:type="dcterms:W3CDTF">2012-12-04T19:36:04Z</dcterms:created>
  <dcterms:modified xsi:type="dcterms:W3CDTF">2012-12-04T19:37:03Z</dcterms:modified>
</cp:coreProperties>
</file>