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1"/>
  </p:sldMasterIdLst>
  <p:notesMasterIdLst>
    <p:notesMasterId r:id="rId38"/>
  </p:notesMasterIdLst>
  <p:sldIdLst>
    <p:sldId id="288" r:id="rId2"/>
    <p:sldId id="434" r:id="rId3"/>
    <p:sldId id="390" r:id="rId4"/>
    <p:sldId id="399" r:id="rId5"/>
    <p:sldId id="419" r:id="rId6"/>
    <p:sldId id="398" r:id="rId7"/>
    <p:sldId id="372" r:id="rId8"/>
    <p:sldId id="432" r:id="rId9"/>
    <p:sldId id="430" r:id="rId10"/>
    <p:sldId id="421" r:id="rId11"/>
    <p:sldId id="424" r:id="rId12"/>
    <p:sldId id="425" r:id="rId13"/>
    <p:sldId id="426" r:id="rId14"/>
    <p:sldId id="428" r:id="rId15"/>
    <p:sldId id="429" r:id="rId16"/>
    <p:sldId id="431" r:id="rId17"/>
    <p:sldId id="379" r:id="rId18"/>
    <p:sldId id="381" r:id="rId19"/>
    <p:sldId id="340" r:id="rId20"/>
    <p:sldId id="382" r:id="rId21"/>
    <p:sldId id="384" r:id="rId22"/>
    <p:sldId id="376" r:id="rId23"/>
    <p:sldId id="377" r:id="rId24"/>
    <p:sldId id="365" r:id="rId25"/>
    <p:sldId id="413" r:id="rId26"/>
    <p:sldId id="396" r:id="rId27"/>
    <p:sldId id="420" r:id="rId28"/>
    <p:sldId id="387" r:id="rId29"/>
    <p:sldId id="397" r:id="rId30"/>
    <p:sldId id="388" r:id="rId31"/>
    <p:sldId id="389" r:id="rId32"/>
    <p:sldId id="435" r:id="rId33"/>
    <p:sldId id="416" r:id="rId34"/>
    <p:sldId id="408" r:id="rId35"/>
    <p:sldId id="415" r:id="rId36"/>
    <p:sldId id="417" r:id="rId37"/>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00"/>
    <a:srgbClr val="050A0F"/>
    <a:srgbClr val="CC6600"/>
    <a:srgbClr val="006666"/>
    <a:srgbClr val="285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91" autoAdjust="0"/>
    <p:restoredTop sz="84014" autoAdjust="0"/>
  </p:normalViewPr>
  <p:slideViewPr>
    <p:cSldViewPr>
      <p:cViewPr varScale="1">
        <p:scale>
          <a:sx n="76" d="100"/>
          <a:sy n="76" d="100"/>
        </p:scale>
        <p:origin x="-1560" y="-96"/>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0D787A47-327E-4DD1-B64C-1A3CCAF22737}" type="datetimeFigureOut">
              <a:rPr lang="en-US" smtClean="0"/>
              <a:pPr/>
              <a:t>9/12/2014</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B248AABD-1E66-40E2-94FE-06BE8FC8FCFE}" type="slidenum">
              <a:rPr lang="en-US" smtClean="0"/>
              <a:pPr/>
              <a:t>‹#›</a:t>
            </a:fld>
            <a:endParaRPr lang="en-US"/>
          </a:p>
        </p:txBody>
      </p:sp>
    </p:spTree>
    <p:extLst>
      <p:ext uri="{BB962C8B-B14F-4D97-AF65-F5344CB8AC3E}">
        <p14:creationId xmlns:p14="http://schemas.microsoft.com/office/powerpoint/2010/main" xmlns="" val="3708487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a:t>
            </a:fld>
            <a:endParaRPr lang="en-US"/>
          </a:p>
        </p:txBody>
      </p:sp>
    </p:spTree>
    <p:extLst>
      <p:ext uri="{BB962C8B-B14F-4D97-AF65-F5344CB8AC3E}">
        <p14:creationId xmlns:p14="http://schemas.microsoft.com/office/powerpoint/2010/main" xmlns="" val="1090791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Write down any questions that come up during the presentation </a:t>
            </a:r>
          </a:p>
          <a:p>
            <a:r>
              <a:rPr lang="en-US" dirty="0" smtClean="0"/>
              <a:t>At least an hour will remain to answer any questions that aren’t covered in the presentation</a:t>
            </a:r>
          </a:p>
          <a:p>
            <a:r>
              <a:rPr lang="en-US" dirty="0" smtClean="0"/>
              <a:t>I understand there is the part about I don’t know what</a:t>
            </a:r>
            <a:r>
              <a:rPr lang="en-US" baseline="0" dirty="0" smtClean="0"/>
              <a:t> I don’t know - </a:t>
            </a:r>
            <a:r>
              <a:rPr lang="en-US" baseline="0" dirty="0" smtClean="0"/>
              <a:t>I’ve tried to address the most common questions RDA &amp; I get from teachers</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CCSS were adopted in 2010 by most states</a:t>
            </a:r>
          </a:p>
          <a:p>
            <a:r>
              <a:rPr lang="en-US" dirty="0" smtClean="0"/>
              <a:t>APS</a:t>
            </a:r>
            <a:r>
              <a:rPr lang="en-US" baseline="0" dirty="0" smtClean="0"/>
              <a:t> piloted in 2011-12 &amp; 2012-13 in school grade levels</a:t>
            </a:r>
          </a:p>
          <a:p>
            <a:r>
              <a:rPr lang="en-US" baseline="0" dirty="0" smtClean="0"/>
              <a:t>Each school taught CCSS in 2013-2014</a:t>
            </a:r>
            <a:endParaRPr lang="en-US" dirty="0" smtClean="0"/>
          </a:p>
          <a:p>
            <a:endParaRPr lang="en-US" dirty="0" smtClean="0"/>
          </a:p>
          <a:p>
            <a:r>
              <a:rPr lang="en-US" dirty="0" smtClean="0"/>
              <a:t>Timed</a:t>
            </a:r>
            <a:r>
              <a:rPr lang="en-US" baseline="0" dirty="0" smtClean="0"/>
              <a:t> – yes, but generally speaking SBA was timed as well.</a:t>
            </a:r>
          </a:p>
          <a:p>
            <a:r>
              <a:rPr lang="en-US" baseline="0" dirty="0" smtClean="0"/>
              <a:t>--about 50-55 minutes per session/unit</a:t>
            </a:r>
          </a:p>
          <a:p>
            <a:endParaRPr lang="en-US" baseline="0" dirty="0" smtClean="0"/>
          </a:p>
          <a:p>
            <a:endParaRPr lang="en-US" baseline="0" dirty="0" smtClean="0"/>
          </a:p>
          <a:p>
            <a:r>
              <a:rPr lang="en-US" baseline="0" dirty="0" smtClean="0"/>
              <a:t>All work done &amp; submitted on the computer WITHOUT any answer booklets</a:t>
            </a:r>
            <a:endParaRPr lang="en-US" dirty="0" smtClean="0"/>
          </a:p>
          <a:p>
            <a:endParaRPr lang="en-US" dirty="0" smtClean="0"/>
          </a:p>
          <a:p>
            <a:r>
              <a:rPr lang="en-US" dirty="0" smtClean="0"/>
              <a:t>The design</a:t>
            </a:r>
            <a:r>
              <a:rPr lang="en-US" baseline="0" dirty="0" smtClean="0"/>
              <a:t> of the PARCC assessment is driven by the following priorities:</a:t>
            </a:r>
          </a:p>
          <a:p>
            <a:pPr>
              <a:buFont typeface="Arial" pitchFamily="34" charset="0"/>
              <a:buChar char="•"/>
            </a:pPr>
            <a:r>
              <a:rPr lang="en-US" baseline="0" dirty="0" smtClean="0"/>
              <a:t>Determine whether students are college and career ready or on track</a:t>
            </a:r>
          </a:p>
          <a:p>
            <a:pPr>
              <a:buFont typeface="Arial" pitchFamily="34" charset="0"/>
              <a:buChar char="•"/>
            </a:pPr>
            <a:r>
              <a:rPr lang="en-US" baseline="0" dirty="0" smtClean="0"/>
              <a:t>Assess the full range of the CCSS, including </a:t>
            </a:r>
            <a:r>
              <a:rPr lang="en-US" baseline="0" dirty="0" err="1" smtClean="0"/>
              <a:t>stds</a:t>
            </a:r>
            <a:r>
              <a:rPr lang="en-US" baseline="0" dirty="0" smtClean="0"/>
              <a:t> that are difficult to measure</a:t>
            </a:r>
          </a:p>
          <a:p>
            <a:pPr>
              <a:buFont typeface="Arial" pitchFamily="34" charset="0"/>
              <a:buChar char="•"/>
            </a:pPr>
            <a:r>
              <a:rPr lang="en-US" baseline="0" dirty="0" smtClean="0"/>
              <a:t>Measure the full range of S performance, including the performance of high &amp; low performing S’s</a:t>
            </a:r>
          </a:p>
          <a:p>
            <a:pPr>
              <a:buFont typeface="Arial" pitchFamily="34" charset="0"/>
              <a:buChar char="•"/>
            </a:pPr>
            <a:r>
              <a:rPr lang="en-US" baseline="0" dirty="0" smtClean="0"/>
              <a:t>Provide data during the academic year to inform instruction, interventions &amp; PD</a:t>
            </a:r>
          </a:p>
          <a:p>
            <a:pPr>
              <a:buFont typeface="Arial" pitchFamily="34" charset="0"/>
              <a:buChar char="•"/>
            </a:pPr>
            <a:r>
              <a:rPr lang="en-US" baseline="0" dirty="0" smtClean="0"/>
              <a:t>Provide data for accountability, including measures of growth</a:t>
            </a:r>
          </a:p>
          <a:p>
            <a:pPr>
              <a:buFont typeface="Arial" pitchFamily="34" charset="0"/>
              <a:buChar char="•"/>
            </a:pPr>
            <a:r>
              <a:rPr lang="en-US" baseline="0" dirty="0" smtClean="0"/>
              <a:t>Incorporate innovative approaches throughout the assessment system.</a:t>
            </a:r>
            <a:endParaRPr lang="en-US" dirty="0" smtClean="0"/>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While it is anticipated that most students will complete the test sessions within these estimated times, all </a:t>
            </a:r>
          </a:p>
          <a:p>
            <a:r>
              <a:rPr lang="en-US" baseline="0" dirty="0" smtClean="0"/>
              <a:t>participating students will have a set amount of additional time for each session to provide them with ample </a:t>
            </a:r>
          </a:p>
          <a:p>
            <a:r>
              <a:rPr lang="en-US" baseline="0" dirty="0" smtClean="0"/>
              <a:t>time to demonstrate their knowledge. Students with disabilities who have a documented (e.g., IEP) extended </a:t>
            </a:r>
          </a:p>
          <a:p>
            <a:r>
              <a:rPr lang="en-US" baseline="0" dirty="0" smtClean="0"/>
              <a:t>time accommodation will be given time beyond the set additional </a:t>
            </a:r>
            <a:r>
              <a:rPr lang="en-US" baseline="0" dirty="0" err="1" smtClean="0"/>
              <a:t>tim</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EOY – 100% machine scored</a:t>
            </a:r>
          </a:p>
          <a:p>
            <a:r>
              <a:rPr lang="en-US" dirty="0" smtClean="0"/>
              <a:t>PBA – machine &amp; hand</a:t>
            </a:r>
            <a:r>
              <a:rPr lang="en-US" baseline="0" dirty="0" smtClean="0"/>
              <a:t> scored – any dependent scoring will need to be </a:t>
            </a:r>
            <a:r>
              <a:rPr lang="en-US" baseline="0" dirty="0" err="1" smtClean="0"/>
              <a:t>handscored</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7</a:t>
            </a:fld>
            <a:endParaRPr lang="en-US"/>
          </a:p>
        </p:txBody>
      </p:sp>
    </p:spTree>
    <p:extLst>
      <p:ext uri="{BB962C8B-B14F-4D97-AF65-F5344CB8AC3E}">
        <p14:creationId xmlns:p14="http://schemas.microsoft.com/office/powerpoint/2010/main" xmlns="" val="2288252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Address</a:t>
            </a:r>
            <a:r>
              <a:rPr lang="en-US" baseline="0" dirty="0" smtClean="0"/>
              <a:t> Good Test Taking Skills:</a:t>
            </a:r>
          </a:p>
          <a:p>
            <a:r>
              <a:rPr lang="en-US" baseline="0" dirty="0" smtClean="0"/>
              <a:t>Crossed Out Answers will not be graded</a:t>
            </a:r>
          </a:p>
          <a:p>
            <a:endParaRPr lang="en-US" baseline="0" dirty="0" smtClean="0"/>
          </a:p>
          <a:p>
            <a:r>
              <a:rPr lang="en-US" baseline="0" dirty="0" smtClean="0"/>
              <a:t>USE Multiple Select opportunities as often as possible in class!!!</a:t>
            </a:r>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8</a:t>
            </a:fld>
            <a:endParaRPr lang="en-US"/>
          </a:p>
        </p:txBody>
      </p:sp>
    </p:spTree>
    <p:extLst>
      <p:ext uri="{BB962C8B-B14F-4D97-AF65-F5344CB8AC3E}">
        <p14:creationId xmlns:p14="http://schemas.microsoft.com/office/powerpoint/2010/main" xmlns="" val="2761013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Machine Scored – All right or All wrong</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15</a:t>
            </a:fld>
            <a:endParaRPr lang="en-US"/>
          </a:p>
        </p:txBody>
      </p:sp>
    </p:spTree>
    <p:extLst>
      <p:ext uri="{BB962C8B-B14F-4D97-AF65-F5344CB8AC3E}">
        <p14:creationId xmlns:p14="http://schemas.microsoft.com/office/powerpoint/2010/main" xmlns="" val="1322731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smtClean="0"/>
              <a:t>will be selected and “turned on” by school-based educators prior to the assessment, based on each student’s Personal Needs Profile (PNP). </a:t>
            </a:r>
          </a:p>
          <a:p>
            <a:endParaRPr lang="en-US" sz="800" dirty="0" smtClean="0"/>
          </a:p>
          <a:p>
            <a:r>
              <a:rPr lang="en-US" dirty="0" smtClean="0"/>
              <a:t>Based on each student’s individual needs, a PNP is created for the student to ensure that he or she receives appropriate access without the distraction of other tools and features that are </a:t>
            </a:r>
            <a:r>
              <a:rPr lang="en-US" i="1" dirty="0" smtClean="0"/>
              <a:t>not</a:t>
            </a:r>
            <a:r>
              <a:rPr lang="en-US" dirty="0" smtClean="0"/>
              <a:t> required by the student. </a:t>
            </a:r>
          </a:p>
          <a:p>
            <a:endParaRPr lang="en-US" sz="800" dirty="0" smtClean="0"/>
          </a:p>
          <a:p>
            <a:r>
              <a:rPr lang="en-US" dirty="0" smtClean="0"/>
              <a:t>Although school-based educators will enable specific accessibility features for students, the student will decide whether or not to use the feature.  These accessibility features will be readily available on the computer-delivered testing platform.</a:t>
            </a:r>
          </a:p>
          <a:p>
            <a:endParaRPr lang="en-US" dirty="0" smtClean="0"/>
          </a:p>
          <a:p>
            <a:r>
              <a:rPr lang="en-US" b="1" dirty="0" smtClean="0"/>
              <a:t>ADMINISTRATIVE CONSIDERATIONS FOR ALL STUDENTS:</a:t>
            </a:r>
          </a:p>
          <a:p>
            <a:r>
              <a:rPr lang="en-US" sz="2400" dirty="0" smtClean="0"/>
              <a:t>Detailed guidelines on the administration of the PARCC assessments will be included in the </a:t>
            </a:r>
            <a:r>
              <a:rPr lang="en-US" sz="2400" i="1" dirty="0" smtClean="0"/>
              <a:t>PARCC Test Administration Manual. </a:t>
            </a:r>
            <a:endParaRPr lang="en-US" sz="2400" dirty="0" smtClean="0"/>
          </a:p>
          <a:p>
            <a:endParaRPr lang="en-US" sz="1000" dirty="0" smtClean="0"/>
          </a:p>
          <a:p>
            <a:r>
              <a:rPr lang="en-US" sz="2400" dirty="0" smtClean="0"/>
              <a:t>Principals may determine that </a:t>
            </a:r>
            <a:r>
              <a:rPr lang="en-US" sz="2400" u="sng" dirty="0" smtClean="0"/>
              <a:t>any student</a:t>
            </a:r>
            <a:r>
              <a:rPr lang="en-US" sz="2400" dirty="0" smtClean="0"/>
              <a:t> may require one or more of the following test administration considerations, regardless of the student’s status as a student with a disability or who is an English learner: </a:t>
            </a:r>
          </a:p>
          <a:p>
            <a:pPr lvl="1"/>
            <a:r>
              <a:rPr lang="x-none" sz="2000" smtClean="0"/>
              <a:t>Small group testing </a:t>
            </a:r>
            <a:endParaRPr lang="en-US" sz="2000" dirty="0" smtClean="0"/>
          </a:p>
          <a:p>
            <a:pPr lvl="1"/>
            <a:r>
              <a:rPr lang="x-none" sz="2000" smtClean="0"/>
              <a:t>Frequent breaks </a:t>
            </a:r>
            <a:endParaRPr lang="en-US" sz="2000" dirty="0" smtClean="0"/>
          </a:p>
          <a:p>
            <a:pPr lvl="1"/>
            <a:r>
              <a:rPr lang="x-none" sz="2000" smtClean="0"/>
              <a:t>Time of day </a:t>
            </a:r>
            <a:endParaRPr lang="en-US" sz="2000" dirty="0" smtClean="0"/>
          </a:p>
          <a:p>
            <a:pPr lvl="1"/>
            <a:r>
              <a:rPr lang="x-none" sz="2000" smtClean="0"/>
              <a:t>Separate or alternate location </a:t>
            </a:r>
            <a:endParaRPr lang="en-US" sz="2000" dirty="0" smtClean="0"/>
          </a:p>
          <a:p>
            <a:pPr lvl="1"/>
            <a:r>
              <a:rPr lang="x-none" sz="2000" smtClean="0"/>
              <a:t>Specified area or seating </a:t>
            </a:r>
            <a:endParaRPr lang="en-US" sz="2000" dirty="0" smtClean="0"/>
          </a:p>
          <a:p>
            <a:pPr lvl="1"/>
            <a:r>
              <a:rPr lang="x-none" sz="2000" smtClean="0"/>
              <a:t>Adaptive and specialized equipment or furniture </a:t>
            </a:r>
            <a:endParaRPr lang="en-US" sz="200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16</a:t>
            </a:fld>
            <a:endParaRPr lang="en-US"/>
          </a:p>
        </p:txBody>
      </p:sp>
    </p:spTree>
    <p:extLst>
      <p:ext uri="{BB962C8B-B14F-4D97-AF65-F5344CB8AC3E}">
        <p14:creationId xmlns:p14="http://schemas.microsoft.com/office/powerpoint/2010/main" xmlns="" val="1621699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all</a:t>
            </a:r>
            <a:r>
              <a:rPr lang="en-US" baseline="0" dirty="0" smtClean="0"/>
              <a:t> grade levels have 2 units (sessions) in the PBA and the EOY</a:t>
            </a:r>
          </a:p>
          <a:p>
            <a:r>
              <a:rPr lang="en-US" baseline="0" dirty="0" smtClean="0"/>
              <a:t>In HS:  The unit 1 is about half without a </a:t>
            </a:r>
            <a:r>
              <a:rPr lang="en-US" baseline="0" dirty="0" err="1" smtClean="0"/>
              <a:t>calc</a:t>
            </a:r>
            <a:r>
              <a:rPr lang="en-US" baseline="0" dirty="0" smtClean="0"/>
              <a:t> and the remainder with a </a:t>
            </a:r>
            <a:r>
              <a:rPr lang="en-US" baseline="0" dirty="0" err="1" smtClean="0"/>
              <a:t>calc</a:t>
            </a:r>
            <a:r>
              <a:rPr lang="en-US" baseline="0" dirty="0" smtClean="0"/>
              <a:t>, while the unit 2 is 100% calculator</a:t>
            </a:r>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17</a:t>
            </a:fld>
            <a:endParaRPr lang="en-US"/>
          </a:p>
        </p:txBody>
      </p:sp>
    </p:spTree>
    <p:extLst>
      <p:ext uri="{BB962C8B-B14F-4D97-AF65-F5344CB8AC3E}">
        <p14:creationId xmlns:p14="http://schemas.microsoft.com/office/powerpoint/2010/main" xmlns="" val="1754167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See Section 2.9 of testing manual for limitations.</a:t>
            </a:r>
          </a:p>
          <a:p>
            <a:endParaRPr lang="en-US" dirty="0" smtClean="0"/>
          </a:p>
          <a:p>
            <a:r>
              <a:rPr lang="en-US" dirty="0" smtClean="0"/>
              <a:t>There are calculator</a:t>
            </a:r>
            <a:r>
              <a:rPr lang="en-US" baseline="0" dirty="0" smtClean="0"/>
              <a:t> limitations, but they are basically the same as ACT – No CAS, but any graphing calculator or scientific calculator will work for S’s.</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48AABD-1E66-40E2-94FE-06BE8FC8FCFE}" type="slidenum">
              <a:rPr lang="en-US" smtClean="0"/>
              <a:pPr/>
              <a:t>24</a:t>
            </a:fld>
            <a:endParaRPr lang="en-US"/>
          </a:p>
        </p:txBody>
      </p:sp>
    </p:spTree>
    <p:extLst>
      <p:ext uri="{BB962C8B-B14F-4D97-AF65-F5344CB8AC3E}">
        <p14:creationId xmlns:p14="http://schemas.microsoft.com/office/powerpoint/2010/main" xmlns="" val="343579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a:spLocks noGrp="1" noRot="1" noChangeAspect="1"/>
          </p:cNvSpPr>
          <p:nvPr>
            <p:ph type="sldImg" idx="2"/>
          </p:nvPr>
        </p:nvSpPr>
        <p:spPr>
          <a:xfrm>
            <a:off x="1417638" y="1163638"/>
            <a:ext cx="4187825" cy="31416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122" name="Shape 122"/>
          <p:cNvSpPr txBox="1">
            <a:spLocks noGrp="1"/>
          </p:cNvSpPr>
          <p:nvPr>
            <p:ph type="body" idx="1"/>
          </p:nvPr>
        </p:nvSpPr>
        <p:spPr>
          <a:xfrm>
            <a:off x="702311" y="4480004"/>
            <a:ext cx="5618479" cy="3665458"/>
          </a:xfrm>
          <a:prstGeom prst="rect">
            <a:avLst/>
          </a:prstGeom>
          <a:noFill/>
          <a:ln>
            <a:noFill/>
          </a:ln>
        </p:spPr>
        <p:txBody>
          <a:bodyPr lIns="93308" tIns="46641" rIns="93308" bIns="46641" anchor="t" anchorCtr="0">
            <a:noAutofit/>
          </a:bodyPr>
          <a:lstStyle/>
          <a:p>
            <a:r>
              <a:rPr lang="en-US" dirty="0">
                <a:solidFill>
                  <a:srgbClr val="595959"/>
                </a:solidFill>
                <a:ea typeface="Calibri"/>
                <a:cs typeface="Calibri"/>
                <a:sym typeface="Calibri"/>
              </a:rPr>
              <a:t>Now lets look at the Evidence Centered Design as it relates to Mathematics.  This links the claims we want to make about students to the evidence collected in order to support those claims, to the tasks that are intended to elicit that evidence.</a:t>
            </a:r>
            <a:endParaRPr dirty="0"/>
          </a:p>
        </p:txBody>
      </p:sp>
      <p:sp>
        <p:nvSpPr>
          <p:cNvPr id="123" name="Shape 123"/>
          <p:cNvSpPr txBox="1">
            <a:spLocks noGrp="1"/>
          </p:cNvSpPr>
          <p:nvPr>
            <p:ph type="sldNum" idx="12"/>
          </p:nvPr>
        </p:nvSpPr>
        <p:spPr>
          <a:xfrm>
            <a:off x="3978131" y="8842029"/>
            <a:ext cx="3043342" cy="467070"/>
          </a:xfrm>
          <a:prstGeom prst="rect">
            <a:avLst/>
          </a:prstGeom>
          <a:noFill/>
          <a:ln>
            <a:noFill/>
          </a:ln>
        </p:spPr>
        <p:txBody>
          <a:bodyPr lIns="93308" tIns="46641" rIns="93308" bIns="46641" anchor="b" anchorCtr="0">
            <a:noAutofit/>
          </a:bodyPr>
          <a:lstStyle/>
          <a:p>
            <a:pPr>
              <a:buSzPct val="25000"/>
            </a:pPr>
            <a:r>
              <a:rPr lang="en-US"/>
              <a:t> </a:t>
            </a:r>
          </a:p>
        </p:txBody>
      </p:sp>
      <p:sp>
        <p:nvSpPr>
          <p:cNvPr id="124" name="Shape 124"/>
          <p:cNvSpPr txBox="1">
            <a:spLocks noGrp="1"/>
          </p:cNvSpPr>
          <p:nvPr>
            <p:ph type="ftr" idx="11"/>
          </p:nvPr>
        </p:nvSpPr>
        <p:spPr>
          <a:xfrm>
            <a:off x="1" y="8842029"/>
            <a:ext cx="3043342" cy="467070"/>
          </a:xfrm>
          <a:prstGeom prst="rect">
            <a:avLst/>
          </a:prstGeom>
          <a:noFill/>
          <a:ln>
            <a:noFill/>
          </a:ln>
        </p:spPr>
        <p:txBody>
          <a:bodyPr lIns="93308" tIns="46641" rIns="93308" bIns="46641" anchor="b" anchorCtr="0">
            <a:noAutofit/>
          </a:bodyPr>
          <a:lstStyle/>
          <a:p>
            <a:pPr>
              <a:buSzPct val="25000"/>
            </a:pPr>
            <a:r>
              <a:rPr lang="en-US"/>
              <a:t>Confidential - Not for Distribution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mn-lt"/>
              </a:rPr>
              <a:t>The assessment is based on the CCSS; therefore it is imperative that students have access to the standards during </a:t>
            </a:r>
            <a:r>
              <a:rPr lang="en-US" sz="1200" dirty="0" smtClean="0">
                <a:latin typeface="+mn-lt"/>
              </a:rPr>
              <a:t>instruction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mn-lt"/>
              </a:rPr>
              <a:t>Claim: A statement about student performance based on how students respond to test questions. PARCC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mn-lt"/>
              </a:rPr>
              <a:t>tests are designed to elicit evidence from students that support valid and reliable claims about the extent to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mn-lt"/>
              </a:rPr>
              <a:t>which they are college and career ready or on track toward that goal and are making expected academic gains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mn-lt"/>
              </a:rPr>
              <a:t>based on the Common Core State Standards. To support such claims, PARCC assessments are designed to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smtClean="0">
                <a:latin typeface="+mn-lt"/>
              </a:rPr>
              <a:t>measure and report results in multiple categories called master claims and sub-claims.</a:t>
            </a:r>
            <a:endParaRPr lang="en-US" sz="1200" dirty="0" smtClean="0">
              <a:latin typeface="+mn-lt"/>
            </a:endParaRPr>
          </a:p>
          <a:p>
            <a:endParaRPr lang="en-US" dirty="0" smtClean="0">
              <a:ea typeface="ＭＳ Ｐゴシック" pitchFamily="34" charset="-128"/>
            </a:endParaRP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4076" indent="-286182" eaLnBrk="0" hangingPunct="0">
              <a:defRPr>
                <a:solidFill>
                  <a:schemeClr val="tx1"/>
                </a:solidFill>
                <a:latin typeface="Arial" charset="0"/>
                <a:ea typeface="ＭＳ Ｐゴシック" pitchFamily="34" charset="-128"/>
              </a:defRPr>
            </a:lvl2pPr>
            <a:lvl3pPr marL="1144731" indent="-228946" eaLnBrk="0" hangingPunct="0">
              <a:defRPr>
                <a:solidFill>
                  <a:schemeClr val="tx1"/>
                </a:solidFill>
                <a:latin typeface="Arial" charset="0"/>
                <a:ea typeface="ＭＳ Ｐゴシック" pitchFamily="34" charset="-128"/>
              </a:defRPr>
            </a:lvl3pPr>
            <a:lvl4pPr marL="1602624" indent="-228946" eaLnBrk="0" hangingPunct="0">
              <a:defRPr>
                <a:solidFill>
                  <a:schemeClr val="tx1"/>
                </a:solidFill>
                <a:latin typeface="Arial" charset="0"/>
                <a:ea typeface="ＭＳ Ｐゴシック" pitchFamily="34" charset="-128"/>
              </a:defRPr>
            </a:lvl4pPr>
            <a:lvl5pPr marL="2060517" indent="-228946" eaLnBrk="0" hangingPunct="0">
              <a:defRPr>
                <a:solidFill>
                  <a:schemeClr val="tx1"/>
                </a:solidFill>
                <a:latin typeface="Arial" charset="0"/>
                <a:ea typeface="ＭＳ Ｐゴシック" pitchFamily="34" charset="-128"/>
              </a:defRPr>
            </a:lvl5pPr>
            <a:lvl6pPr marL="2518409" indent="-228946" eaLnBrk="0" fontAlgn="base" hangingPunct="0">
              <a:spcBef>
                <a:spcPct val="0"/>
              </a:spcBef>
              <a:spcAft>
                <a:spcPct val="0"/>
              </a:spcAft>
              <a:defRPr>
                <a:solidFill>
                  <a:schemeClr val="tx1"/>
                </a:solidFill>
                <a:latin typeface="Arial" charset="0"/>
                <a:ea typeface="ＭＳ Ｐゴシック" pitchFamily="34" charset="-128"/>
              </a:defRPr>
            </a:lvl6pPr>
            <a:lvl7pPr marL="2976301" indent="-228946" eaLnBrk="0" fontAlgn="base" hangingPunct="0">
              <a:spcBef>
                <a:spcPct val="0"/>
              </a:spcBef>
              <a:spcAft>
                <a:spcPct val="0"/>
              </a:spcAft>
              <a:defRPr>
                <a:solidFill>
                  <a:schemeClr val="tx1"/>
                </a:solidFill>
                <a:latin typeface="Arial" charset="0"/>
                <a:ea typeface="ＭＳ Ｐゴシック" pitchFamily="34" charset="-128"/>
              </a:defRPr>
            </a:lvl7pPr>
            <a:lvl8pPr marL="3434194" indent="-228946" eaLnBrk="0" fontAlgn="base" hangingPunct="0">
              <a:spcBef>
                <a:spcPct val="0"/>
              </a:spcBef>
              <a:spcAft>
                <a:spcPct val="0"/>
              </a:spcAft>
              <a:defRPr>
                <a:solidFill>
                  <a:schemeClr val="tx1"/>
                </a:solidFill>
                <a:latin typeface="Arial" charset="0"/>
                <a:ea typeface="ＭＳ Ｐゴシック" pitchFamily="34" charset="-128"/>
              </a:defRPr>
            </a:lvl8pPr>
            <a:lvl9pPr marL="3892087" indent="-228946"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78D9EDA3-2F4A-4EE2-A19F-89A2ED85CB60}" type="slidenum">
              <a:rPr lang="en-US" smtClean="0">
                <a:latin typeface="Calibri" pitchFamily="34" charset="0"/>
              </a:rPr>
              <a:pPr eaLnBrk="1" hangingPunct="1"/>
              <a:t>26</a:t>
            </a:fld>
            <a:endParaRPr lang="en-US" smtClean="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a:t>
            </a:r>
            <a:r>
              <a:rPr lang="en-US" baseline="0" dirty="0" smtClean="0"/>
              <a:t>  Orange boxes denote extra info I added.  </a:t>
            </a:r>
          </a:p>
          <a:p>
            <a:r>
              <a:rPr lang="en-US" baseline="0" dirty="0" smtClean="0"/>
              <a:t>8.EE.8b-1 has more info in the actual CCSS</a:t>
            </a:r>
          </a:p>
          <a:p>
            <a:r>
              <a:rPr lang="en-US" baseline="0" dirty="0" smtClean="0"/>
              <a:t>F-IF.6-1b comes from the Algebra 1 EOY – Note the actual clarifications of the function types.</a:t>
            </a:r>
          </a:p>
          <a:p>
            <a:endParaRPr lang="en-US" baseline="0" dirty="0" smtClean="0"/>
          </a:p>
          <a:p>
            <a:r>
              <a:rPr lang="en-US" baseline="0" dirty="0" smtClean="0"/>
              <a:t>Think of the Evidence Statements as ways to integrate and connect all the CCSS – NOT as a checklist!</a:t>
            </a:r>
          </a:p>
          <a:p>
            <a:endParaRPr lang="en-US" baseline="0" dirty="0" smtClean="0"/>
          </a:p>
          <a:p>
            <a:r>
              <a:rPr lang="en-US" dirty="0" smtClean="0"/>
              <a:t>• Evidence Statements describe what students might say or do to demonstrate mastery of the standards with connections to </a:t>
            </a:r>
          </a:p>
          <a:p>
            <a:r>
              <a:rPr lang="en-US" dirty="0" smtClean="0"/>
              <a:t>the mathematical practices. </a:t>
            </a:r>
          </a:p>
          <a:p>
            <a:r>
              <a:rPr lang="en-US" dirty="0" smtClean="0"/>
              <a:t>• An Evidence Statement table includes all the evidences to be measured on each of the PARCC Summative Assessments and </a:t>
            </a:r>
          </a:p>
          <a:p>
            <a:r>
              <a:rPr lang="en-US" dirty="0" smtClean="0"/>
              <a:t>include clarifications for item writing purposes.</a:t>
            </a:r>
          </a:p>
          <a:p>
            <a:r>
              <a:rPr lang="en-US" dirty="0" smtClean="0"/>
              <a:t>• Evidence Statements unpack the standards in a way that is meaningful to test developers and educators.</a:t>
            </a:r>
          </a:p>
          <a:p>
            <a:r>
              <a:rPr lang="en-US" dirty="0" smtClean="0"/>
              <a:t>• Evidence Statements are directly aligned to the claims presented by PARCC. </a:t>
            </a:r>
          </a:p>
          <a:p>
            <a:r>
              <a:rPr lang="en-US" dirty="0" smtClean="0"/>
              <a:t>• Evidence Statements indicate when the PARCC assessment will measure multiple standards and practices.</a:t>
            </a:r>
          </a:p>
        </p:txBody>
      </p:sp>
      <p:sp>
        <p:nvSpPr>
          <p:cNvPr id="4" name="Slide Number Placeholder 3"/>
          <p:cNvSpPr>
            <a:spLocks noGrp="1"/>
          </p:cNvSpPr>
          <p:nvPr>
            <p:ph type="sldNum" sz="quarter" idx="10"/>
          </p:nvPr>
        </p:nvSpPr>
        <p:spPr/>
        <p:txBody>
          <a:bodyPr/>
          <a:lstStyle/>
          <a:p>
            <a:fld id="{B248AABD-1E66-40E2-94FE-06BE8FC8FCFE}" type="slidenum">
              <a:rPr lang="en-US" smtClean="0"/>
              <a:pPr/>
              <a:t>28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xfrm>
            <a:off x="-438150" y="925513"/>
            <a:ext cx="6170613" cy="462915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xmlns:mv="urn:schemas-microsoft-com:mac:vml" xmlns:mc="http://schemas.openxmlformats.org/markup-compatibility/2006" val="1"/>
            </a:ext>
          </a:extLst>
        </p:spPr>
      </p:sp>
      <p:sp>
        <p:nvSpPr>
          <p:cNvPr id="10240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wrap="square" numCol="1" anchor="t" anchorCtr="0" compatLnSpc="1">
            <a:prstTxWarp prst="textNoShape">
              <a:avLst/>
            </a:prstTxWarp>
          </a:bodyPr>
          <a:lstStyle/>
          <a:p>
            <a:pPr defTabSz="464127">
              <a:lnSpc>
                <a:spcPts val="3566"/>
              </a:lnSpc>
            </a:pPr>
            <a:endParaRPr lang="en-US" dirty="0">
              <a:latin typeface="Calibri" charset="0"/>
            </a:endParaRPr>
          </a:p>
        </p:txBody>
      </p:sp>
      <p:sp>
        <p:nvSpPr>
          <p:cNvPr id="10240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548" tIns="45773" rIns="91548" bIns="45773"/>
          <a:lstStyle>
            <a:lvl1pPr defTabSz="1023622" eaLnBrk="0" hangingPunct="0">
              <a:defRPr sz="2100">
                <a:solidFill>
                  <a:schemeClr val="tx1"/>
                </a:solidFill>
                <a:latin typeface="Calibri" charset="0"/>
                <a:ea typeface="ＭＳ Ｐゴシック" charset="0"/>
                <a:cs typeface="ＭＳ Ｐゴシック" charset="0"/>
              </a:defRPr>
            </a:lvl1pPr>
            <a:lvl2pPr marL="743875" indent="-286106" defTabSz="1023622" eaLnBrk="0" hangingPunct="0">
              <a:defRPr sz="2100">
                <a:solidFill>
                  <a:schemeClr val="tx1"/>
                </a:solidFill>
                <a:latin typeface="Calibri" charset="0"/>
                <a:ea typeface="ＭＳ Ｐゴシック" charset="0"/>
              </a:defRPr>
            </a:lvl2pPr>
            <a:lvl3pPr marL="1144424" indent="-228886" defTabSz="1023622" eaLnBrk="0" hangingPunct="0">
              <a:defRPr sz="2100">
                <a:solidFill>
                  <a:schemeClr val="tx1"/>
                </a:solidFill>
                <a:latin typeface="Calibri" charset="0"/>
                <a:ea typeface="ＭＳ Ｐゴシック" charset="0"/>
              </a:defRPr>
            </a:lvl3pPr>
            <a:lvl4pPr marL="1602193" indent="-228886" defTabSz="1023622" eaLnBrk="0" hangingPunct="0">
              <a:defRPr sz="2100">
                <a:solidFill>
                  <a:schemeClr val="tx1"/>
                </a:solidFill>
                <a:latin typeface="Calibri" charset="0"/>
                <a:ea typeface="ＭＳ Ｐゴシック" charset="0"/>
              </a:defRPr>
            </a:lvl4pPr>
            <a:lvl5pPr marL="2059964" indent="-228886" defTabSz="1023622" eaLnBrk="0" hangingPunct="0">
              <a:defRPr sz="2100">
                <a:solidFill>
                  <a:schemeClr val="tx1"/>
                </a:solidFill>
                <a:latin typeface="Calibri" charset="0"/>
                <a:ea typeface="ＭＳ Ｐゴシック" charset="0"/>
              </a:defRPr>
            </a:lvl5pPr>
            <a:lvl6pPr marL="2517732" indent="-228886" defTabSz="1023622" eaLnBrk="0" fontAlgn="base" hangingPunct="0">
              <a:spcBef>
                <a:spcPct val="0"/>
              </a:spcBef>
              <a:spcAft>
                <a:spcPct val="0"/>
              </a:spcAft>
              <a:defRPr sz="2100">
                <a:solidFill>
                  <a:schemeClr val="tx1"/>
                </a:solidFill>
                <a:latin typeface="Calibri" charset="0"/>
                <a:ea typeface="ＭＳ Ｐゴシック" charset="0"/>
              </a:defRPr>
            </a:lvl6pPr>
            <a:lvl7pPr marL="2975500" indent="-228886" defTabSz="1023622" eaLnBrk="0" fontAlgn="base" hangingPunct="0">
              <a:spcBef>
                <a:spcPct val="0"/>
              </a:spcBef>
              <a:spcAft>
                <a:spcPct val="0"/>
              </a:spcAft>
              <a:defRPr sz="2100">
                <a:solidFill>
                  <a:schemeClr val="tx1"/>
                </a:solidFill>
                <a:latin typeface="Calibri" charset="0"/>
                <a:ea typeface="ＭＳ Ｐゴシック" charset="0"/>
              </a:defRPr>
            </a:lvl7pPr>
            <a:lvl8pPr marL="3433271" indent="-228886" defTabSz="1023622" eaLnBrk="0" fontAlgn="base" hangingPunct="0">
              <a:spcBef>
                <a:spcPct val="0"/>
              </a:spcBef>
              <a:spcAft>
                <a:spcPct val="0"/>
              </a:spcAft>
              <a:defRPr sz="2100">
                <a:solidFill>
                  <a:schemeClr val="tx1"/>
                </a:solidFill>
                <a:latin typeface="Calibri" charset="0"/>
                <a:ea typeface="ＭＳ Ｐゴシック" charset="0"/>
              </a:defRPr>
            </a:lvl8pPr>
            <a:lvl9pPr marL="3891039" indent="-228886" defTabSz="1023622" eaLnBrk="0" fontAlgn="base" hangingPunct="0">
              <a:spcBef>
                <a:spcPct val="0"/>
              </a:spcBef>
              <a:spcAft>
                <a:spcPct val="0"/>
              </a:spcAft>
              <a:defRPr sz="2100">
                <a:solidFill>
                  <a:schemeClr val="tx1"/>
                </a:solidFill>
                <a:latin typeface="Calibri" charset="0"/>
                <a:ea typeface="ＭＳ Ｐゴシック" charset="0"/>
              </a:defRPr>
            </a:lvl9pPr>
          </a:lstStyle>
          <a:p>
            <a:pPr eaLnBrk="1" hangingPunct="1"/>
            <a:fld id="{5F202BB3-4FB9-E146-8886-FA8FF2195DFB}" type="slidenum">
              <a:rPr lang="en-US" sz="3800">
                <a:solidFill>
                  <a:srgbClr val="000000"/>
                </a:solidFill>
                <a:sym typeface="Helvetica Light" charset="0"/>
              </a:rPr>
              <a:pPr eaLnBrk="1" hangingPunct="1"/>
              <a:t>34</a:t>
            </a:fld>
            <a:endParaRPr lang="en-US" sz="3800" dirty="0">
              <a:solidFill>
                <a:srgbClr val="000000"/>
              </a:solidFill>
              <a:sym typeface="Helvetica Light" charset="0"/>
            </a:endParaRPr>
          </a:p>
        </p:txBody>
      </p:sp>
    </p:spTree>
    <p:extLst>
      <p:ext uri="{BB962C8B-B14F-4D97-AF65-F5344CB8AC3E}">
        <p14:creationId xmlns:p14="http://schemas.microsoft.com/office/powerpoint/2010/main" xmlns="" val="3619645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Illustrative Mathematics</a:t>
            </a:r>
            <a:r>
              <a:rPr lang="en-US" baseline="0" dirty="0" smtClean="0"/>
              <a:t> is an awesome Instructional Site – and can be used for formative assessment.  However, it is not designed to be used for large scale assessments.</a:t>
            </a:r>
          </a:p>
          <a:p>
            <a:endParaRPr lang="en-US" baseline="0" dirty="0" smtClean="0"/>
          </a:p>
          <a:p>
            <a:r>
              <a:rPr lang="en-US" baseline="0" dirty="0" smtClean="0"/>
              <a:t>Think about PD in PLC’s of looking at MC questions from SBA, ACT, SAT, PSAT and examine WHY S’s chose the wrong answer.</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35</a:t>
            </a:fld>
            <a:endParaRPr lang="en-US"/>
          </a:p>
        </p:txBody>
      </p:sp>
    </p:spTree>
    <p:extLst>
      <p:ext uri="{BB962C8B-B14F-4D97-AF65-F5344CB8AC3E}">
        <p14:creationId xmlns:p14="http://schemas.microsoft.com/office/powerpoint/2010/main" xmlns="" val="857392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DE5661A-BDAA-4579-B2F5-AA9011776D83}" type="datetimeFigureOut">
              <a:rPr lang="en-US" smtClean="0"/>
              <a:pPr/>
              <a:t>9/12/2014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698992-9F5B-4E9D-871D-4517B2EC8643}" type="datetimeFigureOut">
              <a:rPr lang="en-US" smtClean="0"/>
              <a:pPr/>
              <a:t>9/12/2014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a:solidFill>
                <a:srgbClr val="000000"/>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698992-9F5B-4E9D-871D-4517B2EC8643}" type="datetimeFigureOut">
              <a:rPr lang="en-US" smtClean="0"/>
              <a:pPr/>
              <a:t>9/12/2014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ker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698992-9F5B-4E9D-871D-4517B2EC8643}" type="datetimeFigureOut">
              <a:rPr lang="en-US" smtClean="0"/>
              <a:pPr/>
              <a:t>9/12/2014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endParaRPr lang="en-US" kern="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D698992-9F5B-4E9D-871D-4517B2EC8643}" type="datetimeFigureOut">
              <a:rPr lang="en-US" smtClean="0"/>
              <a:pPr/>
              <a:t>9/12/2014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endParaRPr lang="en-US" kern="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698992-9F5B-4E9D-871D-4517B2EC8643}" type="datetimeFigureOut">
              <a:rPr lang="en-US" smtClean="0"/>
              <a:pPr/>
              <a:t>9/12/2014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endParaRPr lang="en-US" kern="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698992-9F5B-4E9D-871D-4517B2EC8643}" type="datetimeFigureOut">
              <a:rPr lang="en-US" smtClean="0"/>
              <a:pPr/>
              <a:t>9/12/2014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endParaRPr lang="en-US" kern="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698992-9F5B-4E9D-871D-4517B2EC8643}" type="datetimeFigureOut">
              <a:rPr lang="en-US" smtClean="0"/>
              <a:pPr/>
              <a:t>9/12/2014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endParaRPr lang="en-US" kern="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7D698992-9F5B-4E9D-871D-4517B2EC8643}" type="datetimeFigureOut">
              <a:rPr lang="en-US" smtClean="0"/>
              <a:pPr/>
              <a:t>9/12/2014</a:t>
            </a:fld>
            <a:endParaRPr lang="en-US"/>
          </a:p>
        </p:txBody>
      </p:sp>
      <p:sp>
        <p:nvSpPr>
          <p:cNvPr id="9" name="Slide Number Placeholder 8"/>
          <p:cNvSpPr>
            <a:spLocks noGrp="1"/>
          </p:cNvSpPr>
          <p:nvPr>
            <p:ph type="sldNum" sz="quarter" idx="11"/>
          </p:nvPr>
        </p:nvSpPr>
        <p:spPr/>
        <p:txBody>
          <a:bodyPr/>
          <a:lstStyle/>
          <a:p>
            <a:endParaRPr lang="en-US" kern="0"/>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698992-9F5B-4E9D-871D-4517B2EC8643}" type="datetimeFigureOut">
              <a:rPr lang="en-US" smtClean="0"/>
              <a:pPr/>
              <a:t>9/12/2014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kern="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698992-9F5B-4E9D-871D-4517B2EC8643}" type="datetimeFigureOut">
              <a:rPr lang="en-US" smtClean="0"/>
              <a:pPr/>
              <a:t>9/12/2014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kern="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Shape 22"/>
        <p:cNvGrpSpPr/>
        <p:nvPr/>
      </p:nvGrpSpPr>
      <p:grpSpPr>
        <a:xfrm>
          <a:off x="0" y="0"/>
          <a:ext cx="0" cy="0"/>
          <a:chOff x="0" y="0"/>
          <a:chExt cx="0" cy="0"/>
        </a:xfrm>
      </p:grpSpPr>
      <p:sp>
        <p:nvSpPr>
          <p:cNvPr id="23" name="Shape 23"/>
          <p:cNvSpPr txBox="1">
            <a:spLocks noGrp="1"/>
          </p:cNvSpPr>
          <p:nvPr>
            <p:ph type="sldNum" idx="12"/>
          </p:nvPr>
        </p:nvSpPr>
        <p:spPr>
          <a:xfrm>
            <a:off x="1" y="6569078"/>
            <a:ext cx="609599" cy="288899"/>
          </a:xfrm>
          <a:prstGeom prst="rect">
            <a:avLst/>
          </a:prstGeom>
          <a:noFill/>
          <a:ln>
            <a:noFill/>
          </a:ln>
        </p:spPr>
        <p:txBody>
          <a:bodyPr lIns="91425" tIns="91425" rIns="91425" bIns="91425" anchor="t" anchorCtr="0"/>
          <a:lstStyle>
            <a:lvl1pPr marL="0" marR="0" indent="0" algn="ctr" rtl="0">
              <a:defRPr sz="1400" b="0" i="0" u="none" strike="noStrike" cap="none" baseline="0">
                <a:solidFill>
                  <a:srgbClr val="000000"/>
                </a:solidFill>
                <a:latin typeface="Calibri"/>
                <a:ea typeface="Calibri"/>
                <a:cs typeface="Calibri"/>
                <a:sym typeface="Calibri"/>
              </a:defRPr>
            </a:lvl1pPr>
            <a:lvl2pPr marL="457200" marR="0" indent="0" algn="l" rtl="0">
              <a:defRPr sz="1800" b="0" i="0" u="none" strike="noStrike" cap="none" baseline="0">
                <a:solidFill>
                  <a:schemeClr val="dk1"/>
                </a:solidFill>
                <a:latin typeface="Calibri"/>
                <a:ea typeface="Calibri"/>
                <a:cs typeface="Calibri"/>
                <a:sym typeface="Calibri"/>
              </a:defRPr>
            </a:lvl2pPr>
            <a:lvl3pPr marL="914400" marR="0" indent="0" algn="l" rtl="0">
              <a:defRPr sz="1800" b="0" i="0" u="none" strike="noStrike" cap="none" baseline="0">
                <a:solidFill>
                  <a:schemeClr val="dk1"/>
                </a:solidFill>
                <a:latin typeface="Calibri"/>
                <a:ea typeface="Calibri"/>
                <a:cs typeface="Calibri"/>
                <a:sym typeface="Calibri"/>
              </a:defRPr>
            </a:lvl3pPr>
            <a:lvl4pPr marL="1371600" marR="0" indent="0" algn="l" rtl="0">
              <a:defRPr sz="1800" b="0" i="0" u="none" strike="noStrike" cap="none" baseline="0">
                <a:solidFill>
                  <a:schemeClr val="dk1"/>
                </a:solidFill>
                <a:latin typeface="Calibri"/>
                <a:ea typeface="Calibri"/>
                <a:cs typeface="Calibri"/>
                <a:sym typeface="Calibri"/>
              </a:defRPr>
            </a:lvl4pPr>
            <a:lvl5pPr marL="1828800" marR="0" indent="0" algn="l" rtl="0">
              <a:defRPr sz="1800" b="0" i="0" u="none" strike="noStrike" cap="none" baseline="0">
                <a:solidFill>
                  <a:schemeClr val="dk1"/>
                </a:solidFill>
                <a:latin typeface="Calibri"/>
                <a:ea typeface="Calibri"/>
                <a:cs typeface="Calibri"/>
                <a:sym typeface="Calibri"/>
              </a:defRPr>
            </a:lvl5pPr>
            <a:lvl6pPr marL="2286000" marR="0" indent="0" algn="l" rtl="0">
              <a:defRPr sz="1800" b="0" i="0" u="none" strike="noStrike" cap="none" baseline="0">
                <a:solidFill>
                  <a:schemeClr val="dk1"/>
                </a:solidFill>
                <a:latin typeface="Calibri"/>
                <a:ea typeface="Calibri"/>
                <a:cs typeface="Calibri"/>
                <a:sym typeface="Calibri"/>
              </a:defRPr>
            </a:lvl6pPr>
            <a:lvl7pPr marL="2743200" marR="0" indent="0" algn="l" rtl="0">
              <a:defRPr sz="1800" b="0" i="0" u="none" strike="noStrike" cap="none" baseline="0">
                <a:solidFill>
                  <a:schemeClr val="dk1"/>
                </a:solidFill>
                <a:latin typeface="Calibri"/>
                <a:ea typeface="Calibri"/>
                <a:cs typeface="Calibri"/>
                <a:sym typeface="Calibri"/>
              </a:defRPr>
            </a:lvl7pPr>
            <a:lvl8pPr marL="3200400" marR="0" indent="0" algn="l" rtl="0">
              <a:defRPr sz="1800" b="0" i="0" u="none" strike="noStrike" cap="none" baseline="0">
                <a:solidFill>
                  <a:schemeClr val="dk1"/>
                </a:solidFill>
                <a:latin typeface="Calibri"/>
                <a:ea typeface="Calibri"/>
                <a:cs typeface="Calibri"/>
                <a:sym typeface="Calibri"/>
              </a:defRPr>
            </a:lvl8pPr>
            <a:lvl9pPr marL="3657600" marR="0" indent="0" algn="l" rtl="0">
              <a:defRPr sz="1800" b="0" i="0" u="none" strike="noStrike" cap="none" baseline="0">
                <a:solidFill>
                  <a:schemeClr val="dk1"/>
                </a:solidFill>
                <a:latin typeface="Calibri"/>
                <a:ea typeface="Calibri"/>
                <a:cs typeface="Calibri"/>
                <a:sym typeface="Calibri"/>
              </a:defRPr>
            </a:lvl9pPr>
          </a:lstStyle>
          <a:p>
            <a:endParaRPr/>
          </a:p>
        </p:txBody>
      </p:sp>
      <p:sp>
        <p:nvSpPr>
          <p:cNvPr id="24" name="Shape 24"/>
          <p:cNvSpPr txBox="1">
            <a:spLocks noGrp="1"/>
          </p:cNvSpPr>
          <p:nvPr>
            <p:ph type="title"/>
          </p:nvPr>
        </p:nvSpPr>
        <p:spPr>
          <a:xfrm>
            <a:off x="2819400" y="0"/>
            <a:ext cx="6324600" cy="1219199"/>
          </a:xfrm>
          <a:prstGeom prst="rect">
            <a:avLst/>
          </a:prstGeom>
          <a:noFill/>
          <a:ln>
            <a:noFill/>
          </a:ln>
        </p:spPr>
        <p:txBody>
          <a:bodyPr lIns="91425" tIns="91425" rIns="91425" bIns="91425" anchor="ctr" anchorCtr="0"/>
          <a:lstStyle>
            <a:lvl1pPr marL="168523" indent="-3423" algn="l" rtl="0">
              <a:defRPr sz="2800"/>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Custom Layout">
    <p:spTree>
      <p:nvGrpSpPr>
        <p:cNvPr id="1" name="Shape 25"/>
        <p:cNvGrpSpPr/>
        <p:nvPr/>
      </p:nvGrpSpPr>
      <p:grpSpPr>
        <a:xfrm>
          <a:off x="0" y="0"/>
          <a:ext cx="0" cy="0"/>
          <a:chOff x="0" y="0"/>
          <a:chExt cx="0" cy="0"/>
        </a:xfrm>
      </p:grpSpPr>
      <p:sp>
        <p:nvSpPr>
          <p:cNvPr id="26" name="Shape 26"/>
          <p:cNvSpPr txBox="1">
            <a:spLocks noGrp="1"/>
          </p:cNvSpPr>
          <p:nvPr>
            <p:ph type="body" idx="1"/>
          </p:nvPr>
        </p:nvSpPr>
        <p:spPr>
          <a:xfrm>
            <a:off x="457200" y="1752600"/>
            <a:ext cx="8229600" cy="4114800"/>
          </a:xfrm>
          <a:prstGeom prst="rect">
            <a:avLst/>
          </a:prstGeom>
          <a:noFill/>
          <a:ln>
            <a:noFill/>
          </a:ln>
        </p:spPr>
        <p:txBody>
          <a:bodyPr lIns="91425" tIns="91425" rIns="91425" bIns="91425" anchor="t" anchorCtr="0"/>
          <a:lstStyle>
            <a:lvl1pPr rtl="0">
              <a:defRPr/>
            </a:lvl1pPr>
            <a:lvl2pPr rtl="0">
              <a:defRPr/>
            </a:lvl2pPr>
            <a:lvl3pPr marL="898795" indent="168004" rtl="0">
              <a:defRPr/>
            </a:lvl3pPr>
            <a:lvl4pPr rtl="0">
              <a:defRPr/>
            </a:lvl4pPr>
            <a:lvl5pPr rtl="0">
              <a:defRPr/>
            </a:lvl5pPr>
            <a:lvl6pPr rtl="0">
              <a:defRPr/>
            </a:lvl6pPr>
            <a:lvl7pPr rtl="0">
              <a:defRPr/>
            </a:lvl7pPr>
            <a:lvl8pPr rtl="0">
              <a:defRPr/>
            </a:lvl8pPr>
            <a:lvl9pPr rtl="0">
              <a:defRPr/>
            </a:lvl9pPr>
          </a:lstStyle>
          <a:p>
            <a:endParaRPr/>
          </a:p>
        </p:txBody>
      </p:sp>
      <p:sp>
        <p:nvSpPr>
          <p:cNvPr id="27" name="Shape 27"/>
          <p:cNvSpPr txBox="1">
            <a:spLocks noGrp="1"/>
          </p:cNvSpPr>
          <p:nvPr>
            <p:ph type="sldNum" idx="12"/>
          </p:nvPr>
        </p:nvSpPr>
        <p:spPr>
          <a:xfrm>
            <a:off x="1" y="6569078"/>
            <a:ext cx="609599" cy="288899"/>
          </a:xfrm>
          <a:prstGeom prst="rect">
            <a:avLst/>
          </a:prstGeom>
          <a:noFill/>
          <a:ln>
            <a:noFill/>
          </a:ln>
        </p:spPr>
        <p:txBody>
          <a:bodyPr lIns="91425" tIns="91425" rIns="91425" bIns="91425" anchor="t" anchorCtr="0"/>
          <a:lstStyle>
            <a:lvl1pPr marL="0" marR="0" indent="0" algn="ctr" rtl="0">
              <a:defRPr sz="1400" b="0" i="0" u="none" strike="noStrike" cap="none" baseline="0">
                <a:solidFill>
                  <a:schemeClr val="dk1"/>
                </a:solidFill>
                <a:latin typeface="Calibri"/>
                <a:ea typeface="Calibri"/>
                <a:cs typeface="Calibri"/>
                <a:sym typeface="Calibri"/>
              </a:defRPr>
            </a:lvl1pPr>
            <a:lvl2pPr marL="457200" marR="0" indent="0" algn="l" rtl="0">
              <a:defRPr sz="1800" b="0" i="0" u="none" strike="noStrike" cap="none" baseline="0">
                <a:solidFill>
                  <a:schemeClr val="dk1"/>
                </a:solidFill>
                <a:latin typeface="Calibri"/>
                <a:ea typeface="Calibri"/>
                <a:cs typeface="Calibri"/>
                <a:sym typeface="Calibri"/>
              </a:defRPr>
            </a:lvl2pPr>
            <a:lvl3pPr marL="914400" marR="0" indent="0" algn="l" rtl="0">
              <a:defRPr sz="1800" b="0" i="0" u="none" strike="noStrike" cap="none" baseline="0">
                <a:solidFill>
                  <a:schemeClr val="dk1"/>
                </a:solidFill>
                <a:latin typeface="Calibri"/>
                <a:ea typeface="Calibri"/>
                <a:cs typeface="Calibri"/>
                <a:sym typeface="Calibri"/>
              </a:defRPr>
            </a:lvl3pPr>
            <a:lvl4pPr marL="1371600" marR="0" indent="0" algn="l" rtl="0">
              <a:defRPr sz="1800" b="0" i="0" u="none" strike="noStrike" cap="none" baseline="0">
                <a:solidFill>
                  <a:schemeClr val="dk1"/>
                </a:solidFill>
                <a:latin typeface="Calibri"/>
                <a:ea typeface="Calibri"/>
                <a:cs typeface="Calibri"/>
                <a:sym typeface="Calibri"/>
              </a:defRPr>
            </a:lvl4pPr>
            <a:lvl5pPr marL="1828800" marR="0" indent="0" algn="l" rtl="0">
              <a:defRPr sz="1800" b="0" i="0" u="none" strike="noStrike" cap="none" baseline="0">
                <a:solidFill>
                  <a:schemeClr val="dk1"/>
                </a:solidFill>
                <a:latin typeface="Calibri"/>
                <a:ea typeface="Calibri"/>
                <a:cs typeface="Calibri"/>
                <a:sym typeface="Calibri"/>
              </a:defRPr>
            </a:lvl5pPr>
            <a:lvl6pPr marL="2286000" marR="0" indent="0" algn="l" rtl="0">
              <a:defRPr sz="1800" b="0" i="0" u="none" strike="noStrike" cap="none" baseline="0">
                <a:solidFill>
                  <a:schemeClr val="dk1"/>
                </a:solidFill>
                <a:latin typeface="Calibri"/>
                <a:ea typeface="Calibri"/>
                <a:cs typeface="Calibri"/>
                <a:sym typeface="Calibri"/>
              </a:defRPr>
            </a:lvl6pPr>
            <a:lvl7pPr marL="2743200" marR="0" indent="0" algn="l" rtl="0">
              <a:defRPr sz="1800" b="0" i="0" u="none" strike="noStrike" cap="none" baseline="0">
                <a:solidFill>
                  <a:schemeClr val="dk1"/>
                </a:solidFill>
                <a:latin typeface="Calibri"/>
                <a:ea typeface="Calibri"/>
                <a:cs typeface="Calibri"/>
                <a:sym typeface="Calibri"/>
              </a:defRPr>
            </a:lvl7pPr>
            <a:lvl8pPr marL="3200400" marR="0" indent="0" algn="l" rtl="0">
              <a:defRPr sz="1800" b="0" i="0" u="none" strike="noStrike" cap="none" baseline="0">
                <a:solidFill>
                  <a:schemeClr val="dk1"/>
                </a:solidFill>
                <a:latin typeface="Calibri"/>
                <a:ea typeface="Calibri"/>
                <a:cs typeface="Calibri"/>
                <a:sym typeface="Calibri"/>
              </a:defRPr>
            </a:lvl8pPr>
            <a:lvl9pPr marL="3657600" marR="0" indent="0" algn="l" rtl="0">
              <a:defRPr sz="1800" b="0" i="0" u="none" strike="noStrike" cap="none" baseline="0">
                <a:solidFill>
                  <a:schemeClr val="dk1"/>
                </a:solidFill>
                <a:latin typeface="Calibri"/>
                <a:ea typeface="Calibri"/>
                <a:cs typeface="Calibri"/>
                <a:sym typeface="Calibri"/>
              </a:defRPr>
            </a:lvl9pPr>
          </a:lstStyle>
          <a:p>
            <a:endParaRPr>
              <a:solidFill>
                <a:srgbClr val="000000"/>
              </a:solidFill>
            </a:endParaRPr>
          </a:p>
        </p:txBody>
      </p:sp>
      <p:sp>
        <p:nvSpPr>
          <p:cNvPr id="28" name="Shape 28"/>
          <p:cNvSpPr txBox="1">
            <a:spLocks noGrp="1"/>
          </p:cNvSpPr>
          <p:nvPr>
            <p:ph type="title"/>
          </p:nvPr>
        </p:nvSpPr>
        <p:spPr>
          <a:xfrm>
            <a:off x="2819400" y="0"/>
            <a:ext cx="6324600" cy="1219199"/>
          </a:xfrm>
          <a:prstGeom prst="rect">
            <a:avLst/>
          </a:prstGeom>
          <a:noFill/>
          <a:ln>
            <a:noFill/>
          </a:ln>
        </p:spPr>
        <p:txBody>
          <a:bodyPr lIns="91425" tIns="91425" rIns="91425" bIns="91425" anchor="ctr" anchorCtr="0"/>
          <a:lstStyle>
            <a:lvl1pPr marL="168523" indent="-3423" algn="l" rtl="0">
              <a:defRPr sz="2800"/>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29" name="Shape 29"/>
          <p:cNvSpPr txBox="1">
            <a:spLocks noGrp="1"/>
          </p:cNvSpPr>
          <p:nvPr>
            <p:ph type="body" idx="2"/>
          </p:nvPr>
        </p:nvSpPr>
        <p:spPr>
          <a:xfrm>
            <a:off x="762002" y="6553200"/>
            <a:ext cx="3809999" cy="304799"/>
          </a:xfrm>
          <a:prstGeom prst="rect">
            <a:avLst/>
          </a:prstGeom>
          <a:noFill/>
          <a:ln>
            <a:noFill/>
          </a:ln>
        </p:spPr>
        <p:txBody>
          <a:bodyPr lIns="91425" tIns="91425" rIns="91425" bIns="91425" anchor="t" anchorCtr="0"/>
          <a:lstStyle>
            <a:lvl1pPr rtl="0">
              <a:buFont typeface="Calibri"/>
              <a:buNone/>
              <a:defRPr sz="1200" b="1" i="1"/>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fld id="{CFC53C1E-EA2A-4099-BDC8-9BCDAEB0229E}" type="slidenum">
              <a:rPr lang="en-US" smtClean="0"/>
              <a:pPr/>
              <a:t>‹#›</a:t>
            </a:fld>
            <a:endParaRPr lang="en-US" dirty="0"/>
          </a:p>
        </p:txBody>
      </p:sp>
    </p:spTree>
    <p:extLst>
      <p:ext uri="{BB962C8B-B14F-4D97-AF65-F5344CB8AC3E}">
        <p14:creationId xmlns:p14="http://schemas.microsoft.com/office/powerpoint/2010/main" xmlns="" val="21016010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endParaRPr lang="en-US" kern="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7D698992-9F5B-4E9D-871D-4517B2EC8643}" type="datetimeFigureOut">
              <a:rPr lang="en-US" smtClean="0"/>
              <a:pPr/>
              <a:t>9/12/2014</a:t>
            </a:fld>
            <a:endParaRPr lang="en-US"/>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hyperlink" Target="http://practice.parcc.testnav.com/" TargetMode="Externa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2.png"/><Relationship Id="rId7"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hyperlink" Target="https://twitter.com/PARCCPlace" TargetMode="External"/><Relationship Id="rId5" Type="http://schemas.openxmlformats.org/officeDocument/2006/relationships/hyperlink" Target="mailto:wanderson@parcconline.org" TargetMode="External"/><Relationship Id="rId4" Type="http://schemas.openxmlformats.org/officeDocument/2006/relationships/hyperlink" Target="http://www.parcconline.org/" TargetMode="External"/><Relationship Id="rId9"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hyperlink" Target="http://nextgen.apps.sparcc.org/math"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hyperlink" Target="http://apsassessment.wordpress.com/" TargetMode="External"/><Relationship Id="rId4" Type="http://schemas.openxmlformats.org/officeDocument/2006/relationships/hyperlink" Target="http://www.marlboro.k12.nj.us/curriculum.cfm?subpage=67284"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tint val="90000"/>
              </a:schemeClr>
            </a:gs>
            <a:gs pos="75000">
              <a:schemeClr val="bg1">
                <a:shade val="100000"/>
                <a:satMod val="115000"/>
              </a:schemeClr>
            </a:gs>
            <a:gs pos="100000">
              <a:schemeClr val="bg1">
                <a:shade val="70000"/>
                <a:satMod val="130000"/>
              </a:schemeClr>
            </a:gs>
          </a:gsLst>
          <a:path path="circle">
            <a:fillToRect l="100000" t="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1798320"/>
            <a:ext cx="8642368" cy="2438400"/>
          </a:xfrm>
        </p:spPr>
        <p:txBody>
          <a:bodyPr>
            <a:noAutofit/>
          </a:bodyPr>
          <a:lstStyle/>
          <a:p>
            <a:r>
              <a:rPr lang="en-US" dirty="0" smtClean="0">
                <a:solidFill>
                  <a:srgbClr val="000000"/>
                </a:solidFill>
                <a:effectLst/>
              </a:rPr>
              <a:t/>
            </a:r>
            <a:br>
              <a:rPr lang="en-US" dirty="0" smtClean="0">
                <a:solidFill>
                  <a:srgbClr val="000000"/>
                </a:solidFill>
                <a:effectLst/>
              </a:rPr>
            </a:br>
            <a:r>
              <a:rPr lang="en-US" dirty="0" smtClean="0">
                <a:solidFill>
                  <a:srgbClr val="000000"/>
                </a:solidFill>
                <a:effectLst/>
              </a:rPr>
              <a:t/>
            </a:r>
            <a:br>
              <a:rPr lang="en-US" dirty="0" smtClean="0">
                <a:solidFill>
                  <a:srgbClr val="000000"/>
                </a:solidFill>
                <a:effectLst/>
              </a:rPr>
            </a:br>
            <a:r>
              <a:rPr lang="en-US" dirty="0" smtClean="0">
                <a:solidFill>
                  <a:srgbClr val="000000"/>
                </a:solidFill>
              </a:rPr>
              <a:t/>
            </a:r>
            <a:br>
              <a:rPr lang="en-US" dirty="0" smtClean="0">
                <a:solidFill>
                  <a:srgbClr val="000000"/>
                </a:solidFill>
              </a:rPr>
            </a:br>
            <a:r>
              <a:rPr lang="en-US" dirty="0" smtClean="0">
                <a:solidFill>
                  <a:srgbClr val="000000"/>
                </a:solidFill>
              </a:rPr>
              <a:t/>
            </a:r>
            <a:br>
              <a:rPr lang="en-US" dirty="0" smtClean="0">
                <a:solidFill>
                  <a:srgbClr val="000000"/>
                </a:solidFill>
              </a:rPr>
            </a:br>
            <a:r>
              <a:rPr lang="en-US" dirty="0" smtClean="0">
                <a:solidFill>
                  <a:srgbClr val="000000"/>
                </a:solidFill>
              </a:rPr>
              <a:t/>
            </a:r>
            <a:br>
              <a:rPr lang="en-US" dirty="0" smtClean="0">
                <a:solidFill>
                  <a:srgbClr val="000000"/>
                </a:solidFill>
              </a:rPr>
            </a:br>
            <a:r>
              <a:rPr lang="en-US" dirty="0" smtClean="0">
                <a:solidFill>
                  <a:srgbClr val="000000"/>
                </a:solidFill>
              </a:rPr>
              <a:t/>
            </a:r>
            <a:br>
              <a:rPr lang="en-US" dirty="0" smtClean="0">
                <a:solidFill>
                  <a:srgbClr val="000000"/>
                </a:solidFill>
              </a:rPr>
            </a:br>
            <a:r>
              <a:rPr lang="en-US" dirty="0" smtClean="0">
                <a:solidFill>
                  <a:srgbClr val="000000"/>
                </a:solidFill>
              </a:rPr>
              <a:t/>
            </a:r>
            <a:br>
              <a:rPr lang="en-US" dirty="0" smtClean="0">
                <a:solidFill>
                  <a:srgbClr val="000000"/>
                </a:solidFill>
              </a:rPr>
            </a:br>
            <a:r>
              <a:rPr lang="en-US" dirty="0" smtClean="0">
                <a:solidFill>
                  <a:srgbClr val="000000"/>
                </a:solidFill>
              </a:rPr>
              <a:t/>
            </a:r>
            <a:br>
              <a:rPr lang="en-US" dirty="0" smtClean="0">
                <a:solidFill>
                  <a:srgbClr val="000000"/>
                </a:solidFill>
              </a:rPr>
            </a:br>
            <a:r>
              <a:rPr lang="en-US" dirty="0" smtClean="0">
                <a:solidFill>
                  <a:srgbClr val="000000"/>
                </a:solidFill>
              </a:rPr>
              <a:t/>
            </a:r>
            <a:br>
              <a:rPr lang="en-US" dirty="0" smtClean="0">
                <a:solidFill>
                  <a:srgbClr val="000000"/>
                </a:solidFill>
              </a:rPr>
            </a:br>
            <a:r>
              <a:rPr lang="en-US" b="0" dirty="0" smtClean="0">
                <a:solidFill>
                  <a:srgbClr val="C00000"/>
                </a:solidFill>
                <a:effectLst/>
                <a:latin typeface="Calibri" panose="020F0502020204030204" pitchFamily="34" charset="0"/>
              </a:rPr>
              <a:t>Ronda Davis </a:t>
            </a:r>
            <a:r>
              <a:rPr lang="en-US" b="0" dirty="0" smtClean="0">
                <a:solidFill>
                  <a:srgbClr val="000000"/>
                </a:solidFill>
                <a:effectLst/>
                <a:latin typeface="Calibri" panose="020F0502020204030204" pitchFamily="34" charset="0"/>
              </a:rPr>
              <a:t/>
            </a:r>
            <a:br>
              <a:rPr lang="en-US" b="0" dirty="0" smtClean="0">
                <a:solidFill>
                  <a:srgbClr val="000000"/>
                </a:solidFill>
                <a:effectLst/>
                <a:latin typeface="Calibri" panose="020F0502020204030204" pitchFamily="34" charset="0"/>
              </a:rPr>
            </a:br>
            <a:r>
              <a:rPr lang="en-US" sz="2400" b="0" dirty="0" smtClean="0">
                <a:solidFill>
                  <a:srgbClr val="000000"/>
                </a:solidFill>
                <a:effectLst/>
                <a:latin typeface="Calibri" panose="020F0502020204030204" pitchFamily="34" charset="0"/>
              </a:rPr>
              <a:t>Member of the NM PARCC Educator Leader Cadre</a:t>
            </a:r>
            <a:br>
              <a:rPr lang="en-US" sz="2400" b="0" dirty="0" smtClean="0">
                <a:solidFill>
                  <a:srgbClr val="000000"/>
                </a:solidFill>
                <a:effectLst/>
                <a:latin typeface="Calibri" panose="020F0502020204030204" pitchFamily="34" charset="0"/>
              </a:rPr>
            </a:br>
            <a:r>
              <a:rPr lang="en-US" sz="2400" b="0" dirty="0" smtClean="0">
                <a:solidFill>
                  <a:srgbClr val="000000"/>
                </a:solidFill>
                <a:effectLst/>
                <a:latin typeface="Calibri" panose="020F0502020204030204" pitchFamily="34" charset="0"/>
              </a:rPr>
              <a:t>Member of PARCC Consortium Math Operational Working Group</a:t>
            </a:r>
            <a:br>
              <a:rPr lang="en-US" sz="2400" b="0" dirty="0" smtClean="0">
                <a:solidFill>
                  <a:srgbClr val="000000"/>
                </a:solidFill>
                <a:effectLst/>
                <a:latin typeface="Calibri" panose="020F0502020204030204" pitchFamily="34" charset="0"/>
              </a:rPr>
            </a:br>
            <a:r>
              <a:rPr lang="en-US" sz="2400" b="0" dirty="0" smtClean="0">
                <a:solidFill>
                  <a:srgbClr val="000000"/>
                </a:solidFill>
                <a:effectLst/>
                <a:latin typeface="Calibri" panose="020F0502020204030204" pitchFamily="34" charset="0"/>
              </a:rPr>
              <a:t>Math Coach at Highland High School, Albuquerque Public Schools</a:t>
            </a:r>
            <a:r>
              <a:rPr lang="en-US" b="0" dirty="0" smtClean="0">
                <a:solidFill>
                  <a:srgbClr val="000000"/>
                </a:solidFill>
              </a:rPr>
              <a:t/>
            </a:r>
            <a:br>
              <a:rPr lang="en-US" b="0" dirty="0" smtClean="0">
                <a:solidFill>
                  <a:srgbClr val="000000"/>
                </a:solidFill>
              </a:rPr>
            </a:br>
            <a:endParaRPr lang="en-US" b="0" dirty="0">
              <a:solidFill>
                <a:srgbClr val="000000"/>
              </a:solidFill>
            </a:endParaRPr>
          </a:p>
        </p:txBody>
      </p:sp>
      <p:cxnSp>
        <p:nvCxnSpPr>
          <p:cNvPr id="4" name="Straight Connector 3"/>
          <p:cNvCxnSpPr/>
          <p:nvPr/>
        </p:nvCxnSpPr>
        <p:spPr>
          <a:xfrm>
            <a:off x="1143000" y="5562600"/>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04800" y="381000"/>
            <a:ext cx="8153400" cy="3520964"/>
          </a:xfrm>
          <a:prstGeom prst="rect">
            <a:avLst/>
          </a:prstGeom>
          <a:noFill/>
        </p:spPr>
        <p:txBody>
          <a:bodyPr wrap="square" rtlCol="0">
            <a:spAutoFit/>
          </a:bodyPr>
          <a:lstStyle/>
          <a:p>
            <a:pPr algn="ctr"/>
            <a:r>
              <a:rPr lang="en-US" sz="4800" dirty="0" smtClean="0">
                <a:solidFill>
                  <a:srgbClr val="000000"/>
                </a:solidFill>
              </a:rPr>
              <a:t>PARCC Mathematics</a:t>
            </a:r>
          </a:p>
          <a:p>
            <a:pPr algn="ctr" defTabSz="1333500">
              <a:lnSpc>
                <a:spcPct val="90000"/>
              </a:lnSpc>
              <a:spcAft>
                <a:spcPct val="35000"/>
              </a:spcAft>
              <a:defRPr/>
            </a:pPr>
            <a:r>
              <a:rPr lang="en-US" sz="2000" b="1" dirty="0" smtClean="0">
                <a:solidFill>
                  <a:srgbClr val="A60000"/>
                </a:solidFill>
              </a:rPr>
              <a:t>PARCC: </a:t>
            </a:r>
            <a:r>
              <a:rPr lang="en-US" sz="2000" b="1" u="sng" dirty="0" smtClean="0">
                <a:solidFill>
                  <a:srgbClr val="A60000"/>
                </a:solidFill>
              </a:rPr>
              <a:t>P</a:t>
            </a:r>
            <a:r>
              <a:rPr lang="en-US" sz="2000" b="1" dirty="0" smtClean="0">
                <a:solidFill>
                  <a:srgbClr val="A60000"/>
                </a:solidFill>
              </a:rPr>
              <a:t>artnership for </a:t>
            </a:r>
            <a:r>
              <a:rPr lang="en-US" sz="2000" b="1" u="sng" dirty="0" smtClean="0">
                <a:solidFill>
                  <a:srgbClr val="A60000"/>
                </a:solidFill>
              </a:rPr>
              <a:t>A</a:t>
            </a:r>
            <a:r>
              <a:rPr lang="en-US" sz="2000" b="1" dirty="0" smtClean="0">
                <a:solidFill>
                  <a:srgbClr val="A60000"/>
                </a:solidFill>
              </a:rPr>
              <a:t>ssessment of </a:t>
            </a:r>
            <a:r>
              <a:rPr lang="en-US" sz="2000" b="1" u="sng" dirty="0" smtClean="0">
                <a:solidFill>
                  <a:srgbClr val="A60000"/>
                </a:solidFill>
              </a:rPr>
              <a:t>R</a:t>
            </a:r>
            <a:r>
              <a:rPr lang="en-US" sz="2000" b="1" dirty="0" smtClean="0">
                <a:solidFill>
                  <a:srgbClr val="A60000"/>
                </a:solidFill>
              </a:rPr>
              <a:t>eadiness for </a:t>
            </a:r>
            <a:r>
              <a:rPr lang="en-US" sz="2000" b="1" u="sng" dirty="0" smtClean="0">
                <a:solidFill>
                  <a:srgbClr val="A60000"/>
                </a:solidFill>
              </a:rPr>
              <a:t>C</a:t>
            </a:r>
            <a:r>
              <a:rPr lang="en-US" sz="2000" b="1" dirty="0" smtClean="0">
                <a:solidFill>
                  <a:srgbClr val="A60000"/>
                </a:solidFill>
              </a:rPr>
              <a:t>ollege and </a:t>
            </a:r>
            <a:r>
              <a:rPr lang="en-US" sz="2000" b="1" u="sng" dirty="0" smtClean="0">
                <a:solidFill>
                  <a:srgbClr val="A60000"/>
                </a:solidFill>
              </a:rPr>
              <a:t>C</a:t>
            </a:r>
            <a:r>
              <a:rPr lang="en-US" sz="2000" b="1" dirty="0" smtClean="0">
                <a:solidFill>
                  <a:srgbClr val="A60000"/>
                </a:solidFill>
              </a:rPr>
              <a:t>areer</a:t>
            </a:r>
          </a:p>
          <a:p>
            <a:pPr algn="ctr" defTabSz="1333500">
              <a:lnSpc>
                <a:spcPct val="90000"/>
              </a:lnSpc>
              <a:spcAft>
                <a:spcPct val="35000"/>
              </a:spcAft>
              <a:defRPr/>
            </a:pPr>
            <a:endParaRPr lang="en-US" sz="2000" b="1" dirty="0" smtClean="0">
              <a:solidFill>
                <a:srgbClr val="A60000"/>
              </a:solidFill>
            </a:endParaRPr>
          </a:p>
          <a:p>
            <a:pPr algn="ctr" defTabSz="1333500">
              <a:lnSpc>
                <a:spcPct val="90000"/>
              </a:lnSpc>
              <a:spcAft>
                <a:spcPct val="35000"/>
              </a:spcAft>
              <a:defRPr/>
            </a:pPr>
            <a:r>
              <a:rPr lang="en-US" sz="4800" b="1" dirty="0" smtClean="0"/>
              <a:t>14 Facts Every Math Educator Should </a:t>
            </a:r>
            <a:r>
              <a:rPr lang="en-US" sz="4800" b="1" dirty="0" smtClean="0"/>
              <a:t>Know – Q &amp; A</a:t>
            </a:r>
            <a:endParaRPr lang="en-US" sz="4800" b="1" dirty="0" smtClean="0"/>
          </a:p>
          <a:p>
            <a:pPr algn="ctr" defTabSz="1333500">
              <a:lnSpc>
                <a:spcPct val="90000"/>
              </a:lnSpc>
              <a:spcAft>
                <a:spcPct val="35000"/>
              </a:spcAft>
              <a:defRPr/>
            </a:pPr>
            <a:r>
              <a:rPr lang="en-US" sz="2400" b="1" dirty="0" smtClean="0"/>
              <a:t> </a:t>
            </a:r>
            <a:r>
              <a:rPr lang="en-US" sz="2400" b="1" dirty="0" smtClean="0"/>
              <a:t>9/12/14</a:t>
            </a:r>
            <a:endParaRPr lang="en-US" sz="2400"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381000" y="1295400"/>
            <a:ext cx="7467600" cy="4114800"/>
          </a:xfrm>
        </p:spPr>
        <p:txBody>
          <a:bodyPr>
            <a:normAutofit/>
          </a:bodyPr>
          <a:lstStyle/>
          <a:p>
            <a:r>
              <a:rPr lang="en-US" sz="4800" dirty="0" smtClean="0"/>
              <a:t>I will get all my current questions about PARCC answered</a:t>
            </a:r>
            <a:endParaRPr lang="en-US" sz="4800" dirty="0"/>
          </a:p>
        </p:txBody>
      </p:sp>
      <p:sp>
        <p:nvSpPr>
          <p:cNvPr id="3" name="Title 2"/>
          <p:cNvSpPr>
            <a:spLocks noGrp="1"/>
          </p:cNvSpPr>
          <p:nvPr>
            <p:ph type="title"/>
          </p:nvPr>
        </p:nvSpPr>
        <p:spPr>
          <a:xfrm>
            <a:off x="1066800" y="0"/>
            <a:ext cx="6324600" cy="1219199"/>
          </a:xfrm>
        </p:spPr>
        <p:txBody>
          <a:bodyPr/>
          <a:lstStyle/>
          <a:p>
            <a:pPr algn="ctr"/>
            <a:r>
              <a:rPr lang="en-US" sz="4800" dirty="0" smtClean="0"/>
              <a:t>Objective</a:t>
            </a:r>
            <a:endParaRPr lang="en-US" sz="4800" dirty="0"/>
          </a:p>
        </p:txBody>
      </p:sp>
      <p:sp>
        <p:nvSpPr>
          <p:cNvPr id="4" name="Text Placeholder 3"/>
          <p:cNvSpPr>
            <a:spLocks noGrp="1"/>
          </p:cNvSpPr>
          <p:nvPr>
            <p:ph type="body" idx="2"/>
          </p:nvPr>
        </p:nvSpPr>
        <p:spPr/>
        <p:txBody>
          <a:bodyPr>
            <a:normAutofit fontScale="85000" lnSpcReduction="20000"/>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6495"/>
            <a:ext cx="7772400" cy="1219199"/>
          </a:xfrm>
        </p:spPr>
        <p:txBody>
          <a:bodyPr/>
          <a:lstStyle/>
          <a:p>
            <a:pPr algn="ctr"/>
            <a:r>
              <a:rPr lang="en-US" sz="4800" dirty="0" smtClean="0"/>
              <a:t>#1 PARCC replaces the SBA this Year</a:t>
            </a:r>
            <a:endParaRPr lang="en-US" sz="48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700" y="1295400"/>
            <a:ext cx="8323500" cy="515023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776283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5830" y="304800"/>
            <a:ext cx="8634061" cy="6248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870494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ChangeAspect="1" noChangeArrowheads="1"/>
          </p:cNvPicPr>
          <p:nvPr/>
        </p:nvPicPr>
        <p:blipFill>
          <a:blip r:embed="rId3" cstate="print"/>
          <a:srcRect/>
          <a:stretch>
            <a:fillRect/>
          </a:stretch>
        </p:blipFill>
        <p:spPr bwMode="auto">
          <a:xfrm>
            <a:off x="0" y="533400"/>
            <a:ext cx="8740999" cy="5105400"/>
          </a:xfrm>
          <a:prstGeom prst="rect">
            <a:avLst/>
          </a:prstGeom>
          <a:noFill/>
          <a:ln w="9525">
            <a:noFill/>
            <a:miter lim="800000"/>
            <a:headEnd/>
            <a:tailEnd/>
          </a:ln>
        </p:spPr>
      </p:pic>
      <p:sp>
        <p:nvSpPr>
          <p:cNvPr id="4" name="TextBox 3"/>
          <p:cNvSpPr txBox="1"/>
          <p:nvPr/>
        </p:nvSpPr>
        <p:spPr>
          <a:xfrm>
            <a:off x="2362200" y="2971800"/>
            <a:ext cx="5105400" cy="381000"/>
          </a:xfrm>
          <a:prstGeom prst="rect">
            <a:avLst/>
          </a:prstGeom>
          <a:solidFill>
            <a:schemeClr val="accent1"/>
          </a:solidFill>
        </p:spPr>
        <p:txBody>
          <a:bodyPr wrap="square" rtlCol="0">
            <a:spAutoFit/>
          </a:bodyPr>
          <a:lstStyle/>
          <a:p>
            <a:endParaRPr lang="en-US" dirty="0"/>
          </a:p>
        </p:txBody>
      </p:sp>
      <p:sp>
        <p:nvSpPr>
          <p:cNvPr id="5" name="TextBox 4"/>
          <p:cNvSpPr txBox="1"/>
          <p:nvPr/>
        </p:nvSpPr>
        <p:spPr>
          <a:xfrm>
            <a:off x="2209800" y="5181600"/>
            <a:ext cx="5105400" cy="381000"/>
          </a:xfrm>
          <a:prstGeom prst="rect">
            <a:avLst/>
          </a:prstGeom>
          <a:solidFill>
            <a:schemeClr val="accent1"/>
          </a:solidFill>
        </p:spPr>
        <p:txBody>
          <a:bodyPr wrap="square" rtlCol="0">
            <a:spAutoFit/>
          </a:bodyPr>
          <a:lstStyle/>
          <a:p>
            <a:endParaRPr lang="en-US" dirty="0"/>
          </a:p>
        </p:txBody>
      </p:sp>
      <p:sp>
        <p:nvSpPr>
          <p:cNvPr id="7" name="TextBox 6"/>
          <p:cNvSpPr txBox="1"/>
          <p:nvPr/>
        </p:nvSpPr>
        <p:spPr>
          <a:xfrm>
            <a:off x="6400800" y="4876800"/>
            <a:ext cx="1905000" cy="369332"/>
          </a:xfrm>
          <a:prstGeom prst="rect">
            <a:avLst/>
          </a:prstGeom>
          <a:solidFill>
            <a:schemeClr val="bg1"/>
          </a:solidFill>
        </p:spPr>
        <p:txBody>
          <a:bodyPr wrap="square" rtlCol="0">
            <a:spAutoFit/>
          </a:bodyPr>
          <a:lstStyle/>
          <a:p>
            <a:r>
              <a:rPr lang="en-US" dirty="0" smtClean="0"/>
              <a:t>April 13 – May 8</a:t>
            </a:r>
            <a:endParaRPr lang="en-US" dirty="0"/>
          </a:p>
        </p:txBody>
      </p:sp>
      <p:sp>
        <p:nvSpPr>
          <p:cNvPr id="8" name="TextBox 7"/>
          <p:cNvSpPr txBox="1"/>
          <p:nvPr/>
        </p:nvSpPr>
        <p:spPr>
          <a:xfrm>
            <a:off x="685800" y="5867400"/>
            <a:ext cx="6257995" cy="646331"/>
          </a:xfrm>
          <a:prstGeom prst="rect">
            <a:avLst/>
          </a:prstGeom>
          <a:noFill/>
        </p:spPr>
        <p:txBody>
          <a:bodyPr wrap="none" rtlCol="0">
            <a:spAutoFit/>
          </a:bodyPr>
          <a:lstStyle/>
          <a:p>
            <a:r>
              <a:rPr lang="en-US" dirty="0" smtClean="0"/>
              <a:t>For this year’s testing, results will not be available until Fall, 2015</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04801"/>
            <a:ext cx="6324600" cy="1219199"/>
          </a:xfrm>
        </p:spPr>
        <p:txBody>
          <a:bodyPr/>
          <a:lstStyle/>
          <a:p>
            <a:r>
              <a:rPr lang="en-US" sz="3600" dirty="0" smtClean="0"/>
              <a:t>#2:  Students Test By Content – </a:t>
            </a:r>
            <a:br>
              <a:rPr lang="en-US" sz="3600" dirty="0" smtClean="0"/>
            </a:br>
            <a:r>
              <a:rPr lang="en-US" sz="3600" dirty="0" smtClean="0"/>
              <a:t>         Not Necessarily Grade Level	</a:t>
            </a:r>
            <a:endParaRPr lang="en-US" sz="3600" dirty="0"/>
          </a:p>
        </p:txBody>
      </p:sp>
      <p:sp>
        <p:nvSpPr>
          <p:cNvPr id="3" name="TextBox 2"/>
          <p:cNvSpPr txBox="1"/>
          <p:nvPr/>
        </p:nvSpPr>
        <p:spPr>
          <a:xfrm>
            <a:off x="685800" y="1524000"/>
            <a:ext cx="7239000" cy="4524315"/>
          </a:xfrm>
          <a:prstGeom prst="rect">
            <a:avLst/>
          </a:prstGeom>
          <a:noFill/>
        </p:spPr>
        <p:txBody>
          <a:bodyPr wrap="square" rtlCol="0">
            <a:spAutoFit/>
          </a:bodyPr>
          <a:lstStyle/>
          <a:p>
            <a:r>
              <a:rPr lang="en-US" sz="3600" dirty="0" smtClean="0"/>
              <a:t>Grades 3 – 8:  Take the Test Based on their Enrolled Grade</a:t>
            </a:r>
          </a:p>
          <a:p>
            <a:r>
              <a:rPr lang="en-US" sz="3600" dirty="0" smtClean="0"/>
              <a:t> </a:t>
            </a:r>
          </a:p>
          <a:p>
            <a:r>
              <a:rPr lang="en-US" sz="3600" dirty="0" smtClean="0"/>
              <a:t>Grades 6 – 12:  Take the Test Based on their Enrolled Class</a:t>
            </a:r>
          </a:p>
          <a:p>
            <a:pPr marL="742950" lvl="1" indent="-285750">
              <a:buFont typeface="Arial" panose="020B0604020202020204" pitchFamily="34" charset="0"/>
              <a:buChar char="•"/>
            </a:pPr>
            <a:r>
              <a:rPr lang="en-US" sz="3600" dirty="0" smtClean="0"/>
              <a:t>Algebra 1</a:t>
            </a:r>
          </a:p>
          <a:p>
            <a:pPr marL="742950" lvl="1" indent="-285750">
              <a:buFont typeface="Arial" panose="020B0604020202020204" pitchFamily="34" charset="0"/>
              <a:buChar char="•"/>
            </a:pPr>
            <a:r>
              <a:rPr lang="en-US" sz="3600" dirty="0" smtClean="0"/>
              <a:t>Geometry</a:t>
            </a:r>
          </a:p>
          <a:p>
            <a:pPr marL="742950" lvl="1" indent="-285750">
              <a:buFont typeface="Arial" panose="020B0604020202020204" pitchFamily="34" charset="0"/>
              <a:buChar char="•"/>
            </a:pPr>
            <a:r>
              <a:rPr lang="en-US" sz="3600" dirty="0" smtClean="0"/>
              <a:t>Algebra 2</a:t>
            </a:r>
            <a:endParaRPr lang="en-US" sz="3600" dirty="0"/>
          </a:p>
        </p:txBody>
      </p:sp>
      <p:cxnSp>
        <p:nvCxnSpPr>
          <p:cNvPr id="4" name="Straight Connector 3"/>
          <p:cNvCxnSpPr/>
          <p:nvPr/>
        </p:nvCxnSpPr>
        <p:spPr>
          <a:xfrm>
            <a:off x="1463040" y="1379349"/>
            <a:ext cx="637032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482769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p:txBody>
          <a:bodyPr>
            <a:normAutofit lnSpcReduction="10000"/>
          </a:bodyPr>
          <a:lstStyle/>
          <a:p>
            <a:r>
              <a:rPr lang="en-US" sz="4000" dirty="0" smtClean="0"/>
              <a:t>Scoring Will Be Based on Student Work for Hand Scored Items (PBA)</a:t>
            </a:r>
          </a:p>
          <a:p>
            <a:endParaRPr lang="en-US" sz="4000" dirty="0"/>
          </a:p>
          <a:p>
            <a:r>
              <a:rPr lang="en-US" sz="4000" dirty="0" smtClean="0"/>
              <a:t>Scoring Will Be Based on Correct Work for Machine Scored Items</a:t>
            </a:r>
          </a:p>
          <a:p>
            <a:pPr>
              <a:buNone/>
            </a:pPr>
            <a:r>
              <a:rPr lang="en-US" sz="4000" dirty="0" smtClean="0"/>
              <a:t>  (EOY &amp; PBA)</a:t>
            </a:r>
            <a:endParaRPr lang="en-US" sz="4000" dirty="0"/>
          </a:p>
        </p:txBody>
      </p:sp>
      <p:sp>
        <p:nvSpPr>
          <p:cNvPr id="2" name="Title 1"/>
          <p:cNvSpPr>
            <a:spLocks noGrp="1"/>
          </p:cNvSpPr>
          <p:nvPr>
            <p:ph type="title"/>
          </p:nvPr>
        </p:nvSpPr>
        <p:spPr>
          <a:xfrm>
            <a:off x="1143000" y="0"/>
            <a:ext cx="6096000" cy="1219199"/>
          </a:xfrm>
        </p:spPr>
        <p:txBody>
          <a:bodyPr/>
          <a:lstStyle/>
          <a:p>
            <a:pPr algn="ctr"/>
            <a:r>
              <a:rPr lang="en-US" sz="7200" dirty="0" smtClean="0"/>
              <a:t>#3:  Scoring</a:t>
            </a:r>
            <a:endParaRPr lang="en-US" sz="7200" dirty="0"/>
          </a:p>
        </p:txBody>
      </p:sp>
      <p:cxnSp>
        <p:nvCxnSpPr>
          <p:cNvPr id="4" name="Straight Connector 3"/>
          <p:cNvCxnSpPr/>
          <p:nvPr/>
        </p:nvCxnSpPr>
        <p:spPr>
          <a:xfrm>
            <a:off x="1371600" y="1219200"/>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7360451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8414" y="1219200"/>
            <a:ext cx="8458200" cy="6324600"/>
          </a:xfrm>
        </p:spPr>
        <p:txBody>
          <a:bodyPr>
            <a:normAutofit/>
          </a:bodyPr>
          <a:lstStyle/>
          <a:p>
            <a:r>
              <a:rPr lang="en-US" sz="3200" dirty="0" smtClean="0"/>
              <a:t>Both PBA &amp; EOY will have:</a:t>
            </a:r>
          </a:p>
          <a:p>
            <a:endParaRPr lang="en-US" sz="3200" dirty="0" smtClean="0"/>
          </a:p>
          <a:p>
            <a:endParaRPr lang="en-US" sz="1800" dirty="0" smtClean="0"/>
          </a:p>
          <a:p>
            <a:endParaRPr lang="en-US" sz="3200" dirty="0" smtClean="0"/>
          </a:p>
          <a:p>
            <a:endParaRPr lang="en-US" sz="3200" dirty="0" smtClean="0"/>
          </a:p>
          <a:p>
            <a:endParaRPr lang="en-US" sz="3200" dirty="0"/>
          </a:p>
          <a:p>
            <a:r>
              <a:rPr lang="en-US" sz="3200" dirty="0" smtClean="0"/>
              <a:t>All constructed response will </a:t>
            </a:r>
          </a:p>
          <a:p>
            <a:pPr marL="114300" indent="0">
              <a:buNone/>
            </a:pPr>
            <a:r>
              <a:rPr lang="en-US" sz="3200" dirty="0"/>
              <a:t> </a:t>
            </a:r>
            <a:r>
              <a:rPr lang="en-US" sz="3200" dirty="0" smtClean="0"/>
              <a:t>   appear on PBA</a:t>
            </a:r>
          </a:p>
          <a:p>
            <a:pPr lvl="1">
              <a:buFont typeface="Wingdings" pitchFamily="2" charset="2"/>
              <a:buChar char="Ø"/>
            </a:pPr>
            <a:r>
              <a:rPr lang="en-US" sz="3200" dirty="0" smtClean="0"/>
              <a:t>Free Response on EOY &amp; PBA </a:t>
            </a:r>
          </a:p>
          <a:p>
            <a:pPr marL="411480" lvl="1" indent="0">
              <a:buNone/>
            </a:pPr>
            <a:r>
              <a:rPr lang="en-US" sz="3200" dirty="0"/>
              <a:t> </a:t>
            </a:r>
            <a:r>
              <a:rPr lang="en-US" sz="3200" dirty="0" smtClean="0"/>
              <a:t>    (machine-scored)</a:t>
            </a:r>
          </a:p>
          <a:p>
            <a:pPr marL="114300" indent="0">
              <a:buNone/>
            </a:pPr>
            <a:endParaRPr lang="en-US" dirty="0" smtClean="0"/>
          </a:p>
          <a:p>
            <a:endParaRPr lang="en-US" dirty="0"/>
          </a:p>
        </p:txBody>
      </p:sp>
      <p:sp>
        <p:nvSpPr>
          <p:cNvPr id="3" name="Title 2"/>
          <p:cNvSpPr>
            <a:spLocks noGrp="1"/>
          </p:cNvSpPr>
          <p:nvPr>
            <p:ph type="title"/>
          </p:nvPr>
        </p:nvSpPr>
        <p:spPr>
          <a:xfrm>
            <a:off x="533400" y="533400"/>
            <a:ext cx="8070351" cy="1219199"/>
          </a:xfrm>
        </p:spPr>
        <p:txBody>
          <a:bodyPr/>
          <a:lstStyle/>
          <a:p>
            <a:r>
              <a:rPr lang="en-US" sz="4000" dirty="0" smtClean="0"/>
              <a:t>Samples of Scoring </a:t>
            </a:r>
            <a:br>
              <a:rPr lang="en-US" sz="4000" dirty="0" smtClean="0"/>
            </a:br>
            <a:r>
              <a:rPr lang="en-US" sz="4000" dirty="0" smtClean="0"/>
              <a:t>&amp; Technology Enhancements</a:t>
            </a:r>
            <a:br>
              <a:rPr lang="en-US" sz="4000" dirty="0" smtClean="0"/>
            </a:br>
            <a:r>
              <a:rPr lang="en-US" sz="6000" dirty="0" smtClean="0"/>
              <a:t>		</a:t>
            </a:r>
            <a:endParaRPr lang="en-US" sz="6000" dirty="0"/>
          </a:p>
        </p:txBody>
      </p:sp>
      <p:sp>
        <p:nvSpPr>
          <p:cNvPr id="4" name="Text Placeholder 3"/>
          <p:cNvSpPr>
            <a:spLocks noGrp="1"/>
          </p:cNvSpPr>
          <p:nvPr>
            <p:ph type="body" idx="2"/>
          </p:nvPr>
        </p:nvSpPr>
        <p:spPr/>
        <p:txBody>
          <a:bodyPr>
            <a:normAutofit fontScale="85000" lnSpcReduction="20000"/>
          </a:bodyPr>
          <a:lstStyle/>
          <a:p>
            <a:endParaRPr lang="en-US"/>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14400" y="1827510"/>
            <a:ext cx="4038600" cy="196343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TextBox 4"/>
          <p:cNvSpPr txBox="1"/>
          <p:nvPr/>
        </p:nvSpPr>
        <p:spPr>
          <a:xfrm>
            <a:off x="914400" y="3790940"/>
            <a:ext cx="2039789" cy="369332"/>
          </a:xfrm>
          <a:prstGeom prst="rect">
            <a:avLst/>
          </a:prstGeom>
          <a:noFill/>
        </p:spPr>
        <p:txBody>
          <a:bodyPr wrap="none" rtlCol="0">
            <a:spAutoFit/>
          </a:bodyPr>
          <a:lstStyle/>
          <a:p>
            <a:pPr marL="285750" indent="-285750">
              <a:buFont typeface="Wingdings" panose="05000000000000000000" pitchFamily="2" charset="2"/>
              <a:buChar char="§"/>
            </a:pPr>
            <a:r>
              <a:rPr lang="en-US" dirty="0" smtClean="0"/>
              <a:t>  equation editor</a:t>
            </a:r>
            <a:endParaRPr lang="en-US" dirty="0"/>
          </a:p>
        </p:txBody>
      </p:sp>
    </p:spTree>
    <p:extLst>
      <p:ext uri="{BB962C8B-B14F-4D97-AF65-F5344CB8AC3E}">
        <p14:creationId xmlns:p14="http://schemas.microsoft.com/office/powerpoint/2010/main" xmlns="" val="1987044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a:p>
        </p:txBody>
      </p:sp>
      <p:sp>
        <p:nvSpPr>
          <p:cNvPr id="3" name="Title 2"/>
          <p:cNvSpPr>
            <a:spLocks noGrp="1"/>
          </p:cNvSpPr>
          <p:nvPr>
            <p:ph type="title"/>
          </p:nvPr>
        </p:nvSpPr>
        <p:spPr>
          <a:xfrm>
            <a:off x="2514600" y="0"/>
            <a:ext cx="6324600" cy="1219199"/>
          </a:xfrm>
        </p:spPr>
        <p:txBody>
          <a:bodyPr/>
          <a:lstStyle/>
          <a:p>
            <a:r>
              <a:rPr lang="en-US" sz="3200" dirty="0" smtClean="0"/>
              <a:t>Multiple Select:  6</a:t>
            </a:r>
            <a:r>
              <a:rPr lang="en-US" sz="3200" baseline="30000" dirty="0" smtClean="0"/>
              <a:t>th</a:t>
            </a:r>
            <a:r>
              <a:rPr lang="en-US" sz="3200" dirty="0" smtClean="0"/>
              <a:t> Grade Example</a:t>
            </a:r>
            <a:endParaRPr lang="en-US" sz="3200" dirty="0"/>
          </a:p>
        </p:txBody>
      </p:sp>
      <p:sp>
        <p:nvSpPr>
          <p:cNvPr id="4" name="Text Placeholder 3"/>
          <p:cNvSpPr>
            <a:spLocks noGrp="1"/>
          </p:cNvSpPr>
          <p:nvPr>
            <p:ph type="body" idx="2"/>
          </p:nvPr>
        </p:nvSpPr>
        <p:spPr/>
        <p:txBody>
          <a:bodyPr>
            <a:normAutofit fontScale="85000" lnSpcReduction="20000"/>
          </a:bodyPr>
          <a:lstStyle/>
          <a:p>
            <a:endParaRPr lang="en-US"/>
          </a:p>
        </p:txBody>
      </p:sp>
      <p:pic>
        <p:nvPicPr>
          <p:cNvPr id="5" name="Picture 4"/>
          <p:cNvPicPr/>
          <p:nvPr/>
        </p:nvPicPr>
        <p:blipFill>
          <a:blip r:embed="rId2" cstate="print"/>
          <a:stretch>
            <a:fillRect/>
          </a:stretch>
        </p:blipFill>
        <p:spPr>
          <a:xfrm>
            <a:off x="152400" y="1371600"/>
            <a:ext cx="8001000" cy="4648200"/>
          </a:xfrm>
          <a:prstGeom prst="rect">
            <a:avLst/>
          </a:prstGeom>
        </p:spPr>
      </p:pic>
    </p:spTree>
    <p:extLst>
      <p:ext uri="{BB962C8B-B14F-4D97-AF65-F5344CB8AC3E}">
        <p14:creationId xmlns:p14="http://schemas.microsoft.com/office/powerpoint/2010/main" xmlns="" val="3461846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a:p>
        </p:txBody>
      </p:sp>
      <p:sp>
        <p:nvSpPr>
          <p:cNvPr id="3" name="Title 2"/>
          <p:cNvSpPr>
            <a:spLocks noGrp="1"/>
          </p:cNvSpPr>
          <p:nvPr>
            <p:ph type="title"/>
          </p:nvPr>
        </p:nvSpPr>
        <p:spPr/>
        <p:txBody>
          <a:bodyPr/>
          <a:lstStyle/>
          <a:p>
            <a:r>
              <a:rPr lang="en-US" sz="3600" dirty="0" smtClean="0"/>
              <a:t>Hotspots:  From Algebra 1</a:t>
            </a:r>
            <a:endParaRPr lang="en-US" sz="3600" dirty="0"/>
          </a:p>
        </p:txBody>
      </p:sp>
      <p:sp>
        <p:nvSpPr>
          <p:cNvPr id="4" name="Text Placeholder 3"/>
          <p:cNvSpPr>
            <a:spLocks noGrp="1"/>
          </p:cNvSpPr>
          <p:nvPr>
            <p:ph type="body" idx="2"/>
          </p:nvPr>
        </p:nvSpPr>
        <p:spPr/>
        <p:txBody>
          <a:bodyPr>
            <a:normAutofit fontScale="85000" lnSpcReduction="20000"/>
          </a:bodyPr>
          <a:lstStyle/>
          <a:p>
            <a:endParaRPr lang="en-US"/>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914400"/>
            <a:ext cx="8196461" cy="5715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3" name="Title 2"/>
          <p:cNvSpPr>
            <a:spLocks noGrp="1"/>
          </p:cNvSpPr>
          <p:nvPr>
            <p:ph type="title"/>
          </p:nvPr>
        </p:nvSpPr>
        <p:spPr>
          <a:xfrm>
            <a:off x="838200" y="0"/>
            <a:ext cx="8305800" cy="1219199"/>
          </a:xfrm>
        </p:spPr>
        <p:txBody>
          <a:bodyPr/>
          <a:lstStyle/>
          <a:p>
            <a:r>
              <a:rPr lang="en-US" dirty="0" smtClean="0"/>
              <a:t>In-Line/Drop Down Menus:  From Geometry </a:t>
            </a:r>
            <a:endParaRPr lang="en-US" dirty="0"/>
          </a:p>
        </p:txBody>
      </p:sp>
      <p:sp>
        <p:nvSpPr>
          <p:cNvPr id="4" name="Text Placeholder 3"/>
          <p:cNvSpPr>
            <a:spLocks noGrp="1"/>
          </p:cNvSpPr>
          <p:nvPr>
            <p:ph type="body" idx="2"/>
          </p:nvPr>
        </p:nvSpPr>
        <p:spPr/>
        <p:txBody>
          <a:bodyPr>
            <a:normAutofit fontScale="85000" lnSpcReduction="20000"/>
          </a:bodyPr>
          <a:lstStyle/>
          <a:p>
            <a:endParaRPr lang="en-US"/>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1143000"/>
            <a:ext cx="8458200" cy="4114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454773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3" name="Title 2"/>
          <p:cNvSpPr>
            <a:spLocks noGrp="1"/>
          </p:cNvSpPr>
          <p:nvPr>
            <p:ph type="title"/>
          </p:nvPr>
        </p:nvSpPr>
        <p:spPr/>
        <p:txBody>
          <a:bodyPr/>
          <a:lstStyle/>
          <a:p>
            <a:r>
              <a:rPr lang="en-US" dirty="0" smtClean="0"/>
              <a:t>Drag-and-Drop:  From 8</a:t>
            </a:r>
            <a:r>
              <a:rPr lang="en-US" baseline="30000" dirty="0" smtClean="0"/>
              <a:t>th</a:t>
            </a:r>
            <a:r>
              <a:rPr lang="en-US" dirty="0" smtClean="0"/>
              <a:t> Grade</a:t>
            </a:r>
            <a:endParaRPr lang="en-US" dirty="0"/>
          </a:p>
        </p:txBody>
      </p:sp>
      <p:sp>
        <p:nvSpPr>
          <p:cNvPr id="4" name="Text Placeholder 3"/>
          <p:cNvSpPr>
            <a:spLocks noGrp="1"/>
          </p:cNvSpPr>
          <p:nvPr>
            <p:ph type="body" idx="2"/>
          </p:nvPr>
        </p:nvSpPr>
        <p:spPr/>
        <p:txBody>
          <a:bodyPr>
            <a:normAutofit fontScale="85000" lnSpcReduction="20000"/>
          </a:bodyPr>
          <a:lstStyle/>
          <a:p>
            <a:endParaRPr lang="en-US"/>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807" y="977280"/>
            <a:ext cx="8472593" cy="588072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553081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a:p>
        </p:txBody>
      </p:sp>
      <p:sp>
        <p:nvSpPr>
          <p:cNvPr id="3" name="Title 2"/>
          <p:cNvSpPr>
            <a:spLocks noGrp="1"/>
          </p:cNvSpPr>
          <p:nvPr>
            <p:ph type="title"/>
          </p:nvPr>
        </p:nvSpPr>
        <p:spPr/>
        <p:txBody>
          <a:bodyPr/>
          <a:lstStyle/>
          <a:p>
            <a:r>
              <a:rPr lang="en-US" dirty="0" smtClean="0"/>
              <a:t>Fill-In-The-Blank:  From 7</a:t>
            </a:r>
            <a:r>
              <a:rPr lang="en-US" baseline="30000" dirty="0" smtClean="0"/>
              <a:t>th</a:t>
            </a:r>
            <a:r>
              <a:rPr lang="en-US" dirty="0" smtClean="0"/>
              <a:t> Grade</a:t>
            </a:r>
            <a:endParaRPr lang="en-US" dirty="0"/>
          </a:p>
        </p:txBody>
      </p:sp>
      <p:sp>
        <p:nvSpPr>
          <p:cNvPr id="4" name="Text Placeholder 3"/>
          <p:cNvSpPr>
            <a:spLocks noGrp="1"/>
          </p:cNvSpPr>
          <p:nvPr>
            <p:ph type="body" idx="2"/>
          </p:nvPr>
        </p:nvSpPr>
        <p:spPr/>
        <p:txBody>
          <a:bodyPr>
            <a:normAutofit fontScale="85000" lnSpcReduction="20000"/>
          </a:bodyPr>
          <a:lstStyle/>
          <a:p>
            <a:endParaRPr lang="en-US"/>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914400"/>
            <a:ext cx="8117305" cy="5638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606596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3" name="Title 2"/>
          <p:cNvSpPr>
            <a:spLocks noGrp="1"/>
          </p:cNvSpPr>
          <p:nvPr>
            <p:ph type="title"/>
          </p:nvPr>
        </p:nvSpPr>
        <p:spPr>
          <a:xfrm>
            <a:off x="2819400" y="-152400"/>
            <a:ext cx="6324600" cy="1219199"/>
          </a:xfrm>
        </p:spPr>
        <p:txBody>
          <a:bodyPr/>
          <a:lstStyle/>
          <a:p>
            <a:r>
              <a:rPr lang="en-US" dirty="0" smtClean="0"/>
              <a:t>Equation Editor:  From 7th Grade EOY</a:t>
            </a:r>
            <a:endParaRPr lang="en-US" dirty="0"/>
          </a:p>
        </p:txBody>
      </p:sp>
      <p:sp>
        <p:nvSpPr>
          <p:cNvPr id="4" name="Text Placeholder 3"/>
          <p:cNvSpPr>
            <a:spLocks noGrp="1"/>
          </p:cNvSpPr>
          <p:nvPr>
            <p:ph type="body" idx="2"/>
          </p:nvPr>
        </p:nvSpPr>
        <p:spPr/>
        <p:txBody>
          <a:bodyPr>
            <a:normAutofit fontScale="85000" lnSpcReduction="20000"/>
          </a:bodyPr>
          <a:lstStyle/>
          <a:p>
            <a:endParaRPr lang="en-US"/>
          </a:p>
        </p:txBody>
      </p:sp>
      <p:pic>
        <p:nvPicPr>
          <p:cNvPr id="7" name="Picture 6"/>
          <p:cNvPicPr/>
          <p:nvPr/>
        </p:nvPicPr>
        <p:blipFill>
          <a:blip r:embed="rId2" cstate="print"/>
          <a:stretch>
            <a:fillRect/>
          </a:stretch>
        </p:blipFill>
        <p:spPr>
          <a:xfrm>
            <a:off x="304800" y="762000"/>
            <a:ext cx="8052371" cy="5715000"/>
          </a:xfrm>
          <a:prstGeom prst="rect">
            <a:avLst/>
          </a:prstGeom>
        </p:spPr>
      </p:pic>
    </p:spTree>
    <p:extLst>
      <p:ext uri="{BB962C8B-B14F-4D97-AF65-F5344CB8AC3E}">
        <p14:creationId xmlns:p14="http://schemas.microsoft.com/office/powerpoint/2010/main" xmlns="" val="975010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3" name="Title 2"/>
          <p:cNvSpPr>
            <a:spLocks noGrp="1"/>
          </p:cNvSpPr>
          <p:nvPr>
            <p:ph type="title"/>
          </p:nvPr>
        </p:nvSpPr>
        <p:spPr>
          <a:xfrm>
            <a:off x="533400" y="-228600"/>
            <a:ext cx="7848600" cy="1219199"/>
          </a:xfrm>
        </p:spPr>
        <p:txBody>
          <a:bodyPr/>
          <a:lstStyle/>
          <a:p>
            <a:r>
              <a:rPr lang="en-US" sz="3200" dirty="0" smtClean="0"/>
              <a:t>#4 Accessibility &amp; Accommodations Support</a:t>
            </a:r>
            <a:endParaRPr lang="en-US" sz="3200" dirty="0"/>
          </a:p>
        </p:txBody>
      </p:sp>
      <p:sp>
        <p:nvSpPr>
          <p:cNvPr id="4" name="Text Placeholder 3"/>
          <p:cNvSpPr>
            <a:spLocks noGrp="1"/>
          </p:cNvSpPr>
          <p:nvPr>
            <p:ph type="body" idx="2"/>
          </p:nvPr>
        </p:nvSpPr>
        <p:spPr/>
        <p:txBody>
          <a:bodyPr>
            <a:normAutofit fontScale="85000" lnSpcReduction="20000"/>
          </a:bodyPr>
          <a:lstStyle/>
          <a:p>
            <a:endParaRPr lang="en-US"/>
          </a:p>
        </p:txBody>
      </p:sp>
      <p:cxnSp>
        <p:nvCxnSpPr>
          <p:cNvPr id="6" name="Straight Connector 5"/>
          <p:cNvCxnSpPr/>
          <p:nvPr/>
        </p:nvCxnSpPr>
        <p:spPr>
          <a:xfrm>
            <a:off x="990600" y="838200"/>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1000" y="609600"/>
            <a:ext cx="7696200" cy="605049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TextBox 4"/>
          <p:cNvSpPr txBox="1"/>
          <p:nvPr/>
        </p:nvSpPr>
        <p:spPr>
          <a:xfrm>
            <a:off x="4876800" y="3749908"/>
            <a:ext cx="2340769" cy="400110"/>
          </a:xfrm>
          <a:prstGeom prst="rect">
            <a:avLst/>
          </a:prstGeom>
          <a:noFill/>
        </p:spPr>
        <p:txBody>
          <a:bodyPr wrap="none" rtlCol="0">
            <a:spAutoFit/>
          </a:bodyPr>
          <a:lstStyle/>
          <a:p>
            <a:r>
              <a:rPr lang="en-US" sz="2000" b="1" dirty="0" smtClean="0">
                <a:latin typeface="+mj-lt"/>
              </a:rPr>
              <a:t>, Line Reader Tool </a:t>
            </a:r>
            <a:endParaRPr lang="en-US" sz="2000" b="1" dirty="0">
              <a:latin typeface="+mj-lt"/>
            </a:endParaRPr>
          </a:p>
        </p:txBody>
      </p:sp>
    </p:spTree>
    <p:extLst>
      <p:ext uri="{BB962C8B-B14F-4D97-AF65-F5344CB8AC3E}">
        <p14:creationId xmlns:p14="http://schemas.microsoft.com/office/powerpoint/2010/main" xmlns="" val="1101714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1752600"/>
            <a:ext cx="7696200" cy="4114800"/>
          </a:xfrm>
        </p:spPr>
        <p:txBody>
          <a:bodyPr>
            <a:noAutofit/>
          </a:bodyPr>
          <a:lstStyle/>
          <a:p>
            <a:r>
              <a:rPr lang="en-US" sz="3200" dirty="0" smtClean="0"/>
              <a:t>Since reading is not the construct being tested on the math, ALL students can have access to </a:t>
            </a:r>
          </a:p>
          <a:p>
            <a:pPr lvl="1">
              <a:buFont typeface="Wingdings" panose="05000000000000000000" pitchFamily="2" charset="2"/>
              <a:buChar char="Ø"/>
            </a:pPr>
            <a:r>
              <a:rPr lang="en-US" sz="3200" dirty="0" smtClean="0"/>
              <a:t> Text to Speech Through the Use of Headphones</a:t>
            </a:r>
          </a:p>
          <a:p>
            <a:pPr lvl="2">
              <a:buFont typeface="Wingdings" panose="05000000000000000000" pitchFamily="2" charset="2"/>
              <a:buChar char="Ø"/>
            </a:pPr>
            <a:r>
              <a:rPr lang="en-US" sz="3000" dirty="0" smtClean="0"/>
              <a:t> Does NOT require IEP, 504 or ELL plan</a:t>
            </a:r>
          </a:p>
          <a:p>
            <a:pPr lvl="2">
              <a:buFont typeface="Wingdings" panose="05000000000000000000" pitchFamily="2" charset="2"/>
              <a:buChar char="Ø"/>
            </a:pPr>
            <a:r>
              <a:rPr lang="en-US" sz="3000" dirty="0"/>
              <a:t> </a:t>
            </a:r>
            <a:r>
              <a:rPr lang="en-US" sz="3000" dirty="0" smtClean="0"/>
              <a:t>Should be determined by parents, students and teacher</a:t>
            </a:r>
          </a:p>
          <a:p>
            <a:pPr lvl="1">
              <a:buFont typeface="Wingdings" panose="05000000000000000000" pitchFamily="2" charset="2"/>
              <a:buChar char="Ø"/>
            </a:pPr>
            <a:endParaRPr lang="en-US" sz="3200" dirty="0"/>
          </a:p>
        </p:txBody>
      </p:sp>
      <p:sp>
        <p:nvSpPr>
          <p:cNvPr id="3" name="Title 2"/>
          <p:cNvSpPr>
            <a:spLocks noGrp="1"/>
          </p:cNvSpPr>
          <p:nvPr>
            <p:ph type="title"/>
          </p:nvPr>
        </p:nvSpPr>
        <p:spPr>
          <a:xfrm>
            <a:off x="762000" y="304800"/>
            <a:ext cx="6781800" cy="838199"/>
          </a:xfrm>
        </p:spPr>
        <p:txBody>
          <a:bodyPr/>
          <a:lstStyle/>
          <a:p>
            <a:pPr algn="ctr"/>
            <a:r>
              <a:rPr lang="en-US" sz="3600" dirty="0" smtClean="0"/>
              <a:t>Accessibility Features</a:t>
            </a:r>
            <a:br>
              <a:rPr lang="en-US" sz="3600" dirty="0" smtClean="0"/>
            </a:br>
            <a:r>
              <a:rPr lang="en-US" sz="3600" dirty="0" smtClean="0"/>
              <a:t> Identified In Advance </a:t>
            </a:r>
            <a:endParaRPr lang="en-US" sz="3600" dirty="0"/>
          </a:p>
        </p:txBody>
      </p:sp>
      <p:sp>
        <p:nvSpPr>
          <p:cNvPr id="4" name="Text Placeholder 3"/>
          <p:cNvSpPr>
            <a:spLocks noGrp="1"/>
          </p:cNvSpPr>
          <p:nvPr>
            <p:ph type="body" idx="2"/>
          </p:nvPr>
        </p:nvSpPr>
        <p:spPr/>
        <p:txBody>
          <a:bodyPr>
            <a:normAutofit fontScale="85000" lnSpcReduction="20000"/>
          </a:bodyPr>
          <a:lstStyle/>
          <a:p>
            <a:endParaRPr lang="en-US"/>
          </a:p>
        </p:txBody>
      </p:sp>
    </p:spTree>
    <p:extLst>
      <p:ext uri="{BB962C8B-B14F-4D97-AF65-F5344CB8AC3E}">
        <p14:creationId xmlns:p14="http://schemas.microsoft.com/office/powerpoint/2010/main" xmlns="" val="904966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6324600" cy="1219199"/>
          </a:xfrm>
        </p:spPr>
        <p:txBody>
          <a:bodyPr/>
          <a:lstStyle/>
          <a:p>
            <a:r>
              <a:rPr lang="en-US" sz="5400" dirty="0" smtClean="0"/>
              <a:t>#5:  Calculator Use</a:t>
            </a:r>
            <a:endParaRPr lang="en-US" sz="5400" dirty="0"/>
          </a:p>
        </p:txBody>
      </p:sp>
      <p:sp>
        <p:nvSpPr>
          <p:cNvPr id="3" name="Text Placeholder 2"/>
          <p:cNvSpPr>
            <a:spLocks noGrp="1"/>
          </p:cNvSpPr>
          <p:nvPr>
            <p:ph type="body" idx="1"/>
          </p:nvPr>
        </p:nvSpPr>
        <p:spPr>
          <a:xfrm>
            <a:off x="228600" y="1371600"/>
            <a:ext cx="8229600" cy="4114800"/>
          </a:xfrm>
        </p:spPr>
        <p:txBody>
          <a:bodyPr>
            <a:normAutofit/>
          </a:bodyPr>
          <a:lstStyle/>
          <a:p>
            <a:r>
              <a:rPr lang="en-US" sz="3600" dirty="0" smtClean="0"/>
              <a:t>Grades 3 – 5 – No Calculators</a:t>
            </a:r>
          </a:p>
          <a:p>
            <a:r>
              <a:rPr lang="en-US" sz="3600" dirty="0" smtClean="0"/>
              <a:t>Grades 6 – 7:  Four Function with Square Root &amp; %</a:t>
            </a:r>
          </a:p>
          <a:p>
            <a:r>
              <a:rPr lang="en-US" sz="3600" dirty="0" smtClean="0"/>
              <a:t>Grade 8:  Scientific Calculator</a:t>
            </a:r>
          </a:p>
          <a:p>
            <a:r>
              <a:rPr lang="en-US" sz="3600" dirty="0" smtClean="0"/>
              <a:t>Algebra 1, Geometry, Algebra 2:  Graphing Calculator</a:t>
            </a:r>
            <a:endParaRPr lang="en-US" sz="3600" dirty="0"/>
          </a:p>
        </p:txBody>
      </p:sp>
      <p:sp>
        <p:nvSpPr>
          <p:cNvPr id="4" name="Text Placeholder 3"/>
          <p:cNvSpPr>
            <a:spLocks noGrp="1"/>
          </p:cNvSpPr>
          <p:nvPr>
            <p:ph type="body" idx="2"/>
          </p:nvPr>
        </p:nvSpPr>
        <p:spPr/>
        <p:txBody>
          <a:bodyPr>
            <a:normAutofit fontScale="85000" lnSpcReduction="20000"/>
          </a:bodyPr>
          <a:lstStyle/>
          <a:p>
            <a:endParaRPr lang="en-US"/>
          </a:p>
        </p:txBody>
      </p:sp>
      <p:cxnSp>
        <p:nvCxnSpPr>
          <p:cNvPr id="5" name="Straight Connector 4"/>
          <p:cNvCxnSpPr/>
          <p:nvPr/>
        </p:nvCxnSpPr>
        <p:spPr>
          <a:xfrm>
            <a:off x="1371600" y="1219200"/>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953750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33400" y="5410200"/>
            <a:ext cx="2362200" cy="646331"/>
          </a:xfrm>
          <a:prstGeom prst="rect">
            <a:avLst/>
          </a:prstGeom>
          <a:noFill/>
        </p:spPr>
        <p:txBody>
          <a:bodyPr wrap="square" rtlCol="0">
            <a:spAutoFit/>
          </a:bodyPr>
          <a:lstStyle/>
          <a:p>
            <a:pPr algn="ctr"/>
            <a:r>
              <a:rPr lang="en-US" dirty="0" smtClean="0"/>
              <a:t>scientific calculator (Grade 8)</a:t>
            </a:r>
            <a:endParaRPr lang="en-US" dirty="0"/>
          </a:p>
        </p:txBody>
      </p:sp>
      <p:sp>
        <p:nvSpPr>
          <p:cNvPr id="8" name="TextBox 7"/>
          <p:cNvSpPr txBox="1"/>
          <p:nvPr/>
        </p:nvSpPr>
        <p:spPr>
          <a:xfrm>
            <a:off x="3505200" y="381000"/>
            <a:ext cx="2286000" cy="1692771"/>
          </a:xfrm>
          <a:prstGeom prst="rect">
            <a:avLst/>
          </a:prstGeom>
          <a:noFill/>
          <a:ln w="57150" cmpd="sng">
            <a:solidFill>
              <a:schemeClr val="tx1"/>
            </a:solidFill>
          </a:ln>
        </p:spPr>
        <p:txBody>
          <a:bodyPr wrap="square" rtlCol="0">
            <a:spAutoFit/>
          </a:bodyPr>
          <a:lstStyle/>
          <a:p>
            <a:pPr algn="ctr"/>
            <a:r>
              <a:rPr lang="en-US" sz="2800" dirty="0" smtClean="0"/>
              <a:t>Grades 6 - 12</a:t>
            </a:r>
          </a:p>
          <a:p>
            <a:pPr algn="ctr"/>
            <a:r>
              <a:rPr lang="en-US" sz="2800" dirty="0" smtClean="0"/>
              <a:t>Drop Down</a:t>
            </a:r>
          </a:p>
          <a:p>
            <a:pPr algn="ctr"/>
            <a:r>
              <a:rPr lang="en-US" sz="2800" dirty="0" smtClean="0"/>
              <a:t>Calculators </a:t>
            </a:r>
          </a:p>
          <a:p>
            <a:pPr algn="ctr"/>
            <a:endParaRPr lang="en-US" sz="2000" dirty="0"/>
          </a:p>
        </p:txBody>
      </p:sp>
      <p:pic>
        <p:nvPicPr>
          <p:cNvPr id="10" name="Picture 2"/>
          <p:cNvPicPr>
            <a:picLocks noChangeAspect="1" noChangeArrowheads="1"/>
          </p:cNvPicPr>
          <p:nvPr/>
        </p:nvPicPr>
        <p:blipFill>
          <a:blip r:embed="rId3" cstate="print"/>
          <a:srcRect/>
          <a:stretch>
            <a:fillRect/>
          </a:stretch>
        </p:blipFill>
        <p:spPr bwMode="auto">
          <a:xfrm>
            <a:off x="73152" y="152400"/>
            <a:ext cx="3217709" cy="5086350"/>
          </a:xfrm>
          <a:prstGeom prst="rect">
            <a:avLst/>
          </a:prstGeom>
          <a:noFill/>
          <a:ln w="9525">
            <a:noFill/>
            <a:miter lim="800000"/>
            <a:headEnd/>
            <a:tailEnd/>
          </a:ln>
        </p:spPr>
      </p:pic>
      <p:pic>
        <p:nvPicPr>
          <p:cNvPr id="11" name="Picture 2"/>
          <p:cNvPicPr>
            <a:picLocks noGrp="1" noChangeAspect="1" noChangeArrowheads="1"/>
          </p:cNvPicPr>
          <p:nvPr>
            <p:ph idx="4294967295"/>
          </p:nvPr>
        </p:nvPicPr>
        <p:blipFill>
          <a:blip r:embed="rId4" cstate="print"/>
          <a:srcRect/>
          <a:stretch>
            <a:fillRect/>
          </a:stretch>
        </p:blipFill>
        <p:spPr bwMode="auto">
          <a:xfrm>
            <a:off x="6172200" y="158496"/>
            <a:ext cx="2601912" cy="5821363"/>
          </a:xfrm>
          <a:prstGeom prst="rect">
            <a:avLst/>
          </a:prstGeom>
          <a:noFill/>
          <a:ln w="9525">
            <a:noFill/>
            <a:miter lim="800000"/>
            <a:headEnd/>
            <a:tailEnd/>
          </a:ln>
        </p:spPr>
      </p:pic>
      <p:sp>
        <p:nvSpPr>
          <p:cNvPr id="12" name="TextBox 11"/>
          <p:cNvSpPr txBox="1"/>
          <p:nvPr/>
        </p:nvSpPr>
        <p:spPr>
          <a:xfrm>
            <a:off x="3352800" y="2743200"/>
            <a:ext cx="2743200" cy="2308324"/>
          </a:xfrm>
          <a:prstGeom prst="rect">
            <a:avLst/>
          </a:prstGeom>
          <a:noFill/>
          <a:ln w="57150">
            <a:solidFill>
              <a:schemeClr val="tx1"/>
            </a:solidFill>
          </a:ln>
        </p:spPr>
        <p:txBody>
          <a:bodyPr wrap="square" rtlCol="0">
            <a:spAutoFit/>
          </a:bodyPr>
          <a:lstStyle/>
          <a:p>
            <a:pPr algn="ctr"/>
            <a:r>
              <a:rPr lang="en-US" sz="2400" dirty="0" smtClean="0"/>
              <a:t>Additionally,</a:t>
            </a:r>
          </a:p>
          <a:p>
            <a:pPr algn="ctr"/>
            <a:r>
              <a:rPr lang="en-US" sz="2400" dirty="0" smtClean="0"/>
              <a:t>Students will be allowed to bring their own calculators. (No qwerty or CAS)</a:t>
            </a:r>
            <a:endParaRPr lang="en-US" sz="2400" dirty="0"/>
          </a:p>
        </p:txBody>
      </p:sp>
      <p:sp>
        <p:nvSpPr>
          <p:cNvPr id="9" name="TextBox 8"/>
          <p:cNvSpPr txBox="1"/>
          <p:nvPr/>
        </p:nvSpPr>
        <p:spPr>
          <a:xfrm>
            <a:off x="2895600" y="5334000"/>
            <a:ext cx="3322128" cy="923330"/>
          </a:xfrm>
          <a:prstGeom prst="rect">
            <a:avLst/>
          </a:prstGeom>
          <a:noFill/>
          <a:ln>
            <a:solidFill>
              <a:schemeClr val="accent1"/>
            </a:solidFill>
          </a:ln>
        </p:spPr>
        <p:txBody>
          <a:bodyPr wrap="none" rtlCol="0">
            <a:spAutoFit/>
          </a:bodyPr>
          <a:lstStyle/>
          <a:p>
            <a:r>
              <a:rPr lang="en-US" dirty="0" smtClean="0"/>
              <a:t>Grades 3 – 5 No Calculator</a:t>
            </a:r>
          </a:p>
          <a:p>
            <a:r>
              <a:rPr lang="en-US" dirty="0" smtClean="0"/>
              <a:t>Grades 6 – 7:  Four Function with</a:t>
            </a:r>
          </a:p>
          <a:p>
            <a:r>
              <a:rPr lang="en-US" dirty="0" smtClean="0"/>
              <a:t>                    % and square root key</a:t>
            </a:r>
            <a:endParaRPr lang="en-US" dirty="0"/>
          </a:p>
        </p:txBody>
      </p:sp>
    </p:spTree>
    <p:extLst>
      <p:ext uri="{BB962C8B-B14F-4D97-AF65-F5344CB8AC3E}">
        <p14:creationId xmlns:p14="http://schemas.microsoft.com/office/powerpoint/2010/main" xmlns="" val="20034714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5710" y="515333"/>
            <a:ext cx="4963090" cy="1015663"/>
          </a:xfrm>
          <a:prstGeom prst="rect">
            <a:avLst/>
          </a:prstGeom>
          <a:noFill/>
        </p:spPr>
        <p:txBody>
          <a:bodyPr wrap="none" rtlCol="0">
            <a:spAutoFit/>
          </a:bodyPr>
          <a:lstStyle/>
          <a:p>
            <a:r>
              <a:rPr lang="en-US" sz="6000" dirty="0" smtClean="0">
                <a:solidFill>
                  <a:schemeClr val="accent1"/>
                </a:solidFill>
              </a:rPr>
              <a:t>#6:  Math Tools</a:t>
            </a:r>
            <a:endParaRPr lang="en-US" sz="6000" dirty="0">
              <a:solidFill>
                <a:schemeClr val="accent1"/>
              </a:solidFill>
            </a:endParaRPr>
          </a:p>
        </p:txBody>
      </p:sp>
      <p:sp>
        <p:nvSpPr>
          <p:cNvPr id="5" name="TextBox 4"/>
          <p:cNvSpPr txBox="1"/>
          <p:nvPr/>
        </p:nvSpPr>
        <p:spPr>
          <a:xfrm>
            <a:off x="228600" y="1752600"/>
            <a:ext cx="7239000" cy="1846659"/>
          </a:xfrm>
          <a:prstGeom prst="rect">
            <a:avLst/>
          </a:prstGeom>
          <a:noFill/>
        </p:spPr>
        <p:txBody>
          <a:bodyPr wrap="square" rtlCol="0">
            <a:spAutoFit/>
          </a:bodyPr>
          <a:lstStyle/>
          <a:p>
            <a:pPr>
              <a:buFont typeface="Arial" pitchFamily="34" charset="0"/>
              <a:buChar char="•"/>
            </a:pPr>
            <a:r>
              <a:rPr lang="en-US" sz="2400" u="sng" dirty="0" smtClean="0"/>
              <a:t>On-Line Grades 4 - 12</a:t>
            </a:r>
            <a:r>
              <a:rPr lang="en-US" sz="2400" dirty="0" smtClean="0"/>
              <a:t>:</a:t>
            </a:r>
          </a:p>
          <a:p>
            <a:pPr lvl="1">
              <a:buFont typeface="Arial" pitchFamily="34" charset="0"/>
              <a:buChar char="•"/>
            </a:pPr>
            <a:r>
              <a:rPr lang="en-US" sz="2400" dirty="0" smtClean="0"/>
              <a:t>Rulers &amp; Protractors available as</a:t>
            </a:r>
          </a:p>
          <a:p>
            <a:pPr lvl="1"/>
            <a:r>
              <a:rPr lang="en-US" sz="2400" dirty="0" smtClean="0"/>
              <a:t>   on-line tools (shown to the right)</a:t>
            </a:r>
          </a:p>
          <a:p>
            <a:pPr lvl="1"/>
            <a:endParaRPr lang="en-US" sz="2400" dirty="0" smtClean="0"/>
          </a:p>
          <a:p>
            <a:pPr>
              <a:buFont typeface="Arial" pitchFamily="34" charset="0"/>
              <a:buChar char="•"/>
            </a:pPr>
            <a:endParaRPr lang="en-US" dirty="0"/>
          </a:p>
        </p:txBody>
      </p:sp>
      <p:pic>
        <p:nvPicPr>
          <p:cNvPr id="4098" name="Picture 2"/>
          <p:cNvPicPr>
            <a:picLocks noChangeAspect="1" noChangeArrowheads="1"/>
          </p:cNvPicPr>
          <p:nvPr/>
        </p:nvPicPr>
        <p:blipFill>
          <a:blip r:embed="rId3" cstate="print"/>
          <a:srcRect/>
          <a:stretch>
            <a:fillRect/>
          </a:stretch>
        </p:blipFill>
        <p:spPr bwMode="auto">
          <a:xfrm>
            <a:off x="5781675" y="2014537"/>
            <a:ext cx="2152650" cy="695325"/>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5638800" y="387251"/>
            <a:ext cx="2743200" cy="1581150"/>
          </a:xfrm>
          <a:prstGeom prst="rect">
            <a:avLst/>
          </a:prstGeom>
          <a:noFill/>
          <a:ln w="9525">
            <a:noFill/>
            <a:miter lim="800000"/>
            <a:headEnd/>
            <a:tailEnd/>
          </a:ln>
        </p:spPr>
      </p:pic>
      <p:sp>
        <p:nvSpPr>
          <p:cNvPr id="8" name="TextBox 7"/>
          <p:cNvSpPr txBox="1"/>
          <p:nvPr/>
        </p:nvSpPr>
        <p:spPr>
          <a:xfrm>
            <a:off x="228600" y="3657600"/>
            <a:ext cx="6477000" cy="2308324"/>
          </a:xfrm>
          <a:prstGeom prst="rect">
            <a:avLst/>
          </a:prstGeom>
          <a:noFill/>
        </p:spPr>
        <p:txBody>
          <a:bodyPr wrap="square" rtlCol="0">
            <a:spAutoFit/>
          </a:bodyPr>
          <a:lstStyle/>
          <a:p>
            <a:pPr>
              <a:buFont typeface="Arial" pitchFamily="34" charset="0"/>
              <a:buChar char="•"/>
            </a:pPr>
            <a:r>
              <a:rPr lang="en-US" sz="2400" u="sng" dirty="0" smtClean="0"/>
              <a:t>8</a:t>
            </a:r>
            <a:r>
              <a:rPr lang="en-US" sz="2400" u="sng" baseline="30000" dirty="0" smtClean="0"/>
              <a:t>th</a:t>
            </a:r>
            <a:r>
              <a:rPr lang="en-US" sz="2400" u="sng" dirty="0" smtClean="0"/>
              <a:t> Grade, Geometry &amp; Integrated Math</a:t>
            </a:r>
            <a:r>
              <a:rPr lang="en-US" sz="2400" dirty="0" smtClean="0"/>
              <a:t>:</a:t>
            </a:r>
          </a:p>
          <a:p>
            <a:pPr lvl="1">
              <a:buFont typeface="Arial" pitchFamily="34" charset="0"/>
              <a:buChar char="•"/>
            </a:pPr>
            <a:r>
              <a:rPr lang="en-US" sz="2400" dirty="0" smtClean="0"/>
              <a:t>Not Provided as On-Line Tools, but . . . </a:t>
            </a:r>
          </a:p>
          <a:p>
            <a:pPr marL="1257300" lvl="2" indent="-342900">
              <a:buFont typeface="Wingdings" panose="05000000000000000000" pitchFamily="2" charset="2"/>
              <a:buChar char="Ø"/>
            </a:pPr>
            <a:r>
              <a:rPr lang="en-US" sz="2400" dirty="0" smtClean="0"/>
              <a:t>Schools or Students May Provide:  tracing paper, reflection tools, straight edge and compass – think Transformational Geometry Tools  </a:t>
            </a:r>
          </a:p>
        </p:txBody>
      </p:sp>
      <p:cxnSp>
        <p:nvCxnSpPr>
          <p:cNvPr id="7" name="Straight Connector 6"/>
          <p:cNvCxnSpPr/>
          <p:nvPr/>
        </p:nvCxnSpPr>
        <p:spPr>
          <a:xfrm>
            <a:off x="133350" y="1530996"/>
            <a:ext cx="5448300" cy="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6324600" cy="1219199"/>
          </a:xfrm>
        </p:spPr>
        <p:txBody>
          <a:bodyPr/>
          <a:lstStyle/>
          <a:p>
            <a:r>
              <a:rPr lang="en-US" sz="5400" dirty="0" smtClean="0"/>
              <a:t>#7 – Scratch Paper</a:t>
            </a:r>
            <a:endParaRPr lang="en-US" sz="5400" dirty="0"/>
          </a:p>
        </p:txBody>
      </p:sp>
      <p:sp>
        <p:nvSpPr>
          <p:cNvPr id="3" name="Text Placeholder 2"/>
          <p:cNvSpPr>
            <a:spLocks noGrp="1"/>
          </p:cNvSpPr>
          <p:nvPr>
            <p:ph type="body" idx="1"/>
          </p:nvPr>
        </p:nvSpPr>
        <p:spPr/>
        <p:txBody>
          <a:bodyPr>
            <a:normAutofit/>
          </a:bodyPr>
          <a:lstStyle/>
          <a:p>
            <a:r>
              <a:rPr lang="en-US" sz="3200" u="sng" dirty="0"/>
              <a:t>Test Administrators Must Provide:</a:t>
            </a:r>
          </a:p>
          <a:p>
            <a:pPr lvl="1">
              <a:buFont typeface="Wingdings" panose="05000000000000000000" pitchFamily="2" charset="2"/>
              <a:buChar char="Ø"/>
            </a:pPr>
            <a:r>
              <a:rPr lang="en-US" sz="3200" dirty="0"/>
              <a:t>At least 2 sheets of blank paper or graph </a:t>
            </a:r>
            <a:r>
              <a:rPr lang="en-US" sz="3200" dirty="0" smtClean="0"/>
              <a:t>paper per test/session (unit)</a:t>
            </a:r>
          </a:p>
          <a:p>
            <a:pPr lvl="1">
              <a:buFont typeface="Wingdings" panose="05000000000000000000" pitchFamily="2" charset="2"/>
              <a:buChar char="Ø"/>
            </a:pPr>
            <a:r>
              <a:rPr lang="en-US" sz="3200" dirty="0" smtClean="0"/>
              <a:t>Scratch paper is </a:t>
            </a:r>
            <a:r>
              <a:rPr lang="en-US" sz="3200" b="1" u="sng" dirty="0" smtClean="0"/>
              <a:t>NOT</a:t>
            </a:r>
            <a:r>
              <a:rPr lang="en-US" sz="3200" dirty="0" smtClean="0"/>
              <a:t> limited</a:t>
            </a:r>
            <a:endParaRPr lang="en-US" sz="3200" dirty="0"/>
          </a:p>
          <a:p>
            <a:endParaRPr lang="en-US" sz="2800" dirty="0"/>
          </a:p>
        </p:txBody>
      </p:sp>
      <p:sp>
        <p:nvSpPr>
          <p:cNvPr id="4" name="Text Placeholder 3"/>
          <p:cNvSpPr>
            <a:spLocks noGrp="1"/>
          </p:cNvSpPr>
          <p:nvPr>
            <p:ph type="body" idx="2"/>
          </p:nvPr>
        </p:nvSpPr>
        <p:spPr/>
        <p:txBody>
          <a:bodyPr>
            <a:normAutofit fontScale="85000" lnSpcReduction="20000"/>
          </a:bodyPr>
          <a:lstStyle/>
          <a:p>
            <a:endParaRPr lang="en-US"/>
          </a:p>
        </p:txBody>
      </p:sp>
      <p:cxnSp>
        <p:nvCxnSpPr>
          <p:cNvPr id="5" name="Straight Connector 4"/>
          <p:cNvCxnSpPr/>
          <p:nvPr/>
        </p:nvCxnSpPr>
        <p:spPr>
          <a:xfrm>
            <a:off x="914400" y="1219200"/>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612854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1752600"/>
            <a:ext cx="8229600" cy="2133600"/>
          </a:xfrm>
        </p:spPr>
        <p:txBody>
          <a:bodyPr>
            <a:noAutofit/>
          </a:bodyPr>
          <a:lstStyle/>
          <a:p>
            <a:r>
              <a:rPr lang="en-US" sz="3600" dirty="0" smtClean="0"/>
              <a:t>Think about how to incorporate these into your instruction</a:t>
            </a:r>
          </a:p>
          <a:p>
            <a:endParaRPr lang="en-US" sz="3600" dirty="0"/>
          </a:p>
          <a:p>
            <a:r>
              <a:rPr lang="en-US" sz="3600" dirty="0" smtClean="0"/>
              <a:t>Will be provided as a dropdown</a:t>
            </a:r>
          </a:p>
          <a:p>
            <a:pPr lvl="1">
              <a:buFont typeface="Wingdings" panose="05000000000000000000" pitchFamily="2" charset="2"/>
              <a:buChar char="Ø"/>
            </a:pPr>
            <a:r>
              <a:rPr lang="en-US" sz="3600" dirty="0" smtClean="0"/>
              <a:t>Hard copies may be provided as well</a:t>
            </a:r>
            <a:endParaRPr lang="en-US" sz="3600" dirty="0"/>
          </a:p>
        </p:txBody>
      </p:sp>
      <p:sp>
        <p:nvSpPr>
          <p:cNvPr id="3" name="Title 2"/>
          <p:cNvSpPr>
            <a:spLocks noGrp="1"/>
          </p:cNvSpPr>
          <p:nvPr>
            <p:ph type="title"/>
          </p:nvPr>
        </p:nvSpPr>
        <p:spPr>
          <a:xfrm>
            <a:off x="1219200" y="0"/>
            <a:ext cx="6324600" cy="1219199"/>
          </a:xfrm>
        </p:spPr>
        <p:txBody>
          <a:bodyPr/>
          <a:lstStyle/>
          <a:p>
            <a:r>
              <a:rPr lang="en-US" sz="4800" dirty="0" smtClean="0"/>
              <a:t>#8:  Reference Sheets	</a:t>
            </a:r>
            <a:endParaRPr lang="en-US" sz="4800" dirty="0"/>
          </a:p>
        </p:txBody>
      </p:sp>
      <p:sp>
        <p:nvSpPr>
          <p:cNvPr id="4" name="Text Placeholder 3"/>
          <p:cNvSpPr>
            <a:spLocks noGrp="1"/>
          </p:cNvSpPr>
          <p:nvPr>
            <p:ph type="body" idx="2"/>
          </p:nvPr>
        </p:nvSpPr>
        <p:spPr/>
        <p:txBody>
          <a:bodyPr>
            <a:normAutofit fontScale="85000" lnSpcReduction="20000"/>
          </a:bodyPr>
          <a:lstStyle/>
          <a:p>
            <a:endParaRPr lang="en-US"/>
          </a:p>
        </p:txBody>
      </p:sp>
      <p:cxnSp>
        <p:nvCxnSpPr>
          <p:cNvPr id="5" name="Straight Connector 4"/>
          <p:cNvCxnSpPr/>
          <p:nvPr/>
        </p:nvCxnSpPr>
        <p:spPr>
          <a:xfrm>
            <a:off x="990600" y="1219200"/>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10236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923925" y="152400"/>
            <a:ext cx="6457950" cy="3590925"/>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990600" y="3886200"/>
            <a:ext cx="6324600" cy="2733675"/>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066800" y="142875"/>
            <a:ext cx="6524625" cy="527685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1066800" y="4953000"/>
            <a:ext cx="4114800" cy="1791355"/>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cstate="print"/>
          <a:srcRect/>
          <a:stretch>
            <a:fillRect/>
          </a:stretch>
        </p:blipFill>
        <p:spPr bwMode="auto">
          <a:xfrm>
            <a:off x="1219200" y="48768"/>
            <a:ext cx="6477000" cy="68092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Shape 109"/>
          <p:cNvSpPr txBox="1">
            <a:spLocks noGrp="1"/>
          </p:cNvSpPr>
          <p:nvPr>
            <p:ph type="body" idx="1"/>
          </p:nvPr>
        </p:nvSpPr>
        <p:spPr>
          <a:prstGeom prst="rect">
            <a:avLst/>
          </a:prstGeom>
          <a:noFill/>
          <a:ln>
            <a:noFill/>
          </a:ln>
        </p:spPr>
        <p:txBody>
          <a:bodyPr lIns="91425" tIns="45700" rIns="91425" bIns="45700" anchor="t" anchorCtr="0">
            <a:noAutofit/>
          </a:bodyPr>
          <a:lstStyle/>
          <a:p>
            <a:pPr marL="0" marR="0" lvl="0" indent="0" algn="ctr" rtl="0">
              <a:lnSpc>
                <a:spcPct val="90000"/>
              </a:lnSpc>
              <a:spcBef>
                <a:spcPts val="0"/>
              </a:spcBef>
              <a:buClr>
                <a:srgbClr val="8F23B3"/>
              </a:buClr>
              <a:buSzPct val="25000"/>
              <a:buFont typeface="Calibri"/>
              <a:buNone/>
            </a:pPr>
            <a:r>
              <a:rPr lang="en-US" sz="2000" b="0" i="0" u="none" strike="noStrike" cap="none" baseline="0" dirty="0">
                <a:solidFill>
                  <a:schemeClr val="dk1"/>
                </a:solidFill>
                <a:latin typeface="Calibri"/>
                <a:ea typeface="Calibri"/>
                <a:cs typeface="Calibri"/>
                <a:sym typeface="Calibri"/>
              </a:rPr>
              <a:t>ECD is a deliberate and systematic approach to assessment development that will help to </a:t>
            </a:r>
            <a:r>
              <a:rPr lang="en-US" sz="2000" b="1" i="0" u="none" strike="noStrike" cap="none" baseline="0" dirty="0">
                <a:solidFill>
                  <a:schemeClr val="dk1"/>
                </a:solidFill>
                <a:latin typeface="Calibri"/>
                <a:ea typeface="Calibri"/>
                <a:cs typeface="Calibri"/>
                <a:sym typeface="Calibri"/>
              </a:rPr>
              <a:t>establish the validity</a:t>
            </a:r>
            <a:r>
              <a:rPr lang="en-US" sz="2000" b="1" i="1" u="none" strike="noStrike" cap="none" baseline="0" dirty="0">
                <a:solidFill>
                  <a:schemeClr val="dk1"/>
                </a:solidFill>
                <a:latin typeface="Calibri"/>
                <a:ea typeface="Calibri"/>
                <a:cs typeface="Calibri"/>
                <a:sym typeface="Calibri"/>
              </a:rPr>
              <a:t> </a:t>
            </a:r>
            <a:r>
              <a:rPr lang="en-US" sz="2000" b="0" i="0" u="none" strike="noStrike" cap="none" baseline="0" dirty="0">
                <a:solidFill>
                  <a:schemeClr val="dk1"/>
                </a:solidFill>
                <a:latin typeface="Calibri"/>
                <a:ea typeface="Calibri"/>
                <a:cs typeface="Calibri"/>
                <a:sym typeface="Calibri"/>
              </a:rPr>
              <a:t>of the assessments, </a:t>
            </a:r>
            <a:r>
              <a:rPr lang="en-US" sz="2000" b="1" i="0" u="none" strike="noStrike" cap="none" baseline="0" dirty="0">
                <a:solidFill>
                  <a:schemeClr val="dk1"/>
                </a:solidFill>
                <a:latin typeface="Calibri"/>
                <a:ea typeface="Calibri"/>
                <a:cs typeface="Calibri"/>
                <a:sym typeface="Calibri"/>
              </a:rPr>
              <a:t>increase the comparability</a:t>
            </a:r>
            <a:r>
              <a:rPr lang="en-US" sz="2000" b="0" i="0" u="none" strike="noStrike" cap="none" baseline="0" dirty="0">
                <a:solidFill>
                  <a:schemeClr val="dk1"/>
                </a:solidFill>
                <a:latin typeface="Calibri"/>
                <a:ea typeface="Calibri"/>
                <a:cs typeface="Calibri"/>
                <a:sym typeface="Calibri"/>
              </a:rPr>
              <a:t> of year-to year results, and </a:t>
            </a:r>
            <a:r>
              <a:rPr lang="en-US" sz="2000" b="1" i="0" u="none" strike="noStrike" cap="none" baseline="0" dirty="0">
                <a:solidFill>
                  <a:schemeClr val="dk1"/>
                </a:solidFill>
                <a:latin typeface="Calibri"/>
                <a:ea typeface="Calibri"/>
                <a:cs typeface="Calibri"/>
                <a:sym typeface="Calibri"/>
              </a:rPr>
              <a:t>increase efficiencies/reduce costs</a:t>
            </a:r>
            <a:r>
              <a:rPr lang="en-US" sz="2000" b="0" i="0" u="none" strike="noStrike" cap="none" baseline="0" dirty="0">
                <a:solidFill>
                  <a:schemeClr val="dk1"/>
                </a:solidFill>
                <a:latin typeface="Calibri"/>
                <a:ea typeface="Calibri"/>
                <a:cs typeface="Calibri"/>
                <a:sym typeface="Calibri"/>
              </a:rPr>
              <a:t>.</a:t>
            </a:r>
          </a:p>
        </p:txBody>
      </p:sp>
      <p:sp>
        <p:nvSpPr>
          <p:cNvPr id="110" name="Shape 110"/>
          <p:cNvSpPr txBox="1">
            <a:spLocks noGrp="1"/>
          </p:cNvSpPr>
          <p:nvPr>
            <p:ph type="title"/>
          </p:nvPr>
        </p:nvSpPr>
        <p:spPr>
          <a:xfrm>
            <a:off x="838200" y="73980"/>
            <a:ext cx="6920252" cy="1219199"/>
          </a:xfrm>
          <a:prstGeom prst="rect">
            <a:avLst/>
          </a:prstGeom>
          <a:noFill/>
          <a:ln>
            <a:noFill/>
          </a:ln>
        </p:spPr>
        <p:txBody>
          <a:bodyPr lIns="89875" tIns="44925" rIns="89875" bIns="44925" anchor="ctr" anchorCtr="0">
            <a:noAutofit/>
          </a:bodyPr>
          <a:lstStyle/>
          <a:p>
            <a:pPr marL="168524" marR="0" lvl="0" indent="-3424" algn="ctr" rtl="0">
              <a:spcBef>
                <a:spcPts val="0"/>
              </a:spcBef>
              <a:buClr>
                <a:schemeClr val="dk1"/>
              </a:buClr>
              <a:buSzPct val="25000"/>
              <a:buFont typeface="Calibri"/>
              <a:buNone/>
            </a:pPr>
            <a:r>
              <a:rPr lang="en-US" sz="3600" b="1" i="0" u="none" strike="noStrike" cap="none" baseline="0" dirty="0" smtClean="0">
                <a:latin typeface="Calibri"/>
                <a:ea typeface="Calibri"/>
                <a:cs typeface="Calibri"/>
                <a:sym typeface="Calibri"/>
              </a:rPr>
              <a:t>#9:  Evidence-Centered </a:t>
            </a:r>
            <a:r>
              <a:rPr lang="en-US" sz="3600" b="1" i="0" u="none" strike="noStrike" cap="none" baseline="0" dirty="0">
                <a:latin typeface="Calibri"/>
                <a:ea typeface="Calibri"/>
                <a:cs typeface="Calibri"/>
                <a:sym typeface="Calibri"/>
              </a:rPr>
              <a:t>Design (ECD)</a:t>
            </a:r>
          </a:p>
        </p:txBody>
      </p:sp>
      <p:grpSp>
        <p:nvGrpSpPr>
          <p:cNvPr id="2" name="Shape 111"/>
          <p:cNvGrpSpPr/>
          <p:nvPr/>
        </p:nvGrpSpPr>
        <p:grpSpPr>
          <a:xfrm>
            <a:off x="381000" y="1293179"/>
            <a:ext cx="8430305" cy="4095837"/>
            <a:chOff x="280646" y="9480"/>
            <a:chExt cx="8430305" cy="4095837"/>
          </a:xfrm>
        </p:grpSpPr>
        <p:sp>
          <p:nvSpPr>
            <p:cNvPr id="112" name="Shape 112"/>
            <p:cNvSpPr/>
            <p:nvPr/>
          </p:nvSpPr>
          <p:spPr>
            <a:xfrm>
              <a:off x="280646" y="9480"/>
              <a:ext cx="8430305" cy="1227773"/>
            </a:xfrm>
            <a:prstGeom prst="rightArrow">
              <a:avLst>
                <a:gd name="adj1" fmla="val 50000"/>
                <a:gd name="adj2" fmla="val 50000"/>
              </a:avLst>
            </a:prstGeom>
            <a:solidFill>
              <a:schemeClr val="accent4"/>
            </a:solidFill>
            <a:ln w="25400" cap="flat">
              <a:solidFill>
                <a:schemeClr val="lt1"/>
              </a:solidFill>
              <a:prstDash val="solid"/>
              <a:round/>
              <a:headEnd type="none" w="med" len="med"/>
              <a:tailEnd type="none" w="med" len="med"/>
            </a:ln>
          </p:spPr>
          <p:txBody>
            <a:bodyPr lIns="87625" tIns="87625" rIns="254000" bIns="194900" anchor="ctr" anchorCtr="0">
              <a:noAutofit/>
            </a:bodyPr>
            <a:lstStyle/>
            <a:p>
              <a:pPr>
                <a:lnSpc>
                  <a:spcPct val="90000"/>
                </a:lnSpc>
                <a:spcAft>
                  <a:spcPts val="805"/>
                </a:spcAft>
                <a:buSzPct val="25000"/>
              </a:pPr>
              <a:r>
                <a:rPr lang="en-US" sz="2300" b="1" kern="0">
                  <a:solidFill>
                    <a:srgbClr val="FFFFFF"/>
                  </a:solidFill>
                  <a:latin typeface="Calibri"/>
                  <a:ea typeface="Calibri"/>
                  <a:cs typeface="Calibri"/>
                  <a:sym typeface="Calibri"/>
                </a:rPr>
                <a:t>Claims</a:t>
              </a:r>
            </a:p>
          </p:txBody>
        </p:sp>
        <p:sp>
          <p:nvSpPr>
            <p:cNvPr id="113" name="Shape 113"/>
            <p:cNvSpPr/>
            <p:nvPr/>
          </p:nvSpPr>
          <p:spPr>
            <a:xfrm>
              <a:off x="280646" y="956271"/>
              <a:ext cx="2596534" cy="2365144"/>
            </a:xfrm>
            <a:prstGeom prst="rect">
              <a:avLst/>
            </a:prstGeom>
            <a:solidFill>
              <a:schemeClr val="lt1"/>
            </a:solidFill>
            <a:ln w="25400" cap="flat">
              <a:solidFill>
                <a:schemeClr val="accent4"/>
              </a:solidFill>
              <a:prstDash val="solid"/>
              <a:round/>
              <a:headEnd type="none" w="med" len="med"/>
              <a:tailEnd type="none" w="med" len="med"/>
            </a:ln>
          </p:spPr>
          <p:txBody>
            <a:bodyPr lIns="87625" tIns="87625" rIns="87625" bIns="87625" anchor="ctr" anchorCtr="0">
              <a:noAutofit/>
            </a:bodyPr>
            <a:lstStyle/>
            <a:p>
              <a:pPr>
                <a:lnSpc>
                  <a:spcPct val="90000"/>
                </a:lnSpc>
                <a:spcAft>
                  <a:spcPts val="805"/>
                </a:spcAft>
                <a:buSzPct val="25000"/>
              </a:pPr>
              <a:r>
                <a:rPr lang="en-US" sz="2300" kern="0">
                  <a:solidFill>
                    <a:srgbClr val="000000"/>
                  </a:solidFill>
                  <a:latin typeface="Calibri"/>
                  <a:ea typeface="Calibri"/>
                  <a:cs typeface="Calibri"/>
                  <a:sym typeface="Calibri"/>
                </a:rPr>
                <a:t>Design begins with the inferences (</a:t>
              </a:r>
              <a:r>
                <a:rPr lang="en-US" sz="2300" b="1" kern="0">
                  <a:solidFill>
                    <a:srgbClr val="000000"/>
                  </a:solidFill>
                  <a:latin typeface="Calibri"/>
                  <a:ea typeface="Calibri"/>
                  <a:cs typeface="Calibri"/>
                  <a:sym typeface="Calibri"/>
                </a:rPr>
                <a:t>claims</a:t>
              </a:r>
              <a:r>
                <a:rPr lang="en-US" sz="2300" kern="0">
                  <a:solidFill>
                    <a:srgbClr val="000000"/>
                  </a:solidFill>
                  <a:latin typeface="Calibri"/>
                  <a:ea typeface="Calibri"/>
                  <a:cs typeface="Calibri"/>
                  <a:sym typeface="Calibri"/>
                </a:rPr>
                <a:t>) we want to make about students</a:t>
              </a:r>
            </a:p>
          </p:txBody>
        </p:sp>
        <p:sp>
          <p:nvSpPr>
            <p:cNvPr id="114" name="Shape 114"/>
            <p:cNvSpPr/>
            <p:nvPr/>
          </p:nvSpPr>
          <p:spPr>
            <a:xfrm>
              <a:off x="2877181" y="418739"/>
              <a:ext cx="5833770" cy="1227773"/>
            </a:xfrm>
            <a:prstGeom prst="rightArrow">
              <a:avLst>
                <a:gd name="adj1" fmla="val 50000"/>
                <a:gd name="adj2" fmla="val 50000"/>
              </a:avLst>
            </a:prstGeom>
            <a:solidFill>
              <a:schemeClr val="accent4"/>
            </a:solidFill>
            <a:ln w="25400" cap="flat">
              <a:solidFill>
                <a:schemeClr val="lt1"/>
              </a:solidFill>
              <a:prstDash val="solid"/>
              <a:round/>
              <a:headEnd type="none" w="med" len="med"/>
              <a:tailEnd type="none" w="med" len="med"/>
            </a:ln>
          </p:spPr>
          <p:txBody>
            <a:bodyPr lIns="87625" tIns="87625" rIns="254000" bIns="194900" anchor="ctr" anchorCtr="0">
              <a:noAutofit/>
            </a:bodyPr>
            <a:lstStyle/>
            <a:p>
              <a:pPr>
                <a:lnSpc>
                  <a:spcPct val="90000"/>
                </a:lnSpc>
                <a:spcAft>
                  <a:spcPts val="805"/>
                </a:spcAft>
                <a:buSzPct val="25000"/>
              </a:pPr>
              <a:r>
                <a:rPr lang="en-US" sz="2300" b="1" kern="0" dirty="0">
                  <a:solidFill>
                    <a:srgbClr val="FFFFFF"/>
                  </a:solidFill>
                  <a:latin typeface="Calibri"/>
                  <a:ea typeface="Calibri"/>
                  <a:cs typeface="Calibri"/>
                  <a:sym typeface="Calibri"/>
                </a:rPr>
                <a:t>Evidence</a:t>
              </a:r>
            </a:p>
          </p:txBody>
        </p:sp>
        <p:sp>
          <p:nvSpPr>
            <p:cNvPr id="115" name="Shape 115"/>
            <p:cNvSpPr/>
            <p:nvPr/>
          </p:nvSpPr>
          <p:spPr>
            <a:xfrm>
              <a:off x="2877181" y="1365529"/>
              <a:ext cx="2596534" cy="2365144"/>
            </a:xfrm>
            <a:prstGeom prst="rect">
              <a:avLst/>
            </a:prstGeom>
            <a:solidFill>
              <a:schemeClr val="lt1"/>
            </a:solidFill>
            <a:ln w="25400" cap="flat">
              <a:solidFill>
                <a:schemeClr val="accent4"/>
              </a:solidFill>
              <a:prstDash val="solid"/>
              <a:round/>
              <a:headEnd type="none" w="med" len="med"/>
              <a:tailEnd type="none" w="med" len="med"/>
            </a:ln>
          </p:spPr>
          <p:txBody>
            <a:bodyPr lIns="87625" tIns="87625" rIns="87625" bIns="87625" anchor="ctr" anchorCtr="0">
              <a:noAutofit/>
            </a:bodyPr>
            <a:lstStyle/>
            <a:p>
              <a:pPr>
                <a:lnSpc>
                  <a:spcPct val="90000"/>
                </a:lnSpc>
                <a:spcAft>
                  <a:spcPts val="805"/>
                </a:spcAft>
                <a:buSzPct val="25000"/>
              </a:pPr>
              <a:r>
                <a:rPr lang="en-US" sz="2300" kern="0">
                  <a:solidFill>
                    <a:srgbClr val="000000"/>
                  </a:solidFill>
                  <a:latin typeface="Calibri"/>
                  <a:ea typeface="Calibri"/>
                  <a:cs typeface="Calibri"/>
                  <a:sym typeface="Calibri"/>
                </a:rPr>
                <a:t>In order to support </a:t>
              </a:r>
              <a:r>
                <a:rPr lang="en-US" sz="2300" b="1" kern="0">
                  <a:solidFill>
                    <a:srgbClr val="000000"/>
                  </a:solidFill>
                  <a:latin typeface="Calibri"/>
                  <a:ea typeface="Calibri"/>
                  <a:cs typeface="Calibri"/>
                  <a:sym typeface="Calibri"/>
                </a:rPr>
                <a:t>claims</a:t>
              </a:r>
              <a:r>
                <a:rPr lang="en-US" sz="2300" kern="0">
                  <a:solidFill>
                    <a:srgbClr val="000000"/>
                  </a:solidFill>
                  <a:latin typeface="Calibri"/>
                  <a:ea typeface="Calibri"/>
                  <a:cs typeface="Calibri"/>
                  <a:sym typeface="Calibri"/>
                </a:rPr>
                <a:t>, we must gather </a:t>
              </a:r>
              <a:r>
                <a:rPr lang="en-US" sz="2300" b="1" kern="0">
                  <a:solidFill>
                    <a:srgbClr val="000000"/>
                  </a:solidFill>
                  <a:latin typeface="Calibri"/>
                  <a:ea typeface="Calibri"/>
                  <a:cs typeface="Calibri"/>
                  <a:sym typeface="Calibri"/>
                </a:rPr>
                <a:t>evidence</a:t>
              </a:r>
            </a:p>
          </p:txBody>
        </p:sp>
        <p:sp>
          <p:nvSpPr>
            <p:cNvPr id="116" name="Shape 116"/>
            <p:cNvSpPr/>
            <p:nvPr/>
          </p:nvSpPr>
          <p:spPr>
            <a:xfrm>
              <a:off x="5473714" y="827996"/>
              <a:ext cx="3237237" cy="1227773"/>
            </a:xfrm>
            <a:prstGeom prst="rightArrow">
              <a:avLst>
                <a:gd name="adj1" fmla="val 50000"/>
                <a:gd name="adj2" fmla="val 50000"/>
              </a:avLst>
            </a:prstGeom>
            <a:solidFill>
              <a:schemeClr val="accent4"/>
            </a:solidFill>
            <a:ln w="25400" cap="flat">
              <a:solidFill>
                <a:schemeClr val="lt1"/>
              </a:solidFill>
              <a:prstDash val="solid"/>
              <a:round/>
              <a:headEnd type="none" w="med" len="med"/>
              <a:tailEnd type="none" w="med" len="med"/>
            </a:ln>
          </p:spPr>
          <p:txBody>
            <a:bodyPr lIns="87625" tIns="87625" rIns="254000" bIns="194900" anchor="ctr" anchorCtr="0">
              <a:noAutofit/>
            </a:bodyPr>
            <a:lstStyle/>
            <a:p>
              <a:pPr>
                <a:lnSpc>
                  <a:spcPct val="90000"/>
                </a:lnSpc>
                <a:spcAft>
                  <a:spcPts val="805"/>
                </a:spcAft>
                <a:buSzPct val="25000"/>
              </a:pPr>
              <a:r>
                <a:rPr lang="en-US" sz="2300" b="1" kern="0">
                  <a:solidFill>
                    <a:srgbClr val="FFFFFF"/>
                  </a:solidFill>
                  <a:latin typeface="Calibri"/>
                  <a:ea typeface="Calibri"/>
                  <a:cs typeface="Calibri"/>
                  <a:sym typeface="Calibri"/>
                </a:rPr>
                <a:t>Tasks</a:t>
              </a:r>
            </a:p>
          </p:txBody>
        </p:sp>
        <p:sp>
          <p:nvSpPr>
            <p:cNvPr id="117" name="Shape 117"/>
            <p:cNvSpPr/>
            <p:nvPr/>
          </p:nvSpPr>
          <p:spPr>
            <a:xfrm>
              <a:off x="5473714" y="1774788"/>
              <a:ext cx="2596534" cy="2330529"/>
            </a:xfrm>
            <a:prstGeom prst="rect">
              <a:avLst/>
            </a:prstGeom>
            <a:solidFill>
              <a:schemeClr val="lt1"/>
            </a:solidFill>
            <a:ln w="25400" cap="flat">
              <a:solidFill>
                <a:schemeClr val="accent4"/>
              </a:solidFill>
              <a:prstDash val="solid"/>
              <a:round/>
              <a:headEnd type="none" w="med" len="med"/>
              <a:tailEnd type="none" w="med" len="med"/>
            </a:ln>
          </p:spPr>
          <p:txBody>
            <a:bodyPr lIns="87625" tIns="87625" rIns="87625" bIns="87625" anchor="ctr" anchorCtr="0">
              <a:noAutofit/>
            </a:bodyPr>
            <a:lstStyle/>
            <a:p>
              <a:pPr>
                <a:lnSpc>
                  <a:spcPct val="90000"/>
                </a:lnSpc>
                <a:spcAft>
                  <a:spcPts val="805"/>
                </a:spcAft>
                <a:buSzPct val="25000"/>
              </a:pPr>
              <a:r>
                <a:rPr lang="en-US" sz="2300" b="1" kern="0">
                  <a:solidFill>
                    <a:srgbClr val="000000"/>
                  </a:solidFill>
                  <a:latin typeface="Calibri"/>
                  <a:ea typeface="Calibri"/>
                  <a:cs typeface="Calibri"/>
                  <a:sym typeface="Calibri"/>
                </a:rPr>
                <a:t>Tasks</a:t>
              </a:r>
              <a:r>
                <a:rPr lang="en-US" sz="2300" kern="0">
                  <a:solidFill>
                    <a:srgbClr val="000000"/>
                  </a:solidFill>
                  <a:latin typeface="Calibri"/>
                  <a:ea typeface="Calibri"/>
                  <a:cs typeface="Calibri"/>
                  <a:sym typeface="Calibri"/>
                </a:rPr>
                <a:t> are designed to elicit specific </a:t>
              </a:r>
              <a:r>
                <a:rPr lang="en-US" sz="2300" b="1" kern="0">
                  <a:solidFill>
                    <a:srgbClr val="000000"/>
                  </a:solidFill>
                  <a:latin typeface="Calibri"/>
                  <a:ea typeface="Calibri"/>
                  <a:cs typeface="Calibri"/>
                  <a:sym typeface="Calibri"/>
                </a:rPr>
                <a:t>evidence</a:t>
              </a:r>
              <a:r>
                <a:rPr lang="en-US" sz="2300" kern="0">
                  <a:solidFill>
                    <a:srgbClr val="000000"/>
                  </a:solidFill>
                  <a:latin typeface="Calibri"/>
                  <a:ea typeface="Calibri"/>
                  <a:cs typeface="Calibri"/>
                  <a:sym typeface="Calibri"/>
                </a:rPr>
                <a:t> from students in support of </a:t>
              </a:r>
              <a:r>
                <a:rPr lang="en-US" sz="2300" b="1" kern="0">
                  <a:solidFill>
                    <a:srgbClr val="000000"/>
                  </a:solidFill>
                  <a:latin typeface="Calibri"/>
                  <a:ea typeface="Calibri"/>
                  <a:cs typeface="Calibri"/>
                  <a:sym typeface="Calibri"/>
                </a:rPr>
                <a:t>claims</a:t>
              </a:r>
            </a:p>
          </p:txBody>
        </p:sp>
      </p:grpSp>
      <p:sp>
        <p:nvSpPr>
          <p:cNvPr id="118" name="Shape 118"/>
          <p:cNvSpPr/>
          <p:nvPr/>
        </p:nvSpPr>
        <p:spPr>
          <a:xfrm>
            <a:off x="228600" y="5313831"/>
            <a:ext cx="8153399" cy="990599"/>
          </a:xfrm>
          <a:prstGeom prst="roundRect">
            <a:avLst>
              <a:gd name="adj" fmla="val 16667"/>
            </a:avLst>
          </a:prstGeom>
          <a:noFill/>
          <a:ln w="9525" cap="flat">
            <a:solidFill>
              <a:srgbClr val="5F497A"/>
            </a:solidFill>
            <a:prstDash val="solid"/>
            <a:round/>
            <a:headEnd type="none" w="med" len="med"/>
            <a:tailEnd type="none" w="med" len="med"/>
          </a:ln>
        </p:spPr>
        <p:txBody>
          <a:bodyPr lIns="91425" tIns="45700" rIns="91425" bIns="45700" anchor="ctr" anchorCtr="0">
            <a:noAutofit/>
          </a:bodyPr>
          <a:lstStyle/>
          <a:p>
            <a:endParaRPr sz="1400" kern="0">
              <a:solidFill>
                <a:srgbClr val="000000"/>
              </a:solidFill>
              <a:cs typeface="Arial"/>
              <a:sym typeface="Arial"/>
            </a:endParaRPr>
          </a:p>
        </p:txBody>
      </p:sp>
      <p:sp>
        <p:nvSpPr>
          <p:cNvPr id="4" name="Rectangle 3"/>
          <p:cNvSpPr/>
          <p:nvPr/>
        </p:nvSpPr>
        <p:spPr>
          <a:xfrm>
            <a:off x="228601" y="5389016"/>
            <a:ext cx="8153398" cy="840230"/>
          </a:xfrm>
          <a:prstGeom prst="rect">
            <a:avLst/>
          </a:prstGeom>
        </p:spPr>
        <p:txBody>
          <a:bodyPr wrap="square">
            <a:spAutoFit/>
          </a:bodyPr>
          <a:lstStyle/>
          <a:p>
            <a:pPr lvl="0" algn="ctr">
              <a:lnSpc>
                <a:spcPct val="90000"/>
              </a:lnSpc>
              <a:buClr>
                <a:srgbClr val="8F23B3"/>
              </a:buClr>
              <a:buSzPct val="25000"/>
            </a:pPr>
            <a:r>
              <a:rPr lang="en-US" dirty="0">
                <a:solidFill>
                  <a:schemeClr val="dk1"/>
                </a:solidFill>
                <a:latin typeface="Calibri"/>
                <a:ea typeface="Calibri"/>
                <a:cs typeface="Calibri"/>
                <a:sym typeface="Calibri"/>
              </a:rPr>
              <a:t>ECD is a deliberate and systematic approach to assessment development that will help to </a:t>
            </a:r>
            <a:r>
              <a:rPr lang="en-US" b="1" dirty="0">
                <a:solidFill>
                  <a:schemeClr val="dk1"/>
                </a:solidFill>
                <a:latin typeface="Calibri"/>
                <a:ea typeface="Calibri"/>
                <a:cs typeface="Calibri"/>
                <a:sym typeface="Calibri"/>
              </a:rPr>
              <a:t>establish the validity</a:t>
            </a:r>
            <a:r>
              <a:rPr lang="en-US" b="1" i="1" dirty="0">
                <a:solidFill>
                  <a:schemeClr val="dk1"/>
                </a:solidFill>
                <a:latin typeface="Calibri"/>
                <a:ea typeface="Calibri"/>
                <a:cs typeface="Calibri"/>
                <a:sym typeface="Calibri"/>
              </a:rPr>
              <a:t> </a:t>
            </a:r>
            <a:r>
              <a:rPr lang="en-US" dirty="0">
                <a:solidFill>
                  <a:schemeClr val="dk1"/>
                </a:solidFill>
                <a:latin typeface="Calibri"/>
                <a:ea typeface="Calibri"/>
                <a:cs typeface="Calibri"/>
                <a:sym typeface="Calibri"/>
              </a:rPr>
              <a:t>of the assessments, </a:t>
            </a:r>
            <a:r>
              <a:rPr lang="en-US" b="1" dirty="0">
                <a:solidFill>
                  <a:schemeClr val="dk1"/>
                </a:solidFill>
                <a:latin typeface="Calibri"/>
                <a:ea typeface="Calibri"/>
                <a:cs typeface="Calibri"/>
                <a:sym typeface="Calibri"/>
              </a:rPr>
              <a:t>increase the comparability</a:t>
            </a:r>
            <a:r>
              <a:rPr lang="en-US" dirty="0">
                <a:solidFill>
                  <a:schemeClr val="dk1"/>
                </a:solidFill>
                <a:latin typeface="Calibri"/>
                <a:ea typeface="Calibri"/>
                <a:cs typeface="Calibri"/>
                <a:sym typeface="Calibri"/>
              </a:rPr>
              <a:t> of year-to year results, and </a:t>
            </a:r>
            <a:r>
              <a:rPr lang="en-US" b="1" dirty="0">
                <a:solidFill>
                  <a:schemeClr val="dk1"/>
                </a:solidFill>
                <a:latin typeface="Calibri"/>
                <a:ea typeface="Calibri"/>
                <a:cs typeface="Calibri"/>
                <a:sym typeface="Calibri"/>
              </a:rPr>
              <a:t>increase efficiencies/reduce costs</a:t>
            </a:r>
            <a:r>
              <a:rPr lang="en-US" dirty="0">
                <a:solidFill>
                  <a:schemeClr val="dk1"/>
                </a:solidFill>
                <a:latin typeface="Calibri"/>
                <a:ea typeface="Calibri"/>
                <a:cs typeface="Calibri"/>
                <a:sym typeface="Calibri"/>
              </a:rPr>
              <a:t>.</a:t>
            </a:r>
          </a:p>
        </p:txBody>
      </p:sp>
      <p:cxnSp>
        <p:nvCxnSpPr>
          <p:cNvPr id="13" name="Straight Connector 12"/>
          <p:cNvCxnSpPr/>
          <p:nvPr/>
        </p:nvCxnSpPr>
        <p:spPr>
          <a:xfrm>
            <a:off x="1210727" y="1269932"/>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811727363"/>
      </p:ext>
    </p:extLst>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533400"/>
            <a:ext cx="9144000" cy="903287"/>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dirty="0"/>
              <a:t>Master Claim: On-Track for college and career readiness. The degree to which a student is college and career ready (or “on-track” to being ready) in mathematics. The student solves grade-level /course-level problems in mathematics as set forth in the Standards for Mathematical Content with connections to the Standards for Mathematical Practice. </a:t>
            </a:r>
          </a:p>
        </p:txBody>
      </p:sp>
      <p:grpSp>
        <p:nvGrpSpPr>
          <p:cNvPr id="2" name="Group 5"/>
          <p:cNvGrpSpPr>
            <a:grpSpLocks/>
          </p:cNvGrpSpPr>
          <p:nvPr/>
        </p:nvGrpSpPr>
        <p:grpSpPr bwMode="auto">
          <a:xfrm>
            <a:off x="48191" y="1562176"/>
            <a:ext cx="2909887" cy="2274887"/>
            <a:chOff x="290919" y="-127523"/>
            <a:chExt cx="2537756" cy="1479157"/>
          </a:xfrm>
        </p:grpSpPr>
        <p:sp>
          <p:nvSpPr>
            <p:cNvPr id="7" name="Rounded Rectangle 6"/>
            <p:cNvSpPr/>
            <p:nvPr/>
          </p:nvSpPr>
          <p:spPr>
            <a:xfrm>
              <a:off x="290919" y="-127523"/>
              <a:ext cx="2537756" cy="1479157"/>
            </a:xfrm>
            <a:prstGeom prst="roundRect">
              <a:avLst/>
            </a:prstGeom>
            <a:solidFill>
              <a:schemeClr val="tx2">
                <a:lumMod val="20000"/>
                <a:lumOff val="80000"/>
              </a:schemeClr>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8" name="Rounded Rectangle 4"/>
            <p:cNvSpPr/>
            <p:nvPr/>
          </p:nvSpPr>
          <p:spPr>
            <a:xfrm>
              <a:off x="323888" y="-127523"/>
              <a:ext cx="2394919" cy="1336320"/>
            </a:xfrm>
            <a:prstGeom prst="rect">
              <a:avLst/>
            </a:prstGeom>
          </p:spPr>
          <p:style>
            <a:lnRef idx="0">
              <a:scrgbClr r="0" g="0" b="0"/>
            </a:lnRef>
            <a:fillRef idx="0">
              <a:scrgbClr r="0" g="0" b="0"/>
            </a:fillRef>
            <a:effectRef idx="0">
              <a:scrgbClr r="0" g="0" b="0"/>
            </a:effectRef>
            <a:fontRef idx="minor">
              <a:schemeClr val="lt1"/>
            </a:fontRef>
          </p:style>
          <p:txBody>
            <a:bodyPr lIns="45720" rIns="45720" spcCol="1270"/>
            <a:lstStyle/>
            <a:p>
              <a:pPr algn="ctr" defTabSz="533400">
                <a:lnSpc>
                  <a:spcPct val="90000"/>
                </a:lnSpc>
                <a:spcAft>
                  <a:spcPct val="35000"/>
                </a:spcAft>
                <a:defRPr/>
              </a:pPr>
              <a:r>
                <a:rPr lang="en-US" sz="1600" b="1" dirty="0">
                  <a:solidFill>
                    <a:srgbClr val="1F497D"/>
                  </a:solidFill>
                </a:rPr>
                <a:t>Sub-Claim A: Major Content</a:t>
              </a:r>
              <a:r>
                <a:rPr lang="en-US" sz="1600" b="1" baseline="30000" dirty="0">
                  <a:solidFill>
                    <a:srgbClr val="1F497D"/>
                  </a:solidFill>
                </a:rPr>
                <a:t>1 </a:t>
              </a:r>
              <a:r>
                <a:rPr lang="en-US" sz="1600" b="1" dirty="0">
                  <a:solidFill>
                    <a:srgbClr val="1F497D"/>
                  </a:solidFill>
                </a:rPr>
                <a:t>with Connections to Practices</a:t>
              </a:r>
            </a:p>
            <a:p>
              <a:pPr algn="ctr" defTabSz="533400">
                <a:lnSpc>
                  <a:spcPct val="90000"/>
                </a:lnSpc>
                <a:spcAft>
                  <a:spcPct val="35000"/>
                </a:spcAft>
                <a:defRPr/>
              </a:pPr>
              <a:r>
                <a:rPr lang="en-US" sz="1600" dirty="0">
                  <a:solidFill>
                    <a:srgbClr val="1F497D"/>
                  </a:solidFill>
                </a:rPr>
                <a:t>The student solves problems involving the Major Content</a:t>
              </a:r>
              <a:r>
                <a:rPr lang="en-US" sz="1600" baseline="30000" dirty="0">
                  <a:solidFill>
                    <a:srgbClr val="1F497D"/>
                  </a:solidFill>
                </a:rPr>
                <a:t>1</a:t>
              </a:r>
              <a:r>
                <a:rPr lang="en-US" sz="1600" dirty="0">
                  <a:solidFill>
                    <a:srgbClr val="1F497D"/>
                  </a:solidFill>
                </a:rPr>
                <a:t> for her grade/course with connections to the </a:t>
              </a:r>
              <a:r>
                <a:rPr lang="en-US" sz="1600" dirty="0" smtClean="0">
                  <a:solidFill>
                    <a:srgbClr val="1F497D"/>
                  </a:solidFill>
                </a:rPr>
                <a:t>SMP’s</a:t>
              </a:r>
              <a:endParaRPr lang="en-US" sz="1600" dirty="0"/>
            </a:p>
          </p:txBody>
        </p:sp>
      </p:grpSp>
      <p:grpSp>
        <p:nvGrpSpPr>
          <p:cNvPr id="3" name="Group 8"/>
          <p:cNvGrpSpPr>
            <a:grpSpLocks/>
          </p:cNvGrpSpPr>
          <p:nvPr/>
        </p:nvGrpSpPr>
        <p:grpSpPr bwMode="auto">
          <a:xfrm>
            <a:off x="3010259" y="1533295"/>
            <a:ext cx="2780567" cy="2185193"/>
            <a:chOff x="1732165" y="-4548"/>
            <a:chExt cx="2617925" cy="1467861"/>
          </a:xfrm>
        </p:grpSpPr>
        <p:sp>
          <p:nvSpPr>
            <p:cNvPr id="10" name="Rounded Rectangle 9"/>
            <p:cNvSpPr/>
            <p:nvPr/>
          </p:nvSpPr>
          <p:spPr>
            <a:xfrm>
              <a:off x="1732165" y="-4548"/>
              <a:ext cx="2617925" cy="1467861"/>
            </a:xfrm>
            <a:prstGeom prst="roundRect">
              <a:avLst/>
            </a:prstGeom>
            <a:solidFill>
              <a:schemeClr val="tx2">
                <a:lumMod val="20000"/>
                <a:lumOff val="80000"/>
              </a:schemeClr>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1" name="Rounded Rectangle 4"/>
            <p:cNvSpPr/>
            <p:nvPr/>
          </p:nvSpPr>
          <p:spPr>
            <a:xfrm>
              <a:off x="1758942" y="27663"/>
              <a:ext cx="2474585" cy="1325216"/>
            </a:xfrm>
            <a:prstGeom prst="rect">
              <a:avLst/>
            </a:prstGeom>
          </p:spPr>
          <p:style>
            <a:lnRef idx="0">
              <a:scrgbClr r="0" g="0" b="0"/>
            </a:lnRef>
            <a:fillRef idx="0">
              <a:scrgbClr r="0" g="0" b="0"/>
            </a:fillRef>
            <a:effectRef idx="0">
              <a:scrgbClr r="0" g="0" b="0"/>
            </a:effectRef>
            <a:fontRef idx="minor">
              <a:schemeClr val="lt1"/>
            </a:fontRef>
          </p:style>
          <p:txBody>
            <a:bodyPr lIns="45720" rIns="45720" spcCol="1270"/>
            <a:lstStyle/>
            <a:p>
              <a:pPr algn="ctr" defTabSz="533400">
                <a:lnSpc>
                  <a:spcPct val="90000"/>
                </a:lnSpc>
                <a:spcAft>
                  <a:spcPct val="35000"/>
                </a:spcAft>
                <a:defRPr/>
              </a:pPr>
              <a:r>
                <a:rPr lang="en-US" sz="1600" b="1" dirty="0">
                  <a:solidFill>
                    <a:srgbClr val="1F497D"/>
                  </a:solidFill>
                </a:rPr>
                <a:t>Sub-Claim B: Additional &amp; Supporting Content</a:t>
              </a:r>
              <a:r>
                <a:rPr lang="en-US" sz="1600" b="1" baseline="30000" dirty="0">
                  <a:solidFill>
                    <a:srgbClr val="1F497D"/>
                  </a:solidFill>
                </a:rPr>
                <a:t>2</a:t>
              </a:r>
              <a:r>
                <a:rPr lang="en-US" sz="1600" b="1" dirty="0">
                  <a:solidFill>
                    <a:srgbClr val="1F497D"/>
                  </a:solidFill>
                </a:rPr>
                <a:t> with Connections to Practices</a:t>
              </a:r>
            </a:p>
            <a:p>
              <a:pPr algn="ctr" defTabSz="533400">
                <a:lnSpc>
                  <a:spcPct val="90000"/>
                </a:lnSpc>
                <a:spcAft>
                  <a:spcPct val="35000"/>
                </a:spcAft>
                <a:defRPr/>
              </a:pPr>
              <a:r>
                <a:rPr lang="en-US" sz="1600" dirty="0">
                  <a:solidFill>
                    <a:srgbClr val="1F497D"/>
                  </a:solidFill>
                </a:rPr>
                <a:t>The student solves problems involving the Additional and Supporting Content</a:t>
              </a:r>
              <a:r>
                <a:rPr lang="en-US" sz="1600" baseline="30000" dirty="0">
                  <a:solidFill>
                    <a:srgbClr val="1F497D"/>
                  </a:solidFill>
                </a:rPr>
                <a:t>2</a:t>
              </a:r>
              <a:r>
                <a:rPr lang="en-US" sz="1600" dirty="0">
                  <a:solidFill>
                    <a:srgbClr val="1F497D"/>
                  </a:solidFill>
                </a:rPr>
                <a:t> for her grade/course with connections to the </a:t>
              </a:r>
              <a:r>
                <a:rPr lang="en-US" sz="1600" dirty="0" smtClean="0">
                  <a:solidFill>
                    <a:srgbClr val="1F497D"/>
                  </a:solidFill>
                </a:rPr>
                <a:t>SMP’s.</a:t>
              </a:r>
              <a:endParaRPr lang="en-US" sz="1600" dirty="0"/>
            </a:p>
          </p:txBody>
        </p:sp>
      </p:grpSp>
      <p:sp>
        <p:nvSpPr>
          <p:cNvPr id="16390" name="Title 2"/>
          <p:cNvSpPr>
            <a:spLocks noGrp="1"/>
          </p:cNvSpPr>
          <p:nvPr>
            <p:ph type="title"/>
          </p:nvPr>
        </p:nvSpPr>
        <p:spPr bwMode="auto">
          <a:xfrm>
            <a:off x="1096609" y="-106045"/>
            <a:ext cx="6167438" cy="7080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numCol="1" anchorCtr="0" compatLnSpc="1">
            <a:prstTxWarp prst="textNoShape">
              <a:avLst/>
            </a:prstTxWarp>
          </a:bodyPr>
          <a:lstStyle/>
          <a:p>
            <a:pPr marL="168275" algn="ctr"/>
            <a:r>
              <a:rPr lang="en-US" dirty="0" smtClean="0">
                <a:ea typeface="ＭＳ Ｐゴシック" pitchFamily="34" charset="-128"/>
              </a:rPr>
              <a:t>   </a:t>
            </a:r>
            <a:r>
              <a:rPr lang="en-US" u="sng" dirty="0" smtClean="0">
                <a:ea typeface="ＭＳ Ｐゴシック" pitchFamily="34" charset="-128"/>
              </a:rPr>
              <a:t> </a:t>
            </a:r>
            <a:r>
              <a:rPr lang="en-US" b="1" u="sng" dirty="0" smtClean="0">
                <a:ea typeface="ＭＳ Ｐゴシック" pitchFamily="34" charset="-128"/>
              </a:rPr>
              <a:t>Claims Structure: Mathematics</a:t>
            </a:r>
          </a:p>
        </p:txBody>
      </p:sp>
      <p:grpSp>
        <p:nvGrpSpPr>
          <p:cNvPr id="6" name="Group 15"/>
          <p:cNvGrpSpPr>
            <a:grpSpLocks/>
          </p:cNvGrpSpPr>
          <p:nvPr/>
        </p:nvGrpSpPr>
        <p:grpSpPr bwMode="auto">
          <a:xfrm>
            <a:off x="5856522" y="1515195"/>
            <a:ext cx="3108325" cy="2193924"/>
            <a:chOff x="51400" y="2637245"/>
            <a:chExt cx="2791133" cy="2468154"/>
          </a:xfrm>
        </p:grpSpPr>
        <p:sp>
          <p:nvSpPr>
            <p:cNvPr id="17" name="Rounded Rectangle 16"/>
            <p:cNvSpPr/>
            <p:nvPr/>
          </p:nvSpPr>
          <p:spPr>
            <a:xfrm>
              <a:off x="51400" y="2637245"/>
              <a:ext cx="2791133" cy="2468154"/>
            </a:xfrm>
            <a:prstGeom prst="roundRect">
              <a:avLst/>
            </a:prstGeom>
            <a:solidFill>
              <a:schemeClr val="tx2">
                <a:lumMod val="20000"/>
                <a:lumOff val="80000"/>
              </a:schemeClr>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8" name="Rounded Rectangle 4"/>
            <p:cNvSpPr/>
            <p:nvPr/>
          </p:nvSpPr>
          <p:spPr>
            <a:xfrm>
              <a:off x="171869" y="2757643"/>
              <a:ext cx="2550194" cy="2227358"/>
            </a:xfrm>
            <a:prstGeom prst="rect">
              <a:avLst/>
            </a:prstGeom>
          </p:spPr>
          <p:style>
            <a:lnRef idx="0">
              <a:scrgbClr r="0" g="0" b="0"/>
            </a:lnRef>
            <a:fillRef idx="0">
              <a:scrgbClr r="0" g="0" b="0"/>
            </a:fillRef>
            <a:effectRef idx="0">
              <a:scrgbClr r="0" g="0" b="0"/>
            </a:effectRef>
            <a:fontRef idx="minor">
              <a:schemeClr val="lt1"/>
            </a:fontRef>
          </p:style>
          <p:txBody>
            <a:bodyPr lIns="45720" rIns="45720" spcCol="1270"/>
            <a:lstStyle/>
            <a:p>
              <a:pPr algn="ctr" defTabSz="533400">
                <a:lnSpc>
                  <a:spcPct val="90000"/>
                </a:lnSpc>
                <a:spcAft>
                  <a:spcPct val="35000"/>
                </a:spcAft>
                <a:defRPr/>
              </a:pPr>
              <a:r>
                <a:rPr lang="en-US" sz="1300" b="1" dirty="0">
                  <a:solidFill>
                    <a:srgbClr val="1F497D"/>
                  </a:solidFill>
                </a:rPr>
                <a:t>Sub-Claim C: Highlighted Practices MP.3,6 with Connections to Content</a:t>
              </a:r>
              <a:r>
                <a:rPr lang="en-US" sz="1300" b="1" baseline="30000" dirty="0">
                  <a:solidFill>
                    <a:srgbClr val="1F497D"/>
                  </a:solidFill>
                </a:rPr>
                <a:t>3 </a:t>
              </a:r>
              <a:r>
                <a:rPr lang="en-US" sz="1300" b="1" dirty="0">
                  <a:solidFill>
                    <a:srgbClr val="1F497D"/>
                  </a:solidFill>
                </a:rPr>
                <a:t>(expressing mathematical reasoning)</a:t>
              </a:r>
            </a:p>
            <a:p>
              <a:pPr algn="ctr" defTabSz="533400">
                <a:lnSpc>
                  <a:spcPct val="90000"/>
                </a:lnSpc>
                <a:spcAft>
                  <a:spcPct val="35000"/>
                </a:spcAft>
                <a:defRPr/>
              </a:pPr>
              <a:r>
                <a:rPr lang="en-US" sz="1300" dirty="0">
                  <a:solidFill>
                    <a:srgbClr val="1F497D"/>
                  </a:solidFill>
                </a:rPr>
                <a:t>The student expresses grade/course-level appropriate mathematical reasoning by constructing viable arguments, critiquing the reasoning of others, and/or attending to precision when making mathematical statements. </a:t>
              </a:r>
              <a:endParaRPr lang="en-US" sz="1300" dirty="0"/>
            </a:p>
          </p:txBody>
        </p:sp>
      </p:grpSp>
      <p:grpSp>
        <p:nvGrpSpPr>
          <p:cNvPr id="9" name="Group 18"/>
          <p:cNvGrpSpPr>
            <a:grpSpLocks/>
          </p:cNvGrpSpPr>
          <p:nvPr/>
        </p:nvGrpSpPr>
        <p:grpSpPr bwMode="auto">
          <a:xfrm>
            <a:off x="71438" y="4088444"/>
            <a:ext cx="5521325" cy="2136775"/>
            <a:chOff x="819597" y="-321748"/>
            <a:chExt cx="6144000" cy="2483498"/>
          </a:xfrm>
        </p:grpSpPr>
        <p:sp>
          <p:nvSpPr>
            <p:cNvPr id="20" name="Rounded Rectangle 19"/>
            <p:cNvSpPr/>
            <p:nvPr/>
          </p:nvSpPr>
          <p:spPr>
            <a:xfrm>
              <a:off x="819597" y="-321748"/>
              <a:ext cx="6144000" cy="2483498"/>
            </a:xfrm>
            <a:prstGeom prst="roundRect">
              <a:avLst/>
            </a:prstGeom>
            <a:solidFill>
              <a:schemeClr val="tx2">
                <a:lumMod val="20000"/>
                <a:lumOff val="80000"/>
              </a:schemeClr>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21" name="Rounded Rectangle 4"/>
            <p:cNvSpPr/>
            <p:nvPr/>
          </p:nvSpPr>
          <p:spPr>
            <a:xfrm>
              <a:off x="819597" y="-321748"/>
              <a:ext cx="6027409" cy="2470582"/>
            </a:xfrm>
            <a:prstGeom prst="rect">
              <a:avLst/>
            </a:prstGeom>
          </p:spPr>
          <p:style>
            <a:lnRef idx="0">
              <a:scrgbClr r="0" g="0" b="0"/>
            </a:lnRef>
            <a:fillRef idx="0">
              <a:scrgbClr r="0" g="0" b="0"/>
            </a:fillRef>
            <a:effectRef idx="0">
              <a:scrgbClr r="0" g="0" b="0"/>
            </a:effectRef>
            <a:fontRef idx="minor">
              <a:schemeClr val="lt1"/>
            </a:fontRef>
          </p:style>
          <p:txBody>
            <a:bodyPr lIns="45720" rIns="45720" spcCol="1270" anchor="ctr"/>
            <a:lstStyle/>
            <a:p>
              <a:pPr algn="ctr" defTabSz="533400">
                <a:lnSpc>
                  <a:spcPct val="90000"/>
                </a:lnSpc>
                <a:spcAft>
                  <a:spcPct val="35000"/>
                </a:spcAft>
                <a:defRPr/>
              </a:pPr>
              <a:r>
                <a:rPr lang="en-US" sz="1200" b="1" dirty="0">
                  <a:solidFill>
                    <a:srgbClr val="1F497D"/>
                  </a:solidFill>
                </a:rPr>
                <a:t>Sub-Claim D: Highlighted Practice MP.4 with Connections to Content (modeling/application)</a:t>
              </a:r>
            </a:p>
            <a:p>
              <a:pPr algn="ctr" defTabSz="533400">
                <a:lnSpc>
                  <a:spcPct val="90000"/>
                </a:lnSpc>
                <a:spcAft>
                  <a:spcPct val="35000"/>
                </a:spcAft>
                <a:defRPr/>
              </a:pPr>
              <a:r>
                <a:rPr lang="en-US" sz="1200" dirty="0">
                  <a:solidFill>
                    <a:srgbClr val="1F497D"/>
                  </a:solidFill>
                </a:rPr>
                <a:t>The student solves real-world problems with a degree of difficulty appropriate to the grade/course by applying knowledge and skills articulated in the standards for the current grade/course (or for more complex problems, knowledge and skills articulated in the standards for previous grades/courses), </a:t>
              </a:r>
              <a:r>
                <a:rPr lang="en-US" sz="1200" i="1" dirty="0">
                  <a:solidFill>
                    <a:srgbClr val="1F497D"/>
                  </a:solidFill>
                </a:rPr>
                <a:t>engaging particularly in the Modeling practice</a:t>
              </a:r>
              <a:r>
                <a:rPr lang="en-US" sz="1200" dirty="0">
                  <a:solidFill>
                    <a:srgbClr val="1F497D"/>
                  </a:solidFill>
                </a:rPr>
                <a:t>, and where helpful making sense of problems and persevering to solve them (MP. 1),reasoning abstractly and quantitatively (MP. 2), using appropriate tools strategically (MP.5), looking for and making use of structure (MP.7), and/or looking for and expressing regularity in repeated reasoning (MP.8). </a:t>
              </a:r>
              <a:endParaRPr lang="en-US" sz="1200" dirty="0"/>
            </a:p>
          </p:txBody>
        </p:sp>
      </p:grpSp>
      <mc:AlternateContent xmlns:mc="http://schemas.openxmlformats.org/markup-compatibility/2006">
        <mc:Choice xmlns:a14="http://schemas.microsoft.com/office/drawing/2010/main" xmlns="" Requires="a14">
          <p:sp>
            <p:nvSpPr>
              <p:cNvPr id="22" name="Rectangle 21"/>
              <p:cNvSpPr/>
              <p:nvPr/>
            </p:nvSpPr>
            <p:spPr>
              <a:xfrm>
                <a:off x="6334839" y="4822120"/>
                <a:ext cx="2151687" cy="969808"/>
              </a:xfrm>
              <a:prstGeom prst="rect">
                <a:avLst/>
              </a:prstGeom>
              <a:solidFill>
                <a:schemeClr val="accent3"/>
              </a:solidFill>
              <a:ln>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600" dirty="0">
                    <a:solidFill>
                      <a:srgbClr val="000000"/>
                    </a:solidFill>
                  </a:rPr>
                  <a:t>Total Exam Score Points: </a:t>
                </a:r>
              </a:p>
              <a:p>
                <a:pPr algn="ctr">
                  <a:defRPr/>
                </a:pPr>
                <a14:m>
                  <m:oMath xmlns:m="http://schemas.openxmlformats.org/officeDocument/2006/math">
                    <m:r>
                      <a:rPr lang="en-US" sz="1600" i="1" smtClean="0">
                        <a:solidFill>
                          <a:srgbClr val="000000"/>
                        </a:solidFill>
                        <a:latin typeface="Cambria Math"/>
                        <a:ea typeface="Cambria Math"/>
                      </a:rPr>
                      <m:t>≈</m:t>
                    </m:r>
                  </m:oMath>
                </a14:m>
                <a:r>
                  <a:rPr lang="en-US" sz="1600" dirty="0" smtClean="0">
                    <a:solidFill>
                      <a:srgbClr val="000000"/>
                    </a:solidFill>
                  </a:rPr>
                  <a:t>82 </a:t>
                </a:r>
                <a:r>
                  <a:rPr lang="en-US" sz="1600" dirty="0">
                    <a:solidFill>
                      <a:srgbClr val="000000"/>
                    </a:solidFill>
                  </a:rPr>
                  <a:t>(Grades 3-8), </a:t>
                </a:r>
                <a14:m>
                  <m:oMath xmlns:m="http://schemas.openxmlformats.org/officeDocument/2006/math">
                    <m:r>
                      <a:rPr lang="en-US" sz="1600" i="1" smtClean="0">
                        <a:solidFill>
                          <a:srgbClr val="000000"/>
                        </a:solidFill>
                        <a:latin typeface="Cambria Math"/>
                        <a:ea typeface="Cambria Math"/>
                      </a:rPr>
                      <m:t>≈</m:t>
                    </m:r>
                  </m:oMath>
                </a14:m>
                <a:r>
                  <a:rPr lang="en-US" sz="1600" dirty="0" smtClean="0">
                    <a:solidFill>
                      <a:srgbClr val="000000"/>
                    </a:solidFill>
                  </a:rPr>
                  <a:t>97 </a:t>
                </a:r>
                <a:r>
                  <a:rPr lang="en-US" sz="1600" dirty="0">
                    <a:solidFill>
                      <a:srgbClr val="000000"/>
                    </a:solidFill>
                  </a:rPr>
                  <a:t>or 107(HS</a:t>
                </a:r>
                <a:r>
                  <a:rPr lang="en-US" sz="1100" dirty="0">
                    <a:solidFill>
                      <a:schemeClr val="bg1"/>
                    </a:solidFill>
                  </a:rPr>
                  <a:t>)</a:t>
                </a:r>
              </a:p>
            </p:txBody>
          </p:sp>
        </mc:Choice>
        <mc:Fallback>
          <p:sp>
            <p:nvSpPr>
              <p:cNvPr id="22" name="Rectangle 21"/>
              <p:cNvSpPr>
                <a:spLocks noRot="1" noChangeAspect="1" noMove="1" noResize="1" noEditPoints="1" noAdjustHandles="1" noChangeArrowheads="1" noChangeShapeType="1" noTextEdit="1"/>
              </p:cNvSpPr>
              <p:nvPr/>
            </p:nvSpPr>
            <p:spPr>
              <a:xfrm>
                <a:off x="6334839" y="4822120"/>
                <a:ext cx="2151687" cy="969808"/>
              </a:xfrm>
              <a:prstGeom prst="rect">
                <a:avLst/>
              </a:prstGeom>
              <a:blipFill rotWithShape="1">
                <a:blip r:embed="rId3" cstate="print"/>
                <a:stretch>
                  <a:fillRect/>
                </a:stretch>
              </a:blipFill>
              <a:ln>
                <a:solidFill>
                  <a:schemeClr val="tx2">
                    <a:lumMod val="40000"/>
                    <a:lumOff val="60000"/>
                  </a:schemeClr>
                </a:solidFill>
              </a:ln>
            </p:spPr>
            <p:txBody>
              <a:bodyPr/>
              <a:lstStyle/>
              <a:p>
                <a:r>
                  <a:rPr lang="en-US">
                    <a:noFill/>
                  </a:rPr>
                  <a:t> </a:t>
                </a:r>
              </a:p>
            </p:txBody>
          </p:sp>
        </mc:Fallback>
      </mc:AlternateContent>
      <p:sp>
        <p:nvSpPr>
          <p:cNvPr id="23" name="Rectangle 22"/>
          <p:cNvSpPr/>
          <p:nvPr/>
        </p:nvSpPr>
        <p:spPr>
          <a:xfrm>
            <a:off x="4576514" y="5911417"/>
            <a:ext cx="1447504" cy="544514"/>
          </a:xfrm>
          <a:prstGeom prst="rect">
            <a:avLst/>
          </a:prstGeom>
          <a:solidFill>
            <a:schemeClr val="tx2">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100" dirty="0">
                <a:solidFill>
                  <a:schemeClr val="tx2"/>
                </a:solidFill>
              </a:rPr>
              <a:t>12 pts (3-8),</a:t>
            </a:r>
          </a:p>
          <a:p>
            <a:pPr algn="ctr">
              <a:defRPr/>
            </a:pPr>
            <a:r>
              <a:rPr lang="en-US" sz="1100" dirty="0">
                <a:solidFill>
                  <a:schemeClr val="tx2"/>
                </a:solidFill>
              </a:rPr>
              <a:t>18 pts (HS)</a:t>
            </a:r>
          </a:p>
          <a:p>
            <a:pPr algn="ctr">
              <a:defRPr/>
            </a:pPr>
            <a:r>
              <a:rPr lang="en-US" sz="1100" dirty="0">
                <a:solidFill>
                  <a:schemeClr val="tx2"/>
                </a:solidFill>
              </a:rPr>
              <a:t>6 pts (Alg II/Math 3 CCR</a:t>
            </a:r>
            <a:r>
              <a:rPr lang="en-US" sz="800" dirty="0">
                <a:solidFill>
                  <a:schemeClr val="tx2"/>
                </a:solidFill>
              </a:rPr>
              <a:t>)</a:t>
            </a:r>
          </a:p>
        </p:txBody>
      </p:sp>
      <p:sp>
        <p:nvSpPr>
          <p:cNvPr id="24" name="Rectangle 23"/>
          <p:cNvSpPr/>
          <p:nvPr/>
        </p:nvSpPr>
        <p:spPr>
          <a:xfrm>
            <a:off x="1761869" y="3423334"/>
            <a:ext cx="1070231" cy="388102"/>
          </a:xfrm>
          <a:prstGeom prst="rect">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200" dirty="0">
                <a:solidFill>
                  <a:schemeClr val="tx2"/>
                </a:solidFill>
              </a:rPr>
              <a:t>~37 pts (3-8),</a:t>
            </a:r>
          </a:p>
          <a:p>
            <a:pPr algn="ctr">
              <a:defRPr/>
            </a:pPr>
            <a:r>
              <a:rPr lang="en-US" sz="1200" dirty="0">
                <a:solidFill>
                  <a:schemeClr val="tx2"/>
                </a:solidFill>
              </a:rPr>
              <a:t>~42 pts (HS)</a:t>
            </a:r>
          </a:p>
        </p:txBody>
      </p:sp>
      <p:sp>
        <p:nvSpPr>
          <p:cNvPr id="25" name="Rectangle 24"/>
          <p:cNvSpPr/>
          <p:nvPr/>
        </p:nvSpPr>
        <p:spPr>
          <a:xfrm>
            <a:off x="4681184" y="3483297"/>
            <a:ext cx="985838" cy="451644"/>
          </a:xfrm>
          <a:prstGeom prst="rect">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100" dirty="0">
                <a:solidFill>
                  <a:schemeClr val="tx2"/>
                </a:solidFill>
              </a:rPr>
              <a:t>~14 pts (3-8),</a:t>
            </a:r>
          </a:p>
          <a:p>
            <a:pPr algn="ctr">
              <a:defRPr/>
            </a:pPr>
            <a:r>
              <a:rPr lang="en-US" sz="1100" dirty="0">
                <a:solidFill>
                  <a:schemeClr val="tx2"/>
                </a:solidFill>
              </a:rPr>
              <a:t>~23 pts (HS)</a:t>
            </a:r>
          </a:p>
        </p:txBody>
      </p:sp>
      <p:sp>
        <p:nvSpPr>
          <p:cNvPr id="26" name="Rectangle 25"/>
          <p:cNvSpPr/>
          <p:nvPr/>
        </p:nvSpPr>
        <p:spPr>
          <a:xfrm>
            <a:off x="7505239" y="3467416"/>
            <a:ext cx="1420003" cy="513655"/>
          </a:xfrm>
          <a:prstGeom prst="rect">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100" dirty="0">
                <a:solidFill>
                  <a:schemeClr val="tx2"/>
                </a:solidFill>
              </a:rPr>
              <a:t>14 pts (3-8),</a:t>
            </a:r>
          </a:p>
          <a:p>
            <a:pPr algn="ctr">
              <a:defRPr/>
            </a:pPr>
            <a:r>
              <a:rPr lang="en-US" sz="1100" dirty="0">
                <a:solidFill>
                  <a:schemeClr val="tx2"/>
                </a:solidFill>
              </a:rPr>
              <a:t>14 pts (HS)</a:t>
            </a:r>
          </a:p>
          <a:p>
            <a:pPr algn="ctr">
              <a:defRPr/>
            </a:pPr>
            <a:r>
              <a:rPr lang="en-US" sz="1100" dirty="0">
                <a:solidFill>
                  <a:schemeClr val="tx2"/>
                </a:solidFill>
              </a:rPr>
              <a:t>4 pts (Alg II/Math 3 CCR</a:t>
            </a:r>
            <a:r>
              <a:rPr lang="en-US" sz="800" dirty="0">
                <a:solidFill>
                  <a:schemeClr val="tx2"/>
                </a:solidFill>
              </a:rPr>
              <a:t>)</a:t>
            </a:r>
          </a:p>
        </p:txBody>
      </p:sp>
      <p:sp>
        <p:nvSpPr>
          <p:cNvPr id="32" name="Oval 31"/>
          <p:cNvSpPr/>
          <p:nvPr/>
        </p:nvSpPr>
        <p:spPr>
          <a:xfrm>
            <a:off x="1105819" y="1555882"/>
            <a:ext cx="1489207" cy="381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3003152" y="1740632"/>
            <a:ext cx="2297114" cy="52387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6849586" y="2002266"/>
            <a:ext cx="1981100"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1922065" y="4407835"/>
            <a:ext cx="1081087" cy="36195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1082843" y="3483920"/>
            <a:ext cx="840582" cy="369332"/>
          </a:xfrm>
          <a:prstGeom prst="rect">
            <a:avLst/>
          </a:prstGeom>
          <a:noFill/>
        </p:spPr>
        <p:txBody>
          <a:bodyPr wrap="square" rtlCol="0">
            <a:spAutoFit/>
          </a:bodyPr>
          <a:lstStyle/>
          <a:p>
            <a:r>
              <a:rPr lang="en-US" dirty="0" smtClean="0"/>
              <a:t>~43%</a:t>
            </a:r>
            <a:endParaRPr lang="en-US" dirty="0"/>
          </a:p>
        </p:txBody>
      </p:sp>
      <p:sp>
        <p:nvSpPr>
          <p:cNvPr id="37" name="TextBox 36"/>
          <p:cNvSpPr txBox="1"/>
          <p:nvPr/>
        </p:nvSpPr>
        <p:spPr>
          <a:xfrm>
            <a:off x="3776772" y="3483297"/>
            <a:ext cx="840582" cy="369332"/>
          </a:xfrm>
          <a:prstGeom prst="rect">
            <a:avLst/>
          </a:prstGeom>
          <a:noFill/>
        </p:spPr>
        <p:txBody>
          <a:bodyPr wrap="square" rtlCol="0">
            <a:spAutoFit/>
          </a:bodyPr>
          <a:lstStyle/>
          <a:p>
            <a:r>
              <a:rPr lang="en-US" dirty="0" smtClean="0"/>
              <a:t>~24%</a:t>
            </a:r>
            <a:endParaRPr lang="en-US" dirty="0"/>
          </a:p>
        </p:txBody>
      </p:sp>
      <p:sp>
        <p:nvSpPr>
          <p:cNvPr id="38" name="TextBox 37"/>
          <p:cNvSpPr txBox="1"/>
          <p:nvPr/>
        </p:nvSpPr>
        <p:spPr>
          <a:xfrm>
            <a:off x="6570102" y="3369420"/>
            <a:ext cx="840582" cy="369332"/>
          </a:xfrm>
          <a:prstGeom prst="rect">
            <a:avLst/>
          </a:prstGeom>
          <a:noFill/>
        </p:spPr>
        <p:txBody>
          <a:bodyPr wrap="square" rtlCol="0">
            <a:spAutoFit/>
          </a:bodyPr>
          <a:lstStyle/>
          <a:p>
            <a:r>
              <a:rPr lang="en-US" dirty="0" smtClean="0"/>
              <a:t>~14%</a:t>
            </a:r>
            <a:endParaRPr lang="en-US" dirty="0"/>
          </a:p>
        </p:txBody>
      </p:sp>
      <p:sp>
        <p:nvSpPr>
          <p:cNvPr id="39" name="TextBox 38"/>
          <p:cNvSpPr txBox="1"/>
          <p:nvPr/>
        </p:nvSpPr>
        <p:spPr>
          <a:xfrm>
            <a:off x="3731418" y="5999008"/>
            <a:ext cx="840582" cy="369332"/>
          </a:xfrm>
          <a:prstGeom prst="rect">
            <a:avLst/>
          </a:prstGeom>
          <a:noFill/>
        </p:spPr>
        <p:txBody>
          <a:bodyPr wrap="square" rtlCol="0">
            <a:spAutoFit/>
          </a:bodyPr>
          <a:lstStyle/>
          <a:p>
            <a:r>
              <a:rPr lang="en-US" dirty="0" smtClean="0"/>
              <a:t>~19%</a:t>
            </a:r>
            <a:endParaRPr lang="en-US" dirty="0"/>
          </a:p>
        </p:txBody>
      </p:sp>
    </p:spTree>
    <p:extLst>
      <p:ext uri="{BB962C8B-B14F-4D97-AF65-F5344CB8AC3E}">
        <p14:creationId xmlns:p14="http://schemas.microsoft.com/office/powerpoint/2010/main" xmlns="" val="3701202597"/>
      </p:ext>
    </p:extLst>
  </p:cSld>
  <p:clrMapOvr>
    <a:masterClrMapping/>
  </p:clrMapOvr>
  <p:transition spd="slow" advTm="7500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idx="1"/>
          </p:nvPr>
        </p:nvSpPr>
        <p:spPr/>
      </p:sp>
      <p:sp>
        <p:nvSpPr>
          <p:cNvPr id="3" name="Title 2"/>
          <p:cNvSpPr>
            <a:spLocks noGrp="1"/>
          </p:cNvSpPr>
          <p:nvPr>
            <p:ph type="title"/>
          </p:nvPr>
        </p:nvSpPr>
        <p:spPr>
          <a:xfrm>
            <a:off x="1066800" y="0"/>
            <a:ext cx="6324600" cy="1219200"/>
          </a:xfrm>
        </p:spPr>
        <p:txBody>
          <a:bodyPr/>
          <a:lstStyle/>
          <a:p>
            <a:pPr algn="ctr"/>
            <a:r>
              <a:rPr lang="en-US" dirty="0" smtClean="0"/>
              <a:t>#10  Evidence Statements Have</a:t>
            </a:r>
            <a:br>
              <a:rPr lang="en-US" dirty="0" smtClean="0"/>
            </a:br>
            <a:r>
              <a:rPr lang="en-US" dirty="0" smtClean="0"/>
              <a:t> Useful Clarifications</a:t>
            </a:r>
            <a:endParaRPr lang="en-US" dirty="0"/>
          </a:p>
        </p:txBody>
      </p:sp>
      <p:cxnSp>
        <p:nvCxnSpPr>
          <p:cNvPr id="4" name="Straight Connector 3"/>
          <p:cNvCxnSpPr/>
          <p:nvPr/>
        </p:nvCxnSpPr>
        <p:spPr>
          <a:xfrm>
            <a:off x="1371600" y="1219200"/>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2" cstate="print"/>
          <a:srcRect/>
          <a:stretch>
            <a:fillRect/>
          </a:stretch>
        </p:blipFill>
        <p:spPr bwMode="auto">
          <a:xfrm>
            <a:off x="0" y="1371600"/>
            <a:ext cx="9047630" cy="49530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1752600"/>
            <a:ext cx="8229600" cy="4800600"/>
          </a:xfrm>
        </p:spPr>
        <p:txBody>
          <a:bodyPr/>
          <a:lstStyle/>
          <a:p>
            <a:r>
              <a:rPr lang="en-US" dirty="0" smtClean="0"/>
              <a:t>Ca</a:t>
            </a:r>
            <a:endParaRPr lang="en-US" dirty="0"/>
          </a:p>
        </p:txBody>
      </p:sp>
      <p:sp>
        <p:nvSpPr>
          <p:cNvPr id="3" name="Title 2"/>
          <p:cNvSpPr>
            <a:spLocks noGrp="1"/>
          </p:cNvSpPr>
          <p:nvPr>
            <p:ph type="title"/>
          </p:nvPr>
        </p:nvSpPr>
        <p:spPr>
          <a:xfrm>
            <a:off x="304800" y="0"/>
            <a:ext cx="8229600" cy="1219199"/>
          </a:xfrm>
        </p:spPr>
        <p:txBody>
          <a:bodyPr/>
          <a:lstStyle/>
          <a:p>
            <a:pPr algn="ctr"/>
            <a:r>
              <a:rPr lang="en-US" sz="3600" dirty="0" smtClean="0"/>
              <a:t>More Evidence Statement Samples</a:t>
            </a:r>
            <a:endParaRPr lang="en-US" sz="36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1371600"/>
            <a:ext cx="8382000" cy="28384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0" y="4210050"/>
            <a:ext cx="8467725" cy="9429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TextBox 5"/>
          <p:cNvSpPr txBox="1"/>
          <p:nvPr/>
        </p:nvSpPr>
        <p:spPr>
          <a:xfrm>
            <a:off x="301098" y="4496871"/>
            <a:ext cx="649537" cy="369332"/>
          </a:xfrm>
          <a:prstGeom prst="rect">
            <a:avLst/>
          </a:prstGeom>
          <a:ln w="57150"/>
        </p:spPr>
        <p:style>
          <a:lnRef idx="2">
            <a:schemeClr val="accent6"/>
          </a:lnRef>
          <a:fillRef idx="1">
            <a:schemeClr val="lt1"/>
          </a:fillRef>
          <a:effectRef idx="0">
            <a:schemeClr val="accent6"/>
          </a:effectRef>
          <a:fontRef idx="minor">
            <a:schemeClr val="dk1"/>
          </a:fontRef>
        </p:style>
        <p:txBody>
          <a:bodyPr wrap="none" rtlCol="0">
            <a:spAutoFit/>
          </a:bodyPr>
          <a:lstStyle/>
          <a:p>
            <a:r>
              <a:rPr lang="en-US" dirty="0" err="1" smtClean="0"/>
              <a:t>Alg</a:t>
            </a:r>
            <a:r>
              <a:rPr lang="en-US" dirty="0" smtClean="0"/>
              <a:t> 1</a:t>
            </a:r>
            <a:endParaRPr lang="en-US" dirty="0"/>
          </a:p>
        </p:txBody>
      </p:sp>
      <p:sp>
        <p:nvSpPr>
          <p:cNvPr id="7" name="TextBox 6"/>
          <p:cNvSpPr txBox="1"/>
          <p:nvPr/>
        </p:nvSpPr>
        <p:spPr>
          <a:xfrm>
            <a:off x="1371601" y="2790824"/>
            <a:ext cx="2971800" cy="1384995"/>
          </a:xfrm>
          <a:prstGeom prst="rect">
            <a:avLst/>
          </a:prstGeom>
          <a:ln w="57150"/>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1400" dirty="0" smtClean="0"/>
              <a:t>, and estimate solutions by graphing the equations.  Solve simple cases by inspection. For example, 3x + 2y = 5 and 3x + 2y = 6 have no solution because 3x + 2y cannot simultaneously be 5 and 6.  </a:t>
            </a:r>
            <a:endParaRPr lang="en-US" sz="1400" dirty="0"/>
          </a:p>
        </p:txBody>
      </p:sp>
      <p:sp>
        <p:nvSpPr>
          <p:cNvPr id="8" name="TextBox 7"/>
          <p:cNvSpPr txBox="1"/>
          <p:nvPr/>
        </p:nvSpPr>
        <p:spPr>
          <a:xfrm>
            <a:off x="533400" y="5257800"/>
            <a:ext cx="4076700" cy="1077218"/>
          </a:xfrm>
          <a:prstGeom prst="rect">
            <a:avLst/>
          </a:prstGeom>
          <a:ln w="57150"/>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1600" dirty="0" smtClean="0"/>
              <a:t>Calculate and interpret the average rate of change of a function (presented symbolically or as  table) over a specified interval.  Estimate the rate of change from a graph  </a:t>
            </a:r>
            <a:endParaRPr lang="en-US" sz="1600" dirty="0"/>
          </a:p>
        </p:txBody>
      </p:sp>
      <p:sp>
        <p:nvSpPr>
          <p:cNvPr id="9" name="TextBox 8"/>
          <p:cNvSpPr txBox="1"/>
          <p:nvPr/>
        </p:nvSpPr>
        <p:spPr>
          <a:xfrm>
            <a:off x="3810000" y="1828800"/>
            <a:ext cx="551561" cy="369332"/>
          </a:xfrm>
          <a:prstGeom prst="rect">
            <a:avLst/>
          </a:prstGeom>
          <a:ln w="57150"/>
        </p:spPr>
        <p:style>
          <a:lnRef idx="2">
            <a:schemeClr val="accent6"/>
          </a:lnRef>
          <a:fillRef idx="1">
            <a:schemeClr val="lt1"/>
          </a:fillRef>
          <a:effectRef idx="0">
            <a:schemeClr val="accent6"/>
          </a:effectRef>
          <a:fontRef idx="minor">
            <a:schemeClr val="dk1"/>
          </a:fontRef>
        </p:style>
        <p:txBody>
          <a:bodyPr wrap="none" rtlCol="0">
            <a:spAutoFit/>
          </a:bodyPr>
          <a:lstStyle/>
          <a:p>
            <a:r>
              <a:rPr lang="en-US" dirty="0" smtClean="0"/>
              <a:t>EOY</a:t>
            </a:r>
            <a:endParaRPr lang="en-US" dirty="0"/>
          </a:p>
        </p:txBody>
      </p:sp>
    </p:spTree>
    <p:extLst>
      <p:ext uri="{BB962C8B-B14F-4D97-AF65-F5344CB8AC3E}">
        <p14:creationId xmlns:p14="http://schemas.microsoft.com/office/powerpoint/2010/main" xmlns="" val="39297451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92990"/>
            <a:ext cx="7620000" cy="1219199"/>
          </a:xfrm>
        </p:spPr>
        <p:txBody>
          <a:bodyPr/>
          <a:lstStyle/>
          <a:p>
            <a:r>
              <a:rPr lang="en-US" sz="4400" dirty="0" smtClean="0"/>
              <a:t>#11 Securely Held Knowledge</a:t>
            </a:r>
            <a:endParaRPr lang="en-US" sz="4400" dirty="0"/>
          </a:p>
        </p:txBody>
      </p:sp>
      <p:cxnSp>
        <p:nvCxnSpPr>
          <p:cNvPr id="5" name="Straight Connector 4"/>
          <p:cNvCxnSpPr/>
          <p:nvPr/>
        </p:nvCxnSpPr>
        <p:spPr>
          <a:xfrm>
            <a:off x="1066800" y="1066800"/>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2085974"/>
            <a:ext cx="8401050" cy="18002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1162050"/>
            <a:ext cx="8382000" cy="9239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34593" y="3657600"/>
            <a:ext cx="8420100" cy="1828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TextBox 5"/>
          <p:cNvSpPr txBox="1"/>
          <p:nvPr/>
        </p:nvSpPr>
        <p:spPr>
          <a:xfrm>
            <a:off x="314671" y="4387334"/>
            <a:ext cx="752129" cy="369332"/>
          </a:xfrm>
          <a:prstGeom prst="rect">
            <a:avLst/>
          </a:prstGeom>
          <a:ln w="57150"/>
        </p:spPr>
        <p:style>
          <a:lnRef idx="2">
            <a:schemeClr val="accent6"/>
          </a:lnRef>
          <a:fillRef idx="1">
            <a:schemeClr val="lt1"/>
          </a:fillRef>
          <a:effectRef idx="0">
            <a:schemeClr val="accent6"/>
          </a:effectRef>
          <a:fontRef idx="minor">
            <a:schemeClr val="dk1"/>
          </a:fontRef>
        </p:style>
        <p:txBody>
          <a:bodyPr wrap="none" rtlCol="0">
            <a:spAutoFit/>
          </a:bodyPr>
          <a:lstStyle/>
          <a:p>
            <a:r>
              <a:rPr lang="en-US" dirty="0" err="1" smtClean="0"/>
              <a:t>Geom</a:t>
            </a:r>
            <a:endParaRPr lang="en-US" dirty="0"/>
          </a:p>
        </p:txBody>
      </p:sp>
    </p:spTree>
    <p:extLst>
      <p:ext uri="{BB962C8B-B14F-4D97-AF65-F5344CB8AC3E}">
        <p14:creationId xmlns:p14="http://schemas.microsoft.com/office/powerpoint/2010/main" xmlns="" val="15880131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52400" y="1143000"/>
            <a:ext cx="8229600" cy="4114800"/>
          </a:xfrm>
        </p:spPr>
        <p:txBody>
          <a:bodyPr>
            <a:normAutofit/>
          </a:bodyPr>
          <a:lstStyle/>
          <a:p>
            <a:r>
              <a:rPr lang="en-US" sz="2800" dirty="0" smtClean="0"/>
              <a:t>Based on Reasoning and Modeling </a:t>
            </a:r>
          </a:p>
          <a:p>
            <a:pPr lvl="1">
              <a:buFont typeface="Wingdings" panose="05000000000000000000" pitchFamily="2" charset="2"/>
              <a:buChar char="Ø"/>
            </a:pPr>
            <a:r>
              <a:rPr lang="en-US" sz="2800" dirty="0" smtClean="0"/>
              <a:t>Connecting CCSS to applications and modeling</a:t>
            </a:r>
          </a:p>
          <a:p>
            <a:pPr>
              <a:buFont typeface="Wingdings" panose="05000000000000000000" pitchFamily="2" charset="2"/>
              <a:buChar char="§"/>
            </a:pPr>
            <a:r>
              <a:rPr lang="en-US" sz="3000" dirty="0" smtClean="0"/>
              <a:t>For example:</a:t>
            </a:r>
          </a:p>
          <a:p>
            <a:pPr>
              <a:buFont typeface="Wingdings" panose="05000000000000000000" pitchFamily="2" charset="2"/>
              <a:buChar char="§"/>
            </a:pPr>
            <a:endParaRPr lang="en-US" sz="3000" dirty="0"/>
          </a:p>
        </p:txBody>
      </p:sp>
      <p:sp>
        <p:nvSpPr>
          <p:cNvPr id="3" name="Title 2"/>
          <p:cNvSpPr>
            <a:spLocks noGrp="1"/>
          </p:cNvSpPr>
          <p:nvPr>
            <p:ph type="title"/>
          </p:nvPr>
        </p:nvSpPr>
        <p:spPr>
          <a:xfrm>
            <a:off x="533400" y="4281"/>
            <a:ext cx="7848600" cy="1219199"/>
          </a:xfrm>
        </p:spPr>
        <p:txBody>
          <a:bodyPr/>
          <a:lstStyle/>
          <a:p>
            <a:pPr algn="ctr"/>
            <a:r>
              <a:rPr lang="en-US" sz="3600" dirty="0" smtClean="0"/>
              <a:t>#12  C &amp; D Claims are NOT </a:t>
            </a:r>
            <a:br>
              <a:rPr lang="en-US" sz="3600" dirty="0" smtClean="0"/>
            </a:br>
            <a:r>
              <a:rPr lang="en-US" sz="3600" dirty="0" smtClean="0"/>
              <a:t>explicitly found in the CCSSM document</a:t>
            </a:r>
            <a:endParaRPr lang="en-US" sz="3600" dirty="0"/>
          </a:p>
        </p:txBody>
      </p:sp>
      <p:cxnSp>
        <p:nvCxnSpPr>
          <p:cNvPr id="5" name="Straight Connector 4"/>
          <p:cNvCxnSpPr/>
          <p:nvPr/>
        </p:nvCxnSpPr>
        <p:spPr>
          <a:xfrm>
            <a:off x="1143000" y="1176391"/>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6352" y="2667000"/>
            <a:ext cx="8486775" cy="1981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TextBox 5"/>
          <p:cNvSpPr txBox="1"/>
          <p:nvPr/>
        </p:nvSpPr>
        <p:spPr>
          <a:xfrm>
            <a:off x="228600" y="3733800"/>
            <a:ext cx="752129" cy="369332"/>
          </a:xfrm>
          <a:prstGeom prst="rect">
            <a:avLst/>
          </a:prstGeom>
          <a:ln w="57150"/>
        </p:spPr>
        <p:style>
          <a:lnRef idx="2">
            <a:schemeClr val="accent6"/>
          </a:lnRef>
          <a:fillRef idx="1">
            <a:schemeClr val="lt1"/>
          </a:fillRef>
          <a:effectRef idx="0">
            <a:schemeClr val="accent6"/>
          </a:effectRef>
          <a:fontRef idx="minor">
            <a:schemeClr val="dk1"/>
          </a:fontRef>
        </p:style>
        <p:txBody>
          <a:bodyPr wrap="none" rtlCol="0">
            <a:spAutoFit/>
          </a:bodyPr>
          <a:lstStyle/>
          <a:p>
            <a:r>
              <a:rPr lang="en-US" dirty="0" err="1" smtClean="0"/>
              <a:t>Geom</a:t>
            </a:r>
            <a:endParaRPr lang="en-US" dirty="0"/>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921" y="4572000"/>
            <a:ext cx="8410575" cy="1905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7205160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28600" y="1600200"/>
            <a:ext cx="8229600" cy="5105400"/>
          </a:xfrm>
        </p:spPr>
        <p:txBody>
          <a:bodyPr>
            <a:normAutofit fontScale="92500" lnSpcReduction="10000"/>
          </a:bodyPr>
          <a:lstStyle/>
          <a:p>
            <a:r>
              <a:rPr lang="en-US" sz="4000" dirty="0">
                <a:hlinkClick r:id="rId2"/>
              </a:rPr>
              <a:t>http://practice.parcc.testnav.com</a:t>
            </a:r>
            <a:r>
              <a:rPr lang="en-US" sz="4000" dirty="0" smtClean="0">
                <a:hlinkClick r:id="rId2"/>
              </a:rPr>
              <a:t>/#</a:t>
            </a:r>
            <a:endParaRPr lang="en-US" sz="4000" dirty="0" smtClean="0"/>
          </a:p>
          <a:p>
            <a:endParaRPr lang="en-US" sz="4000" dirty="0"/>
          </a:p>
          <a:p>
            <a:r>
              <a:rPr lang="en-US" sz="4000" dirty="0"/>
              <a:t>Taking the tutorial and practice test is the best way to become more familiar with PARCC tools and </a:t>
            </a:r>
            <a:r>
              <a:rPr lang="en-US" sz="4000" dirty="0" smtClean="0"/>
              <a:t>functionalities</a:t>
            </a:r>
          </a:p>
          <a:p>
            <a:endParaRPr lang="en-US" sz="4000" dirty="0" smtClean="0"/>
          </a:p>
          <a:p>
            <a:r>
              <a:rPr lang="en-US" sz="4000" dirty="0" smtClean="0"/>
              <a:t>PBA Practice Tests will be released later this fall</a:t>
            </a:r>
            <a:endParaRPr lang="en-US" sz="4000" dirty="0"/>
          </a:p>
          <a:p>
            <a:endParaRPr lang="en-US" sz="4000" dirty="0"/>
          </a:p>
        </p:txBody>
      </p:sp>
      <p:sp>
        <p:nvSpPr>
          <p:cNvPr id="3" name="Title 2"/>
          <p:cNvSpPr>
            <a:spLocks noGrp="1"/>
          </p:cNvSpPr>
          <p:nvPr>
            <p:ph type="title"/>
          </p:nvPr>
        </p:nvSpPr>
        <p:spPr>
          <a:xfrm>
            <a:off x="1066800" y="152400"/>
            <a:ext cx="6324600" cy="1219199"/>
          </a:xfrm>
        </p:spPr>
        <p:txBody>
          <a:bodyPr/>
          <a:lstStyle/>
          <a:p>
            <a:r>
              <a:rPr lang="en-US" sz="5400" dirty="0" smtClean="0"/>
              <a:t>#13 Practice Tests</a:t>
            </a:r>
            <a:endParaRPr lang="en-US" sz="5400" dirty="0"/>
          </a:p>
        </p:txBody>
      </p:sp>
      <p:sp>
        <p:nvSpPr>
          <p:cNvPr id="4" name="Text Placeholder 3"/>
          <p:cNvSpPr>
            <a:spLocks noGrp="1"/>
          </p:cNvSpPr>
          <p:nvPr>
            <p:ph type="body" idx="2"/>
          </p:nvPr>
        </p:nvSpPr>
        <p:spPr/>
        <p:txBody>
          <a:bodyPr>
            <a:normAutofit fontScale="85000" lnSpcReduction="20000"/>
          </a:bodyPr>
          <a:lstStyle/>
          <a:p>
            <a:endParaRPr lang="en-US"/>
          </a:p>
        </p:txBody>
      </p:sp>
      <p:cxnSp>
        <p:nvCxnSpPr>
          <p:cNvPr id="5" name="Straight Connector 4"/>
          <p:cNvCxnSpPr/>
          <p:nvPr/>
        </p:nvCxnSpPr>
        <p:spPr>
          <a:xfrm>
            <a:off x="914400" y="1371600"/>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6968445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a:bodyPr>
          <a:lstStyle/>
          <a:p>
            <a:r>
              <a:rPr lang="en-US" sz="4800" dirty="0" smtClean="0"/>
              <a:t>Teachers NOT students press Exit at the End of the Test</a:t>
            </a:r>
          </a:p>
          <a:p>
            <a:r>
              <a:rPr lang="en-US" sz="4800" dirty="0" smtClean="0"/>
              <a:t>Keyboarding Skills</a:t>
            </a:r>
            <a:endParaRPr lang="en-US" sz="4800" dirty="0"/>
          </a:p>
        </p:txBody>
      </p:sp>
      <p:sp>
        <p:nvSpPr>
          <p:cNvPr id="3" name="Title 2"/>
          <p:cNvSpPr>
            <a:spLocks noGrp="1"/>
          </p:cNvSpPr>
          <p:nvPr>
            <p:ph type="title"/>
          </p:nvPr>
        </p:nvSpPr>
        <p:spPr/>
        <p:txBody>
          <a:bodyPr/>
          <a:lstStyle/>
          <a:p>
            <a:r>
              <a:rPr lang="en-US" sz="4000" dirty="0" smtClean="0"/>
              <a:t>Field Test Lesson Learned	</a:t>
            </a:r>
            <a:endParaRPr lang="en-US" sz="4000" dirty="0"/>
          </a:p>
        </p:txBody>
      </p:sp>
      <p:sp>
        <p:nvSpPr>
          <p:cNvPr id="4" name="Text Placeholder 3"/>
          <p:cNvSpPr>
            <a:spLocks noGrp="1"/>
          </p:cNvSpPr>
          <p:nvPr>
            <p:ph type="body" idx="2"/>
          </p:nvPr>
        </p:nvSpPr>
        <p:spPr/>
        <p:txBody>
          <a:bodyPr>
            <a:normAutofit fontScale="85000" lnSpcReduction="20000"/>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9208"/>
            <a:ext cx="8061118" cy="1200329"/>
          </a:xfrm>
          <a:prstGeom prst="rect">
            <a:avLst/>
          </a:prstGeom>
          <a:noFill/>
        </p:spPr>
        <p:txBody>
          <a:bodyPr wrap="none" rtlCol="0">
            <a:spAutoFit/>
          </a:bodyPr>
          <a:lstStyle/>
          <a:p>
            <a:r>
              <a:rPr lang="en-US" sz="3600" dirty="0" smtClean="0">
                <a:solidFill>
                  <a:schemeClr val="tx2"/>
                </a:solidFill>
              </a:rPr>
              <a:t>#14  NMPARCC Results Will Have Meaning</a:t>
            </a:r>
          </a:p>
          <a:p>
            <a:pPr algn="ctr"/>
            <a:r>
              <a:rPr lang="en-US" sz="3600" dirty="0" smtClean="0">
                <a:solidFill>
                  <a:schemeClr val="tx2"/>
                </a:solidFill>
              </a:rPr>
              <a:t> Beyond High School</a:t>
            </a:r>
            <a:endParaRPr lang="en-US" sz="3600" dirty="0">
              <a:solidFill>
                <a:schemeClr val="tx2"/>
              </a:solidFill>
            </a:endParaRP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924" y="1600200"/>
            <a:ext cx="8430156" cy="4876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5" name="Straight Connector 4"/>
          <p:cNvCxnSpPr/>
          <p:nvPr/>
        </p:nvCxnSpPr>
        <p:spPr>
          <a:xfrm>
            <a:off x="914400" y="1371600"/>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0445022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srcRect l="23767" t="8450" r="23945" b="4226"/>
          <a:stretch/>
        </p:blipFill>
        <p:spPr>
          <a:xfrm>
            <a:off x="3505199" y="1637146"/>
            <a:ext cx="5638801" cy="5144654"/>
          </a:xfrm>
          <a:prstGeom prst="rect">
            <a:avLst/>
          </a:prstGeom>
        </p:spPr>
      </p:pic>
      <p:sp>
        <p:nvSpPr>
          <p:cNvPr id="5" name="Right Arrow 4"/>
          <p:cNvSpPr/>
          <p:nvPr/>
        </p:nvSpPr>
        <p:spPr>
          <a:xfrm rot="19195012">
            <a:off x="3333405" y="2938074"/>
            <a:ext cx="4976288" cy="1634137"/>
          </a:xfrm>
          <a:prstGeom prst="rightArrow">
            <a:avLst/>
          </a:prstGeom>
          <a:solidFill>
            <a:srgbClr val="92D050"/>
          </a:solidFill>
          <a:ln>
            <a:solidFill>
              <a:srgbClr val="5A8B25"/>
            </a:solidFill>
          </a:ln>
          <a:effectLst>
            <a:outerShdw blurRad="50800" dist="38100" dir="5400000" algn="t"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smtClean="0">
                <a:solidFill>
                  <a:schemeClr val="tx1"/>
                </a:solidFill>
              </a:rPr>
              <a:t>Sign up for </a:t>
            </a:r>
            <a:r>
              <a:rPr lang="en-US" sz="2400" b="1" i="1" dirty="0" smtClean="0">
                <a:solidFill>
                  <a:schemeClr val="tx1"/>
                </a:solidFill>
              </a:rPr>
              <a:t>PARCC Updates</a:t>
            </a:r>
          </a:p>
          <a:p>
            <a:pPr algn="ctr"/>
            <a:r>
              <a:rPr lang="en-US" sz="2400" dirty="0" smtClean="0">
                <a:hlinkClick r:id="rId4"/>
              </a:rPr>
              <a:t>parcconline.org</a:t>
            </a:r>
            <a:r>
              <a:rPr lang="en-US" sz="2400" dirty="0" smtClean="0"/>
              <a:t> </a:t>
            </a:r>
            <a:endParaRPr lang="en-US" sz="2400" dirty="0"/>
          </a:p>
        </p:txBody>
      </p:sp>
      <p:sp>
        <p:nvSpPr>
          <p:cNvPr id="11" name="Rectangle 10"/>
          <p:cNvSpPr/>
          <p:nvPr/>
        </p:nvSpPr>
        <p:spPr>
          <a:xfrm>
            <a:off x="0" y="1905000"/>
            <a:ext cx="3581400" cy="5144654"/>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tx1"/>
              </a:buClr>
            </a:pPr>
            <a:r>
              <a:rPr lang="en-US" sz="2000" b="1" dirty="0" smtClean="0">
                <a:solidFill>
                  <a:schemeClr val="tx1"/>
                </a:solidFill>
                <a:hlinkClick r:id="rId5"/>
              </a:rPr>
              <a:t>wanderson@parcconline.org</a:t>
            </a:r>
            <a:r>
              <a:rPr lang="en-US" sz="2000" b="1" dirty="0" smtClean="0">
                <a:solidFill>
                  <a:schemeClr val="tx1"/>
                </a:solidFill>
              </a:rPr>
              <a:t>  </a:t>
            </a:r>
          </a:p>
          <a:p>
            <a:pPr marL="342900" indent="-342900">
              <a:buClr>
                <a:schemeClr val="tx1"/>
              </a:buClr>
              <a:buFont typeface="Arial" panose="020B0604020202020204" pitchFamily="34" charset="0"/>
              <a:buChar char="•"/>
            </a:pPr>
            <a:endParaRPr lang="en-US" sz="4400" b="1" dirty="0" smtClean="0">
              <a:solidFill>
                <a:schemeClr val="tx1"/>
              </a:solidFill>
            </a:endParaRPr>
          </a:p>
          <a:p>
            <a:pPr algn="ctr">
              <a:buClr>
                <a:schemeClr val="tx1"/>
              </a:buClr>
            </a:pPr>
            <a:r>
              <a:rPr lang="en-US" sz="2000" b="1" dirty="0" smtClean="0">
                <a:solidFill>
                  <a:srgbClr val="8F22B3"/>
                </a:solidFill>
                <a:hlinkClick r:id="rId6"/>
              </a:rPr>
              <a:t>@</a:t>
            </a:r>
            <a:r>
              <a:rPr lang="en-US" sz="2000" b="1" dirty="0" err="1" smtClean="0">
                <a:solidFill>
                  <a:srgbClr val="8F22B3"/>
                </a:solidFill>
                <a:hlinkClick r:id="rId6"/>
              </a:rPr>
              <a:t>parccplace</a:t>
            </a:r>
            <a:r>
              <a:rPr lang="en-US" sz="2000" b="1" dirty="0" smtClean="0">
                <a:solidFill>
                  <a:srgbClr val="8F22B3"/>
                </a:solidFill>
              </a:rPr>
              <a:t> </a:t>
            </a:r>
          </a:p>
          <a:p>
            <a:pPr marL="285750" indent="-285750">
              <a:buClr>
                <a:schemeClr val="tx1"/>
              </a:buClr>
              <a:buFont typeface="Arial" panose="020B0604020202020204" pitchFamily="34" charset="0"/>
              <a:buChar char="•"/>
            </a:pPr>
            <a:endParaRPr lang="en-US" sz="4400" b="1" dirty="0" smtClean="0">
              <a:solidFill>
                <a:schemeClr val="tx1"/>
              </a:solidFill>
            </a:endParaRPr>
          </a:p>
          <a:p>
            <a:pPr algn="ctr">
              <a:buClr>
                <a:schemeClr val="tx1"/>
              </a:buClr>
            </a:pPr>
            <a:r>
              <a:rPr lang="en-US" sz="2000" b="1" dirty="0" smtClean="0">
                <a:solidFill>
                  <a:schemeClr val="tx1"/>
                </a:solidFill>
                <a:hlinkClick r:id="rId4"/>
              </a:rPr>
              <a:t>parcconline.org</a:t>
            </a:r>
            <a:endParaRPr lang="en-US" sz="2000" b="1" dirty="0" smtClean="0">
              <a:solidFill>
                <a:schemeClr val="tx1"/>
              </a:solidFill>
            </a:endParaRPr>
          </a:p>
          <a:p>
            <a:pPr algn="ctr">
              <a:buClr>
                <a:schemeClr val="tx1"/>
              </a:buClr>
            </a:pPr>
            <a:endParaRPr lang="en-US" sz="1200" b="1" dirty="0" smtClean="0">
              <a:solidFill>
                <a:schemeClr val="tx1"/>
              </a:solidFill>
            </a:endParaRPr>
          </a:p>
          <a:p>
            <a:pPr marL="285750" indent="-285750">
              <a:buClr>
                <a:schemeClr val="tx1"/>
              </a:buClr>
              <a:buFont typeface="Arial" panose="020B0604020202020204" pitchFamily="34" charset="0"/>
              <a:buChar char="•"/>
            </a:pPr>
            <a:endParaRPr lang="en-US" sz="1400" b="1" dirty="0" smtClean="0">
              <a:solidFill>
                <a:schemeClr val="tx1"/>
              </a:solidFill>
            </a:endParaRPr>
          </a:p>
          <a:p>
            <a:pPr algn="ctr">
              <a:buClr>
                <a:schemeClr val="tx1"/>
              </a:buClr>
            </a:pPr>
            <a:r>
              <a:rPr lang="en-US" sz="2800" b="1" spc="-100" dirty="0" smtClean="0">
                <a:solidFill>
                  <a:srgbClr val="8F22B3"/>
                </a:solidFill>
              </a:rPr>
              <a:t>Sign up for the </a:t>
            </a:r>
          </a:p>
          <a:p>
            <a:pPr algn="ctr">
              <a:buClr>
                <a:schemeClr val="tx1"/>
              </a:buClr>
            </a:pPr>
            <a:r>
              <a:rPr lang="en-US" sz="3600" b="1" i="1" spc="-100" dirty="0" smtClean="0">
                <a:solidFill>
                  <a:srgbClr val="8F22B3"/>
                </a:solidFill>
              </a:rPr>
              <a:t>PARCC Updates </a:t>
            </a:r>
            <a:r>
              <a:rPr lang="en-US" sz="2800" b="1" spc="-100" dirty="0" smtClean="0">
                <a:solidFill>
                  <a:srgbClr val="8F22B3"/>
                </a:solidFill>
              </a:rPr>
              <a:t>newsletter</a:t>
            </a:r>
            <a:endParaRPr lang="en-US" sz="2400" b="1" spc="-100" dirty="0">
              <a:solidFill>
                <a:srgbClr val="8F22B3"/>
              </a:solidFill>
            </a:endParaRPr>
          </a:p>
        </p:txBody>
      </p:sp>
      <p:sp>
        <p:nvSpPr>
          <p:cNvPr id="10" name="Title 9"/>
          <p:cNvSpPr>
            <a:spLocks noGrp="1"/>
          </p:cNvSpPr>
          <p:nvPr>
            <p:ph type="title"/>
          </p:nvPr>
        </p:nvSpPr>
        <p:spPr>
          <a:xfrm>
            <a:off x="457200" y="304800"/>
            <a:ext cx="7543800" cy="993775"/>
          </a:xfrm>
        </p:spPr>
        <p:txBody>
          <a:bodyPr/>
          <a:lstStyle/>
          <a:p>
            <a:r>
              <a:rPr lang="en-US" sz="3600" dirty="0" smtClean="0"/>
              <a:t>Updates and more information</a:t>
            </a:r>
            <a:endParaRPr lang="en-US" sz="3600" dirty="0"/>
          </a:p>
        </p:txBody>
      </p:sp>
      <p:pic>
        <p:nvPicPr>
          <p:cNvPr id="2" name="Picture 1"/>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495633" y="1756482"/>
            <a:ext cx="605718" cy="605718"/>
          </a:xfrm>
          <a:prstGeom prst="rect">
            <a:avLst/>
          </a:prstGeom>
        </p:spPr>
      </p:pic>
      <p:pic>
        <p:nvPicPr>
          <p:cNvPr id="3" name="Picture 2"/>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1495633" y="2843969"/>
            <a:ext cx="603504" cy="603504"/>
          </a:xfrm>
          <a:prstGeom prst="rect">
            <a:avLst/>
          </a:prstGeom>
        </p:spPr>
      </p:pic>
      <p:pic>
        <p:nvPicPr>
          <p:cNvPr id="4" name="Picture 3"/>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501729" y="3813926"/>
            <a:ext cx="603504" cy="603504"/>
          </a:xfrm>
          <a:prstGeom prst="rect">
            <a:avLst/>
          </a:prstGeom>
        </p:spPr>
      </p:pic>
    </p:spTree>
    <p:extLst>
      <p:ext uri="{BB962C8B-B14F-4D97-AF65-F5344CB8AC3E}">
        <p14:creationId xmlns:p14="http://schemas.microsoft.com/office/powerpoint/2010/main" xmlns="" val="76816117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28600" y="1066800"/>
            <a:ext cx="8229600" cy="5334000"/>
          </a:xfrm>
        </p:spPr>
        <p:txBody>
          <a:bodyPr>
            <a:normAutofit/>
          </a:bodyPr>
          <a:lstStyle/>
          <a:p>
            <a:r>
              <a:rPr lang="en-US" sz="2800" b="1" dirty="0" smtClean="0"/>
              <a:t>Assessments: the Next Generation</a:t>
            </a:r>
            <a:r>
              <a:rPr lang="en-US" sz="2800" dirty="0" smtClean="0"/>
              <a:t>: (links to all PARCC practice items, smarter balance, &amp; other good next gen sources)</a:t>
            </a:r>
          </a:p>
          <a:p>
            <a:pPr lvl="1">
              <a:buFont typeface="Wingdings" panose="05000000000000000000" pitchFamily="2" charset="2"/>
              <a:buChar char="Ø"/>
            </a:pPr>
            <a:r>
              <a:rPr lang="en-US" sz="2800" u="sng" dirty="0" smtClean="0">
                <a:hlinkClick r:id="rId3"/>
              </a:rPr>
              <a:t>http://nextgen.apps.sparcc.org/math</a:t>
            </a:r>
            <a:endParaRPr lang="en-US" sz="2800" u="sng" dirty="0" smtClean="0"/>
          </a:p>
          <a:p>
            <a:endParaRPr lang="en-US" sz="2800" dirty="0" smtClean="0"/>
          </a:p>
          <a:p>
            <a:r>
              <a:rPr lang="en-US" sz="2800" b="1" dirty="0" smtClean="0"/>
              <a:t>Basic PARCC implementation Videos:</a:t>
            </a:r>
          </a:p>
          <a:p>
            <a:pPr lvl="1">
              <a:buFont typeface="Wingdings" panose="05000000000000000000" pitchFamily="2" charset="2"/>
              <a:buChar char="Ø"/>
            </a:pPr>
            <a:r>
              <a:rPr lang="en-US" sz="2200" dirty="0" smtClean="0">
                <a:hlinkClick r:id="rId4"/>
              </a:rPr>
              <a:t>http</a:t>
            </a:r>
            <a:r>
              <a:rPr lang="en-US" sz="2200" dirty="0">
                <a:hlinkClick r:id="rId4"/>
              </a:rPr>
              <a:t>://</a:t>
            </a:r>
            <a:r>
              <a:rPr lang="en-US" sz="2200" dirty="0" smtClean="0">
                <a:hlinkClick r:id="rId4"/>
              </a:rPr>
              <a:t>www.marlboro.k12.nj.us/curriculum.cfm?subpage=67284</a:t>
            </a:r>
            <a:endParaRPr lang="en-US" sz="2200" dirty="0" smtClean="0"/>
          </a:p>
          <a:p>
            <a:pPr lvl="1">
              <a:buFont typeface="Wingdings" panose="05000000000000000000" pitchFamily="2" charset="2"/>
              <a:buChar char="Ø"/>
            </a:pPr>
            <a:endParaRPr lang="en-US" sz="2200" dirty="0"/>
          </a:p>
          <a:p>
            <a:pPr>
              <a:buFont typeface="Wingdings" panose="05000000000000000000" pitchFamily="2" charset="2"/>
              <a:buChar char="§"/>
            </a:pPr>
            <a:r>
              <a:rPr lang="en-US" sz="2400" b="1" dirty="0" smtClean="0"/>
              <a:t>APS Assessment Information:</a:t>
            </a:r>
          </a:p>
          <a:p>
            <a:pPr lvl="1">
              <a:buFont typeface="Wingdings" panose="05000000000000000000" pitchFamily="2" charset="2"/>
              <a:buChar char="Ø"/>
            </a:pPr>
            <a:r>
              <a:rPr lang="en-US" dirty="0" smtClean="0">
                <a:hlinkClick r:id="rId5"/>
              </a:rPr>
              <a:t>http://apsassessment.wordpress.com</a:t>
            </a:r>
            <a:endParaRPr lang="en-US" dirty="0" smtClean="0"/>
          </a:p>
          <a:p>
            <a:pPr lvl="1">
              <a:buFont typeface="Wingdings" panose="05000000000000000000" pitchFamily="2" charset="2"/>
              <a:buChar char="Ø"/>
            </a:pPr>
            <a:endParaRPr lang="en-US" dirty="0"/>
          </a:p>
        </p:txBody>
      </p:sp>
      <p:sp>
        <p:nvSpPr>
          <p:cNvPr id="3" name="Title 2"/>
          <p:cNvSpPr>
            <a:spLocks noGrp="1"/>
          </p:cNvSpPr>
          <p:nvPr>
            <p:ph type="title"/>
          </p:nvPr>
        </p:nvSpPr>
        <p:spPr>
          <a:xfrm>
            <a:off x="1295400" y="152400"/>
            <a:ext cx="6324600" cy="1219199"/>
          </a:xfrm>
        </p:spPr>
        <p:txBody>
          <a:bodyPr/>
          <a:lstStyle/>
          <a:p>
            <a:pPr algn="ctr"/>
            <a:r>
              <a:rPr lang="en-US" sz="3600" dirty="0" smtClean="0"/>
              <a:t>Resources</a:t>
            </a:r>
            <a:r>
              <a:rPr lang="en-US" dirty="0" smtClean="0"/>
              <a:t>	</a:t>
            </a:r>
            <a:endParaRPr lang="en-US" dirty="0"/>
          </a:p>
        </p:txBody>
      </p:sp>
    </p:spTree>
    <p:extLst>
      <p:ext uri="{BB962C8B-B14F-4D97-AF65-F5344CB8AC3E}">
        <p14:creationId xmlns:p14="http://schemas.microsoft.com/office/powerpoint/2010/main" xmlns="" val="842351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35169"/>
            <a:ext cx="6477000" cy="1981200"/>
          </a:xfrm>
        </p:spPr>
        <p:txBody>
          <a:bodyPr/>
          <a:lstStyle/>
          <a:p>
            <a:pPr algn="ctr"/>
            <a:r>
              <a:rPr lang="en-US" sz="16600" dirty="0" smtClean="0"/>
              <a:t>Q &amp; A</a:t>
            </a:r>
            <a:endParaRPr lang="en-US" sz="16600" dirty="0"/>
          </a:p>
        </p:txBody>
      </p:sp>
      <p:sp>
        <p:nvSpPr>
          <p:cNvPr id="5" name="TextBox 4"/>
          <p:cNvSpPr txBox="1"/>
          <p:nvPr/>
        </p:nvSpPr>
        <p:spPr>
          <a:xfrm>
            <a:off x="304800" y="2286000"/>
            <a:ext cx="8001000" cy="4154984"/>
          </a:xfrm>
          <a:prstGeom prst="rect">
            <a:avLst/>
          </a:prstGeom>
          <a:ln w="76200"/>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4400" dirty="0" smtClean="0"/>
              <a:t>What specific support do you need for your next steps?</a:t>
            </a:r>
          </a:p>
          <a:p>
            <a:pPr marL="1028700" lvl="1" indent="-571500">
              <a:buFont typeface="Wingdings" panose="05000000000000000000" pitchFamily="2" charset="2"/>
              <a:buChar char="ü"/>
            </a:pPr>
            <a:r>
              <a:rPr lang="en-US" sz="4400" dirty="0" smtClean="0"/>
              <a:t>Write your name, school &amp; the specific request on a post-it and place it on the poster</a:t>
            </a:r>
          </a:p>
        </p:txBody>
      </p:sp>
    </p:spTree>
    <p:extLst>
      <p:ext uri="{BB962C8B-B14F-4D97-AF65-F5344CB8AC3E}">
        <p14:creationId xmlns:p14="http://schemas.microsoft.com/office/powerpoint/2010/main" xmlns="" val="27681401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5950</TotalTime>
  <Words>2186</Words>
  <Application>Microsoft Office PowerPoint</Application>
  <PresentationFormat>On-screen Show (4:3)</PresentationFormat>
  <Paragraphs>256</Paragraphs>
  <Slides>36</Slides>
  <Notes>18</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Adjacency</vt:lpstr>
      <vt:lpstr>         Ronda Davis  Member of the NM PARCC Educator Leader Cadre Member of PARCC Consortium Math Operational Working Group Math Coach at Highland High School, Albuquerque Public Schools </vt:lpstr>
      <vt:lpstr>Objective</vt:lpstr>
      <vt:lpstr>#1 PARCC replaces the SBA this Year</vt:lpstr>
      <vt:lpstr>Slide 4</vt:lpstr>
      <vt:lpstr>Slide 5</vt:lpstr>
      <vt:lpstr>#2:  Students Test By Content –           Not Necessarily Grade Level </vt:lpstr>
      <vt:lpstr>#3:  Scoring</vt:lpstr>
      <vt:lpstr>Samples of Scoring  &amp; Technology Enhancements   </vt:lpstr>
      <vt:lpstr>Multiple Select:  6th Grade Example</vt:lpstr>
      <vt:lpstr>Hotspots:  From Algebra 1</vt:lpstr>
      <vt:lpstr>In-Line/Drop Down Menus:  From Geometry </vt:lpstr>
      <vt:lpstr>Drag-and-Drop:  From 8th Grade</vt:lpstr>
      <vt:lpstr>Fill-In-The-Blank:  From 7th Grade</vt:lpstr>
      <vt:lpstr>Equation Editor:  From 7th Grade EOY</vt:lpstr>
      <vt:lpstr>#4 Accessibility &amp; Accommodations Support</vt:lpstr>
      <vt:lpstr>Accessibility Features  Identified In Advance </vt:lpstr>
      <vt:lpstr>#5:  Calculator Use</vt:lpstr>
      <vt:lpstr>Slide 18</vt:lpstr>
      <vt:lpstr>Slide 19</vt:lpstr>
      <vt:lpstr>#7 – Scratch Paper</vt:lpstr>
      <vt:lpstr>#8:  Reference Sheets </vt:lpstr>
      <vt:lpstr>Slide 22</vt:lpstr>
      <vt:lpstr>Slide 23</vt:lpstr>
      <vt:lpstr>Slide 24</vt:lpstr>
      <vt:lpstr>#9:  Evidence-Centered Design (ECD)</vt:lpstr>
      <vt:lpstr>    Claims Structure: Mathematics</vt:lpstr>
      <vt:lpstr>#10  Evidence Statements Have  Useful Clarifications</vt:lpstr>
      <vt:lpstr>More Evidence Statement Samples</vt:lpstr>
      <vt:lpstr>#11 Securely Held Knowledge</vt:lpstr>
      <vt:lpstr>#12  C &amp; D Claims are NOT  explicitly found in the CCSSM document</vt:lpstr>
      <vt:lpstr>#13 Practice Tests</vt:lpstr>
      <vt:lpstr>Field Test Lesson Learned </vt:lpstr>
      <vt:lpstr>Slide 33</vt:lpstr>
      <vt:lpstr>Updates and more information</vt:lpstr>
      <vt:lpstr>Resources </vt:lpstr>
      <vt:lpstr>Q &amp; A</vt:lpstr>
    </vt:vector>
  </TitlesOfParts>
  <Company>NMPED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leighann.lenti</dc:creator>
  <cp:lastModifiedBy>Ronda</cp:lastModifiedBy>
  <cp:revision>220</cp:revision>
  <cp:lastPrinted>2014-04-23T18:16:23Z</cp:lastPrinted>
  <dcterms:created xsi:type="dcterms:W3CDTF">2012-03-15T17:39:25Z</dcterms:created>
  <dcterms:modified xsi:type="dcterms:W3CDTF">2014-09-13T18:52:08Z</dcterms:modified>
</cp:coreProperties>
</file>