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56"/>
  </p:notesMasterIdLst>
  <p:handoutMasterIdLst>
    <p:handoutMasterId r:id="rId57"/>
  </p:handoutMasterIdLst>
  <p:sldIdLst>
    <p:sldId id="288" r:id="rId2"/>
    <p:sldId id="434" r:id="rId3"/>
    <p:sldId id="390" r:id="rId4"/>
    <p:sldId id="452" r:id="rId5"/>
    <p:sldId id="436" r:id="rId6"/>
    <p:sldId id="493" r:id="rId7"/>
    <p:sldId id="444" r:id="rId8"/>
    <p:sldId id="438" r:id="rId9"/>
    <p:sldId id="447" r:id="rId10"/>
    <p:sldId id="437" r:id="rId11"/>
    <p:sldId id="467" r:id="rId12"/>
    <p:sldId id="445" r:id="rId13"/>
    <p:sldId id="439" r:id="rId14"/>
    <p:sldId id="442" r:id="rId15"/>
    <p:sldId id="515" r:id="rId16"/>
    <p:sldId id="450" r:id="rId17"/>
    <p:sldId id="429" r:id="rId18"/>
    <p:sldId id="519" r:id="rId19"/>
    <p:sldId id="518" r:id="rId20"/>
    <p:sldId id="459" r:id="rId21"/>
    <p:sldId id="463" r:id="rId22"/>
    <p:sldId id="461" r:id="rId23"/>
    <p:sldId id="464" r:id="rId24"/>
    <p:sldId id="465" r:id="rId25"/>
    <p:sldId id="466" r:id="rId26"/>
    <p:sldId id="455" r:id="rId27"/>
    <p:sldId id="521" r:id="rId28"/>
    <p:sldId id="489" r:id="rId29"/>
    <p:sldId id="522" r:id="rId30"/>
    <p:sldId id="470" r:id="rId31"/>
    <p:sldId id="472" r:id="rId32"/>
    <p:sldId id="474" r:id="rId33"/>
    <p:sldId id="476" r:id="rId34"/>
    <p:sldId id="478" r:id="rId35"/>
    <p:sldId id="477" r:id="rId36"/>
    <p:sldId id="523" r:id="rId37"/>
    <p:sldId id="480" r:id="rId38"/>
    <p:sldId id="525" r:id="rId39"/>
    <p:sldId id="482" r:id="rId40"/>
    <p:sldId id="484" r:id="rId41"/>
    <p:sldId id="485" r:id="rId42"/>
    <p:sldId id="486" r:id="rId43"/>
    <p:sldId id="469" r:id="rId44"/>
    <p:sldId id="389" r:id="rId45"/>
    <p:sldId id="524" r:id="rId46"/>
    <p:sldId id="416" r:id="rId47"/>
    <p:sldId id="413" r:id="rId48"/>
    <p:sldId id="512" r:id="rId49"/>
    <p:sldId id="510" r:id="rId50"/>
    <p:sldId id="511" r:id="rId51"/>
    <p:sldId id="513" r:id="rId52"/>
    <p:sldId id="408" r:id="rId53"/>
    <p:sldId id="517" r:id="rId54"/>
    <p:sldId id="417" r:id="rId55"/>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50A0F"/>
    <a:srgbClr val="CC6600"/>
    <a:srgbClr val="006666"/>
    <a:srgbClr val="285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91" autoAdjust="0"/>
    <p:restoredTop sz="84014" autoAdjust="0"/>
  </p:normalViewPr>
  <p:slideViewPr>
    <p:cSldViewPr>
      <p:cViewPr varScale="1">
        <p:scale>
          <a:sx n="98" d="100"/>
          <a:sy n="98" d="100"/>
        </p:scale>
        <p:origin x="2202" y="78"/>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754" cy="469909"/>
          </a:xfrm>
          <a:prstGeom prst="rect">
            <a:avLst/>
          </a:prstGeom>
        </p:spPr>
        <p:txBody>
          <a:bodyPr vert="horz" lIns="92144" tIns="46072" rIns="92144" bIns="46072" rtlCol="0"/>
          <a:lstStyle>
            <a:lvl1pPr algn="l">
              <a:defRPr sz="1200"/>
            </a:lvl1pPr>
          </a:lstStyle>
          <a:p>
            <a:endParaRPr lang="en-US"/>
          </a:p>
        </p:txBody>
      </p:sp>
      <p:sp>
        <p:nvSpPr>
          <p:cNvPr id="3" name="Date Placeholder 2"/>
          <p:cNvSpPr>
            <a:spLocks noGrp="1"/>
          </p:cNvSpPr>
          <p:nvPr>
            <p:ph type="dt" sz="quarter" idx="1"/>
          </p:nvPr>
        </p:nvSpPr>
        <p:spPr>
          <a:xfrm>
            <a:off x="4014245" y="0"/>
            <a:ext cx="3070754" cy="469909"/>
          </a:xfrm>
          <a:prstGeom prst="rect">
            <a:avLst/>
          </a:prstGeom>
        </p:spPr>
        <p:txBody>
          <a:bodyPr vert="horz" lIns="92144" tIns="46072" rIns="92144" bIns="46072" rtlCol="0"/>
          <a:lstStyle>
            <a:lvl1pPr algn="r">
              <a:defRPr sz="1200"/>
            </a:lvl1pPr>
          </a:lstStyle>
          <a:p>
            <a:fld id="{E7417FB0-0193-4894-88C6-AA3CD8F67A30}" type="datetimeFigureOut">
              <a:rPr lang="en-US" smtClean="0"/>
              <a:t>10/9/2014</a:t>
            </a:fld>
            <a:endParaRPr lang="en-US"/>
          </a:p>
        </p:txBody>
      </p:sp>
      <p:sp>
        <p:nvSpPr>
          <p:cNvPr id="4" name="Footer Placeholder 3"/>
          <p:cNvSpPr>
            <a:spLocks noGrp="1"/>
          </p:cNvSpPr>
          <p:nvPr>
            <p:ph type="ftr" sz="quarter" idx="2"/>
          </p:nvPr>
        </p:nvSpPr>
        <p:spPr>
          <a:xfrm>
            <a:off x="0" y="8902692"/>
            <a:ext cx="3070754" cy="469909"/>
          </a:xfrm>
          <a:prstGeom prst="rect">
            <a:avLst/>
          </a:prstGeom>
        </p:spPr>
        <p:txBody>
          <a:bodyPr vert="horz" lIns="92144" tIns="46072" rIns="92144" bIns="46072" rtlCol="0" anchor="b"/>
          <a:lstStyle>
            <a:lvl1pPr algn="l">
              <a:defRPr sz="1200"/>
            </a:lvl1pPr>
          </a:lstStyle>
          <a:p>
            <a:endParaRPr lang="en-US"/>
          </a:p>
        </p:txBody>
      </p:sp>
      <p:sp>
        <p:nvSpPr>
          <p:cNvPr id="5" name="Slide Number Placeholder 4"/>
          <p:cNvSpPr>
            <a:spLocks noGrp="1"/>
          </p:cNvSpPr>
          <p:nvPr>
            <p:ph type="sldNum" sz="quarter" idx="3"/>
          </p:nvPr>
        </p:nvSpPr>
        <p:spPr>
          <a:xfrm>
            <a:off x="4014245" y="8902692"/>
            <a:ext cx="3070754" cy="469909"/>
          </a:xfrm>
          <a:prstGeom prst="rect">
            <a:avLst/>
          </a:prstGeom>
        </p:spPr>
        <p:txBody>
          <a:bodyPr vert="horz" lIns="92144" tIns="46072" rIns="92144" bIns="46072" rtlCol="0" anchor="b"/>
          <a:lstStyle>
            <a:lvl1pPr algn="r">
              <a:defRPr sz="1200"/>
            </a:lvl1pPr>
          </a:lstStyle>
          <a:p>
            <a:fld id="{7FE54FB0-AAB6-488C-A145-6091C3AB5859}" type="slidenum">
              <a:rPr lang="en-US" smtClean="0"/>
              <a:t>‹#›</a:t>
            </a:fld>
            <a:endParaRPr lang="en-US"/>
          </a:p>
        </p:txBody>
      </p:sp>
    </p:spTree>
    <p:extLst>
      <p:ext uri="{BB962C8B-B14F-4D97-AF65-F5344CB8AC3E}">
        <p14:creationId xmlns:p14="http://schemas.microsoft.com/office/powerpoint/2010/main" val="2672526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0860" cy="468630"/>
          </a:xfrm>
          <a:prstGeom prst="rect">
            <a:avLst/>
          </a:prstGeom>
        </p:spPr>
        <p:txBody>
          <a:bodyPr vert="horz" lIns="94043" tIns="47021" rIns="94043" bIns="47021" rtlCol="0"/>
          <a:lstStyle>
            <a:lvl1pPr algn="l">
              <a:defRPr sz="1200"/>
            </a:lvl1pPr>
          </a:lstStyle>
          <a:p>
            <a:endParaRPr lang="en-US"/>
          </a:p>
        </p:txBody>
      </p:sp>
      <p:sp>
        <p:nvSpPr>
          <p:cNvPr id="3" name="Date Placeholder 2"/>
          <p:cNvSpPr>
            <a:spLocks noGrp="1"/>
          </p:cNvSpPr>
          <p:nvPr>
            <p:ph type="dt" idx="1"/>
          </p:nvPr>
        </p:nvSpPr>
        <p:spPr>
          <a:xfrm>
            <a:off x="4014101" y="1"/>
            <a:ext cx="3070860" cy="468630"/>
          </a:xfrm>
          <a:prstGeom prst="rect">
            <a:avLst/>
          </a:prstGeom>
        </p:spPr>
        <p:txBody>
          <a:bodyPr vert="horz" lIns="94043" tIns="47021" rIns="94043" bIns="47021" rtlCol="0"/>
          <a:lstStyle>
            <a:lvl1pPr algn="r">
              <a:defRPr sz="1200"/>
            </a:lvl1pPr>
          </a:lstStyle>
          <a:p>
            <a:fld id="{0D787A47-327E-4DD1-B64C-1A3CCAF22737}" type="datetimeFigureOut">
              <a:rPr lang="en-US" smtClean="0"/>
              <a:pPr/>
              <a:t>10/9/2014</a:t>
            </a:fld>
            <a:endParaRPr lang="en-US"/>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3" tIns="47021" rIns="94043" bIns="47021" rtlCol="0" anchor="ctr"/>
          <a:lstStyle/>
          <a:p>
            <a:endParaRPr lang="en-US"/>
          </a:p>
        </p:txBody>
      </p:sp>
      <p:sp>
        <p:nvSpPr>
          <p:cNvPr id="5" name="Notes Placeholder 4"/>
          <p:cNvSpPr>
            <a:spLocks noGrp="1"/>
          </p:cNvSpPr>
          <p:nvPr>
            <p:ph type="body" sz="quarter" idx="3"/>
          </p:nvPr>
        </p:nvSpPr>
        <p:spPr>
          <a:xfrm>
            <a:off x="708660" y="4451986"/>
            <a:ext cx="5669280" cy="4217670"/>
          </a:xfrm>
          <a:prstGeom prst="rect">
            <a:avLst/>
          </a:prstGeom>
        </p:spPr>
        <p:txBody>
          <a:bodyPr vert="horz" lIns="94043" tIns="47021" rIns="94043" bIns="4702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70860" cy="468630"/>
          </a:xfrm>
          <a:prstGeom prst="rect">
            <a:avLst/>
          </a:prstGeom>
        </p:spPr>
        <p:txBody>
          <a:bodyPr vert="horz" lIns="94043" tIns="47021" rIns="94043" bIns="47021" rtlCol="0" anchor="b"/>
          <a:lstStyle>
            <a:lvl1pPr algn="l">
              <a:defRPr sz="1200"/>
            </a:lvl1pPr>
          </a:lstStyle>
          <a:p>
            <a:endParaRPr lang="en-US"/>
          </a:p>
        </p:txBody>
      </p:sp>
      <p:sp>
        <p:nvSpPr>
          <p:cNvPr id="7" name="Slide Number Placeholder 6"/>
          <p:cNvSpPr>
            <a:spLocks noGrp="1"/>
          </p:cNvSpPr>
          <p:nvPr>
            <p:ph type="sldNum" sz="quarter" idx="5"/>
          </p:nvPr>
        </p:nvSpPr>
        <p:spPr>
          <a:xfrm>
            <a:off x="4014101" y="8902343"/>
            <a:ext cx="3070860" cy="468630"/>
          </a:xfrm>
          <a:prstGeom prst="rect">
            <a:avLst/>
          </a:prstGeom>
        </p:spPr>
        <p:txBody>
          <a:bodyPr vert="horz" lIns="94043" tIns="47021" rIns="94043" bIns="47021" rtlCol="0" anchor="b"/>
          <a:lstStyle>
            <a:lvl1pPr algn="r">
              <a:defRPr sz="1200"/>
            </a:lvl1pPr>
          </a:lstStyle>
          <a:p>
            <a:fld id="{B248AABD-1E66-40E2-94FE-06BE8FC8FCFE}" type="slidenum">
              <a:rPr lang="en-US" smtClean="0"/>
              <a:pPr/>
              <a:t>‹#›</a:t>
            </a:fld>
            <a:endParaRPr lang="en-US"/>
          </a:p>
        </p:txBody>
      </p:sp>
    </p:spTree>
    <p:extLst>
      <p:ext uri="{BB962C8B-B14F-4D97-AF65-F5344CB8AC3E}">
        <p14:creationId xmlns:p14="http://schemas.microsoft.com/office/powerpoint/2010/main" val="3708487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a:t>
            </a:fld>
            <a:endParaRPr lang="en-US"/>
          </a:p>
        </p:txBody>
      </p:sp>
    </p:spTree>
    <p:extLst>
      <p:ext uri="{BB962C8B-B14F-4D97-AF65-F5344CB8AC3E}">
        <p14:creationId xmlns:p14="http://schemas.microsoft.com/office/powerpoint/2010/main" val="1090791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Write down any questions that come up during the .</a:t>
            </a:r>
          </a:p>
          <a:p>
            <a:r>
              <a:rPr lang="en-US" dirty="0" smtClean="0"/>
              <a:t>Time</a:t>
            </a:r>
            <a:r>
              <a:rPr lang="en-US" baseline="0" dirty="0" smtClean="0"/>
              <a:t> </a:t>
            </a:r>
            <a:r>
              <a:rPr lang="en-US" dirty="0" smtClean="0"/>
              <a:t>will remain to answer any questions that aren’t covered in the presentation.</a:t>
            </a:r>
          </a:p>
          <a:p>
            <a:r>
              <a:rPr lang="en-US" baseline="0" dirty="0" smtClean="0"/>
              <a:t>I will try to address the most common questions RDA gets from teachers.</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a:t>
            </a:fld>
            <a:endParaRPr lang="en-US"/>
          </a:p>
        </p:txBody>
      </p:sp>
    </p:spTree>
    <p:extLst>
      <p:ext uri="{BB962C8B-B14F-4D97-AF65-F5344CB8AC3E}">
        <p14:creationId xmlns:p14="http://schemas.microsoft.com/office/powerpoint/2010/main" val="2887494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in your packet has a timeline with more explanation at the bottom.</a:t>
            </a:r>
          </a:p>
          <a:p>
            <a:r>
              <a:rPr lang="en-US" dirty="0" smtClean="0"/>
              <a:t>CCSS were adopted in 2010 by most states</a:t>
            </a:r>
          </a:p>
          <a:p>
            <a:r>
              <a:rPr lang="en-US" dirty="0" smtClean="0"/>
              <a:t>APS</a:t>
            </a:r>
            <a:r>
              <a:rPr lang="en-US" baseline="0" dirty="0" smtClean="0"/>
              <a:t> piloted math items in spring 2012 &amp; some schools took the field test in math and ELA in spring 2014.</a:t>
            </a:r>
          </a:p>
          <a:p>
            <a:r>
              <a:rPr lang="en-US" baseline="0" dirty="0" smtClean="0"/>
              <a:t>Schools should have started teaching CCSS last year.</a:t>
            </a:r>
            <a:endParaRPr lang="en-US" dirty="0" smtClean="0"/>
          </a:p>
          <a:p>
            <a:endParaRPr lang="en-US" dirty="0" smtClean="0"/>
          </a:p>
          <a:p>
            <a:r>
              <a:rPr lang="en-US" dirty="0" smtClean="0"/>
              <a:t>The design</a:t>
            </a:r>
            <a:r>
              <a:rPr lang="en-US" baseline="0" dirty="0" smtClean="0"/>
              <a:t> of the PARCC assessment is driven by the following priorities:</a:t>
            </a:r>
          </a:p>
          <a:p>
            <a:pPr>
              <a:buFont typeface="Arial" pitchFamily="34" charset="0"/>
              <a:buChar char="•"/>
            </a:pPr>
            <a:r>
              <a:rPr lang="en-US" baseline="0" dirty="0" smtClean="0"/>
              <a:t>Determine whether students are college and career ready or on track</a:t>
            </a:r>
          </a:p>
          <a:p>
            <a:pPr>
              <a:buFont typeface="Arial" pitchFamily="34" charset="0"/>
              <a:buChar char="•"/>
            </a:pPr>
            <a:r>
              <a:rPr lang="en-US" baseline="0" dirty="0" smtClean="0"/>
              <a:t>Assess the full range of the CCSS, including </a:t>
            </a:r>
            <a:r>
              <a:rPr lang="en-US" baseline="0" dirty="0" err="1" smtClean="0"/>
              <a:t>stds</a:t>
            </a:r>
            <a:r>
              <a:rPr lang="en-US" baseline="0" dirty="0" smtClean="0"/>
              <a:t> that are difficult to measure</a:t>
            </a:r>
          </a:p>
          <a:p>
            <a:pPr>
              <a:buFont typeface="Arial" pitchFamily="34" charset="0"/>
              <a:buChar char="•"/>
            </a:pPr>
            <a:r>
              <a:rPr lang="en-US" baseline="0" dirty="0" smtClean="0"/>
              <a:t>Measure the full range of S performance, including the performance of high &amp; low performing S’s</a:t>
            </a:r>
          </a:p>
          <a:p>
            <a:pPr>
              <a:buFont typeface="Arial" pitchFamily="34" charset="0"/>
              <a:buChar char="•"/>
            </a:pPr>
            <a:r>
              <a:rPr lang="en-US" baseline="0" dirty="0" smtClean="0"/>
              <a:t>Provide data from diagnostic tests during the academic year to inform instruction, interventions &amp; PD</a:t>
            </a:r>
          </a:p>
          <a:p>
            <a:pPr>
              <a:buFont typeface="Arial" pitchFamily="34" charset="0"/>
              <a:buChar char="•"/>
            </a:pPr>
            <a:r>
              <a:rPr lang="en-US" baseline="0" dirty="0" smtClean="0"/>
              <a:t>Provide data for accountability, including measures of growth</a:t>
            </a:r>
          </a:p>
          <a:p>
            <a:pPr>
              <a:buFont typeface="Arial" pitchFamily="34" charset="0"/>
              <a:buChar char="•"/>
            </a:pPr>
            <a:r>
              <a:rPr lang="en-US" baseline="0" dirty="0" smtClean="0"/>
              <a:t>Incorporate innovative approaches throughout the assessment system.</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a:t>
            </a:fld>
            <a:endParaRPr lang="en-US"/>
          </a:p>
        </p:txBody>
      </p:sp>
    </p:spTree>
    <p:extLst>
      <p:ext uri="{BB962C8B-B14F-4D97-AF65-F5344CB8AC3E}">
        <p14:creationId xmlns:p14="http://schemas.microsoft.com/office/powerpoint/2010/main" val="1027451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441">
              <a:defRPr/>
            </a:pPr>
            <a:r>
              <a:rPr lang="en-US" dirty="0" smtClean="0"/>
              <a:t>For this year’s testing, results will not be available until Fall 2015.</a:t>
            </a:r>
          </a:p>
          <a:p>
            <a:r>
              <a:rPr lang="en-US" dirty="0" smtClean="0"/>
              <a:t>Based on the results of the field test, the operational test this</a:t>
            </a:r>
            <a:r>
              <a:rPr lang="en-US" baseline="0" dirty="0" smtClean="0"/>
              <a:t> spring will have </a:t>
            </a:r>
            <a:r>
              <a:rPr lang="en-US" dirty="0" smtClean="0"/>
              <a:t>one less EOY passage and four</a:t>
            </a:r>
            <a:r>
              <a:rPr lang="en-US" baseline="0" dirty="0" smtClean="0"/>
              <a:t> fewer items. </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4</a:t>
            </a:fld>
            <a:endParaRPr lang="en-US"/>
          </a:p>
        </p:txBody>
      </p:sp>
    </p:spTree>
    <p:extLst>
      <p:ext uri="{BB962C8B-B14F-4D97-AF65-F5344CB8AC3E}">
        <p14:creationId xmlns:p14="http://schemas.microsoft.com/office/powerpoint/2010/main" val="1514332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shifts are the crux of the PARCC assessment. </a:t>
            </a:r>
          </a:p>
          <a:p>
            <a:r>
              <a:rPr lang="en-US" dirty="0" smtClean="0"/>
              <a:t>Without</a:t>
            </a:r>
            <a:r>
              <a:rPr lang="en-US" baseline="0" dirty="0" smtClean="0"/>
              <a:t> students reading and pulling evidence from what PARCC calls “authentic” passages that may have challenging vocabulary, students will not be prepared for the spring assessment.</a:t>
            </a:r>
          </a:p>
          <a:p>
            <a:r>
              <a:rPr lang="en-US" baseline="0" dirty="0" smtClean="0"/>
              <a:t>#2 in the packet give some tips for helping your students to read “closely.”</a:t>
            </a:r>
          </a:p>
          <a:p>
            <a:r>
              <a:rPr lang="en-US" baseline="0" dirty="0" smtClean="0"/>
              <a:t>#3 in the packet is a guide for text dependent questions.</a:t>
            </a:r>
          </a:p>
          <a:p>
            <a:r>
              <a:rPr lang="en-US" baseline="0" dirty="0" smtClean="0"/>
              <a:t>#4 in the packet is Webb’s Depth of Knowledge chart. The verbs in levels 2, 3, and 4 may be useful as you think of text dependent questions. </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5</a:t>
            </a:fld>
            <a:endParaRPr lang="en-US"/>
          </a:p>
        </p:txBody>
      </p:sp>
    </p:spTree>
    <p:extLst>
      <p:ext uri="{BB962C8B-B14F-4D97-AF65-F5344CB8AC3E}">
        <p14:creationId xmlns:p14="http://schemas.microsoft.com/office/powerpoint/2010/main" val="806613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these RI standards to them for grade 6.</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6</a:t>
            </a:fld>
            <a:endParaRPr lang="en-US"/>
          </a:p>
        </p:txBody>
      </p:sp>
    </p:spTree>
    <p:extLst>
      <p:ext uri="{BB962C8B-B14F-4D97-AF65-F5344CB8AC3E}">
        <p14:creationId xmlns:p14="http://schemas.microsoft.com/office/powerpoint/2010/main" val="2323551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Cite </a:t>
            </a:r>
            <a:r>
              <a:rPr lang="en-US" dirty="0" err="1"/>
              <a:t>Metametrics</a:t>
            </a:r>
            <a:r>
              <a:rPr lang="en-US" dirty="0" smtClean="0"/>
              <a:t>.</a:t>
            </a:r>
          </a:p>
          <a:p>
            <a:r>
              <a:rPr lang="en-US" dirty="0" smtClean="0"/>
              <a:t>PARCC also uses </a:t>
            </a:r>
          </a:p>
          <a:p>
            <a:r>
              <a:rPr lang="en-US" dirty="0" smtClean="0"/>
              <a:t>	RMM=Reading</a:t>
            </a:r>
            <a:r>
              <a:rPr lang="en-US" baseline="0" dirty="0" smtClean="0"/>
              <a:t> Maturity Index (Pearson)</a:t>
            </a:r>
          </a:p>
          <a:p>
            <a:r>
              <a:rPr lang="en-US" baseline="0" dirty="0" smtClean="0"/>
              <a:t>	SR uses sentence as measure(?)</a:t>
            </a:r>
          </a:p>
          <a:p>
            <a:r>
              <a:rPr lang="en-US" baseline="0" dirty="0" smtClean="0"/>
              <a:t>Staircase of complexity illustrated in stretch </a:t>
            </a:r>
            <a:r>
              <a:rPr lang="en-US" baseline="0" dirty="0" err="1" smtClean="0"/>
              <a:t>lexiles</a:t>
            </a:r>
            <a:r>
              <a:rPr lang="en-US" baseline="0" dirty="0" smtClean="0"/>
              <a:t>.</a:t>
            </a:r>
          </a:p>
          <a:p>
            <a:r>
              <a:rPr lang="en-US" baseline="0" dirty="0" smtClean="0"/>
              <a:t>(#5) In packet “On the Spot Scaffolding for Students.”</a:t>
            </a:r>
          </a:p>
          <a:p>
            <a:r>
              <a:rPr lang="en-US" baseline="0" dirty="0" smtClean="0"/>
              <a:t>Lev Vygotsky’s Scaffolding and Zone of Proximal Development.</a:t>
            </a:r>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7</a:t>
            </a:fld>
            <a:endParaRPr lang="en-US"/>
          </a:p>
        </p:txBody>
      </p:sp>
    </p:spTree>
    <p:extLst>
      <p:ext uri="{BB962C8B-B14F-4D97-AF65-F5344CB8AC3E}">
        <p14:creationId xmlns:p14="http://schemas.microsoft.com/office/powerpoint/2010/main" val="4000344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PARCC</a:t>
            </a:r>
            <a:r>
              <a:rPr lang="en-US" baseline="0" dirty="0" smtClean="0"/>
              <a:t> defines</a:t>
            </a:r>
            <a:r>
              <a:rPr lang="en-US" dirty="0" smtClean="0"/>
              <a:t> </a:t>
            </a:r>
            <a:r>
              <a:rPr lang="en-US" u="sng" dirty="0" smtClean="0"/>
              <a:t>authentic</a:t>
            </a:r>
            <a:r>
              <a:rPr lang="en-US" dirty="0" smtClean="0"/>
              <a:t> as, texts written by writers who show exceptional craft</a:t>
            </a:r>
            <a:r>
              <a:rPr lang="en-US" baseline="0" dirty="0" smtClean="0"/>
              <a:t> and who incorporate rich repositories of ideas and information in their texts.</a:t>
            </a:r>
          </a:p>
          <a:p>
            <a:r>
              <a:rPr lang="en-US" baseline="0" dirty="0" smtClean="0"/>
              <a:t>See p. 57 in CCSS document for genres pulled from for PARCC assessment.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8</a:t>
            </a:fld>
            <a:endParaRPr lang="en-US"/>
          </a:p>
        </p:txBody>
      </p:sp>
    </p:spTree>
    <p:extLst>
      <p:ext uri="{BB962C8B-B14F-4D97-AF65-F5344CB8AC3E}">
        <p14:creationId xmlns:p14="http://schemas.microsoft.com/office/powerpoint/2010/main" val="1377325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 in your packet, is a longer listing of academic words. </a:t>
            </a:r>
          </a:p>
          <a:p>
            <a:r>
              <a:rPr lang="en-US" dirty="0" smtClean="0"/>
              <a:t>Do what Marilee </a:t>
            </a:r>
            <a:r>
              <a:rPr lang="en-US" dirty="0" err="1" smtClean="0"/>
              <a:t>Sprenger</a:t>
            </a:r>
            <a:r>
              <a:rPr lang="en-US" dirty="0" smtClean="0"/>
              <a:t> did and go through the CCSS with teachers</a:t>
            </a:r>
            <a:r>
              <a:rPr lang="en-US" baseline="0" dirty="0" smtClean="0"/>
              <a:t> in your PCL who teach the same grade level and pull out the academic vocabulary that you think students will have trouble.</a:t>
            </a:r>
          </a:p>
          <a:p>
            <a:r>
              <a:rPr lang="en-US" baseline="0" dirty="0" smtClean="0"/>
              <a:t>Reinforce those words every time your students come across them in an assignment.</a:t>
            </a:r>
            <a:r>
              <a:rPr lang="en-US" dirty="0" smtClean="0"/>
              <a:t> </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12</a:t>
            </a:fld>
            <a:endParaRPr lang="en-US"/>
          </a:p>
        </p:txBody>
      </p:sp>
    </p:spTree>
    <p:extLst>
      <p:ext uri="{BB962C8B-B14F-4D97-AF65-F5344CB8AC3E}">
        <p14:creationId xmlns:p14="http://schemas.microsoft.com/office/powerpoint/2010/main" val="1253212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in your packet does a good job of explaining argumentation and distinguishing it from persuasion.</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13</a:t>
            </a:fld>
            <a:endParaRPr lang="en-US"/>
          </a:p>
        </p:txBody>
      </p:sp>
    </p:spTree>
    <p:extLst>
      <p:ext uri="{BB962C8B-B14F-4D97-AF65-F5344CB8AC3E}">
        <p14:creationId xmlns:p14="http://schemas.microsoft.com/office/powerpoint/2010/main" val="2680941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of July 29</a:t>
            </a:r>
            <a:r>
              <a:rPr lang="en-US" baseline="0" dirty="0" smtClean="0"/>
              <a:t> </a:t>
            </a:r>
            <a:r>
              <a:rPr lang="en-US" dirty="0" smtClean="0"/>
              <a:t>2014,</a:t>
            </a:r>
            <a:r>
              <a:rPr lang="en-US" baseline="0" dirty="0" smtClean="0"/>
              <a:t> PARCC has revised the writing rubric.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(#8 &amp; #9) in your packet are the revised rubrics and are now separate rubrics for the NT and for both the RST and LAT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These are for grades 6-11.</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#10 is an example of a task model PARCC uses with its contractors, ETS and Pearson.</a:t>
            </a:r>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14</a:t>
            </a:fld>
            <a:endParaRPr lang="en-US"/>
          </a:p>
        </p:txBody>
      </p:sp>
    </p:spTree>
    <p:extLst>
      <p:ext uri="{BB962C8B-B14F-4D97-AF65-F5344CB8AC3E}">
        <p14:creationId xmlns:p14="http://schemas.microsoft.com/office/powerpoint/2010/main" val="3719125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other types of </a:t>
            </a:r>
            <a:r>
              <a:rPr lang="en-US" dirty="0" smtClean="0"/>
              <a:t>TECR than noted here. There are probably more TECR in math than ELA.</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15</a:t>
            </a:fld>
            <a:endParaRPr lang="en-US"/>
          </a:p>
        </p:txBody>
      </p:sp>
    </p:spTree>
    <p:extLst>
      <p:ext uri="{BB962C8B-B14F-4D97-AF65-F5344CB8AC3E}">
        <p14:creationId xmlns:p14="http://schemas.microsoft.com/office/powerpoint/2010/main" val="1646003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it is anticipated that most students will complete the test sessions within these estimated times, all </a:t>
            </a:r>
          </a:p>
          <a:p>
            <a:r>
              <a:rPr lang="en-US" dirty="0" smtClean="0"/>
              <a:t>participating students will have a set amount of additional time for each session to provide them with ample </a:t>
            </a:r>
          </a:p>
          <a:p>
            <a:r>
              <a:rPr lang="en-US" dirty="0" smtClean="0"/>
              <a:t>time to demonstrate their knowledge. Students with disabilities who have a documented (e.g., IEP) for extended </a:t>
            </a:r>
          </a:p>
          <a:p>
            <a:r>
              <a:rPr lang="en-US" dirty="0" smtClean="0"/>
              <a:t>time accommodation will be given time beyond the set additional time.</a:t>
            </a:r>
          </a:p>
          <a:p>
            <a:endParaRPr lang="en-US" dirty="0" smtClean="0"/>
          </a:p>
          <a:p>
            <a:r>
              <a:rPr lang="en-US" dirty="0" smtClean="0"/>
              <a:t>Note that a change from the field test is that grades 6-11 will</a:t>
            </a:r>
            <a:r>
              <a:rPr lang="en-US" baseline="0" dirty="0" smtClean="0"/>
              <a:t> only have two units (sessions) for the EOY.</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16</a:t>
            </a:fld>
            <a:endParaRPr lang="en-US"/>
          </a:p>
        </p:txBody>
      </p:sp>
    </p:spTree>
    <p:extLst>
      <p:ext uri="{BB962C8B-B14F-4D97-AF65-F5344CB8AC3E}">
        <p14:creationId xmlns:p14="http://schemas.microsoft.com/office/powerpoint/2010/main" val="2199108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every student is entitled to blank (scratch) paper</a:t>
            </a:r>
            <a:r>
              <a:rPr lang="en-US" baseline="0" dirty="0" smtClean="0"/>
              <a:t> provided by the test administer.</a:t>
            </a:r>
          </a:p>
          <a:p>
            <a:r>
              <a:rPr lang="en-US" baseline="0" dirty="0" smtClean="0"/>
              <a:t>The test administer will collect the scratch paper after the test and shred it.</a:t>
            </a:r>
          </a:p>
          <a:p>
            <a:endParaRPr lang="en-US" baseline="0" dirty="0" smtClean="0"/>
          </a:p>
          <a:p>
            <a:r>
              <a:rPr lang="en-US" baseline="0" dirty="0" smtClean="0"/>
              <a:t>On the Resources slide which you will see later, there are two links that allow students to see some of these features in practice.</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17</a:t>
            </a:fld>
            <a:endParaRPr lang="en-US"/>
          </a:p>
        </p:txBody>
      </p:sp>
    </p:spTree>
    <p:extLst>
      <p:ext uri="{BB962C8B-B14F-4D97-AF65-F5344CB8AC3E}">
        <p14:creationId xmlns:p14="http://schemas.microsoft.com/office/powerpoint/2010/main" val="1322731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of the additional “texts”  for grade 6-11 may be a 4 minute video clip. PARCC calls all three “texts” or “stimuli.”</a:t>
            </a:r>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19</a:t>
            </a:fld>
            <a:endParaRPr lang="en-US"/>
          </a:p>
        </p:txBody>
      </p:sp>
    </p:spTree>
    <p:extLst>
      <p:ext uri="{BB962C8B-B14F-4D97-AF65-F5344CB8AC3E}">
        <p14:creationId xmlns:p14="http://schemas.microsoft.com/office/powerpoint/2010/main" val="3140328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will also be EBSR</a:t>
            </a:r>
            <a:r>
              <a:rPr lang="en-US" baseline="0" dirty="0" smtClean="0"/>
              <a:t> and TECR items about the video.</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25</a:t>
            </a:fld>
            <a:endParaRPr lang="en-US"/>
          </a:p>
        </p:txBody>
      </p:sp>
    </p:spTree>
    <p:extLst>
      <p:ext uri="{BB962C8B-B14F-4D97-AF65-F5344CB8AC3E}">
        <p14:creationId xmlns:p14="http://schemas.microsoft.com/office/powerpoint/2010/main" val="1893967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narrative</a:t>
            </a:r>
            <a:r>
              <a:rPr lang="en-US" baseline="0" dirty="0" smtClean="0"/>
              <a:t> task will only involve reading the one text.</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27</a:t>
            </a:fld>
            <a:endParaRPr lang="en-US"/>
          </a:p>
        </p:txBody>
      </p:sp>
    </p:spTree>
    <p:extLst>
      <p:ext uri="{BB962C8B-B14F-4D97-AF65-F5344CB8AC3E}">
        <p14:creationId xmlns:p14="http://schemas.microsoft.com/office/powerpoint/2010/main" val="1647352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a:t>
            </a:r>
            <a:r>
              <a:rPr lang="en-US" dirty="0" smtClean="0"/>
              <a:t>elephant in the room.</a:t>
            </a:r>
          </a:p>
          <a:p>
            <a:r>
              <a:rPr lang="en-US" dirty="0" smtClean="0"/>
              <a:t>For grades 6-8, the split is 55 informational/45 literature with science and social studies taking up some of the informational percentage.</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30</a:t>
            </a:fld>
            <a:endParaRPr lang="en-US"/>
          </a:p>
        </p:txBody>
      </p:sp>
    </p:spTree>
    <p:extLst>
      <p:ext uri="{BB962C8B-B14F-4D97-AF65-F5344CB8AC3E}">
        <p14:creationId xmlns:p14="http://schemas.microsoft.com/office/powerpoint/2010/main" val="3374981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good example of an article from a scientific journal/periodical or website that tests Reading for Science and Technical Subjects (RST) standards. </a:t>
            </a:r>
          </a:p>
          <a:p>
            <a:r>
              <a:rPr lang="en-US" dirty="0" smtClean="0"/>
              <a:t>Students</a:t>
            </a:r>
            <a:r>
              <a:rPr lang="en-US" baseline="0" dirty="0" smtClean="0"/>
              <a:t> in g</a:t>
            </a:r>
            <a:r>
              <a:rPr lang="en-US" dirty="0" smtClean="0"/>
              <a:t>rades 6-11 will be tested on these</a:t>
            </a:r>
            <a:r>
              <a:rPr lang="en-US" baseline="0" dirty="0" smtClean="0"/>
              <a:t> standards in an RST (Research Simulation Task).</a:t>
            </a:r>
          </a:p>
          <a:p>
            <a:endParaRPr lang="en-US" baseline="0" dirty="0" smtClean="0"/>
          </a:p>
          <a:p>
            <a:r>
              <a:rPr lang="en-US" baseline="0" dirty="0" smtClean="0"/>
              <a:t>Note there are two RST abbreviations. </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31</a:t>
            </a:fld>
            <a:endParaRPr lang="en-US"/>
          </a:p>
        </p:txBody>
      </p:sp>
    </p:spTree>
    <p:extLst>
      <p:ext uri="{BB962C8B-B14F-4D97-AF65-F5344CB8AC3E}">
        <p14:creationId xmlns:p14="http://schemas.microsoft.com/office/powerpoint/2010/main" val="1790316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multiple select response. Multiple select responses will have a square, which the student clicks, next to the possible responses.</a:t>
            </a:r>
          </a:p>
          <a:p>
            <a:endParaRPr lang="en-US" dirty="0" smtClean="0"/>
          </a:p>
          <a:p>
            <a:r>
              <a:rPr lang="en-US" dirty="0" smtClean="0"/>
              <a:t>Typical multiple choice items which have one answer like the previous items will</a:t>
            </a:r>
            <a:r>
              <a:rPr lang="en-US" baseline="0" dirty="0" smtClean="0"/>
              <a:t> have a circle to the left of the possible responses.</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33</a:t>
            </a:fld>
            <a:endParaRPr lang="en-US"/>
          </a:p>
        </p:txBody>
      </p:sp>
    </p:spTree>
    <p:extLst>
      <p:ext uri="{BB962C8B-B14F-4D97-AF65-F5344CB8AC3E}">
        <p14:creationId xmlns:p14="http://schemas.microsoft.com/office/powerpoint/2010/main" val="3658250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more than six supporting evidences but the information was too long for the </a:t>
            </a:r>
            <a:r>
              <a:rPr lang="en-US" baseline="0" dirty="0" err="1" smtClean="0"/>
              <a:t>PPt</a:t>
            </a:r>
            <a:r>
              <a:rPr lang="en-US" baseline="0" dirty="0" smtClean="0"/>
              <a:t> slide.</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34</a:t>
            </a:fld>
            <a:endParaRPr lang="en-US"/>
          </a:p>
        </p:txBody>
      </p:sp>
    </p:spTree>
    <p:extLst>
      <p:ext uri="{BB962C8B-B14F-4D97-AF65-F5344CB8AC3E}">
        <p14:creationId xmlns:p14="http://schemas.microsoft.com/office/powerpoint/2010/main" val="1237976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correct sequence is given to us at the right.</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35</a:t>
            </a:fld>
            <a:endParaRPr lang="en-US"/>
          </a:p>
        </p:txBody>
      </p:sp>
    </p:spTree>
    <p:extLst>
      <p:ext uri="{BB962C8B-B14F-4D97-AF65-F5344CB8AC3E}">
        <p14:creationId xmlns:p14="http://schemas.microsoft.com/office/powerpoint/2010/main" val="2697808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texts will be related because of their</a:t>
            </a:r>
            <a:r>
              <a:rPr lang="en-US" baseline="0" dirty="0" smtClean="0"/>
              <a:t> themes, plots, characterization, etc.</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36</a:t>
            </a:fld>
            <a:endParaRPr lang="en-US"/>
          </a:p>
        </p:txBody>
      </p:sp>
    </p:spTree>
    <p:extLst>
      <p:ext uri="{BB962C8B-B14F-4D97-AF65-F5344CB8AC3E}">
        <p14:creationId xmlns:p14="http://schemas.microsoft.com/office/powerpoint/2010/main" val="728788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a:t>
            </a:r>
            <a:r>
              <a:rPr lang="en-US" baseline="0" dirty="0" smtClean="0"/>
              <a:t> of the advantages of testing the concepts of central (main) idea and supporting details electronically instead of with individual multiple choice questions.</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40</a:t>
            </a:fld>
            <a:endParaRPr lang="en-US"/>
          </a:p>
        </p:txBody>
      </p:sp>
    </p:spTree>
    <p:extLst>
      <p:ext uri="{BB962C8B-B14F-4D97-AF65-F5344CB8AC3E}">
        <p14:creationId xmlns:p14="http://schemas.microsoft.com/office/powerpoint/2010/main" val="20983748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written sources were</a:t>
            </a:r>
            <a:r>
              <a:rPr lang="en-US" baseline="0" dirty="0" smtClean="0"/>
              <a:t> used for this RST. Note the level of performance expected for 11</a:t>
            </a:r>
            <a:r>
              <a:rPr lang="en-US" baseline="30000" dirty="0" smtClean="0"/>
              <a:t>th</a:t>
            </a:r>
            <a:r>
              <a:rPr lang="en-US" baseline="0" dirty="0" smtClean="0"/>
              <a:t> graders.</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43</a:t>
            </a:fld>
            <a:endParaRPr lang="en-US"/>
          </a:p>
        </p:txBody>
      </p:sp>
    </p:spTree>
    <p:extLst>
      <p:ext uri="{BB962C8B-B14F-4D97-AF65-F5344CB8AC3E}">
        <p14:creationId xmlns:p14="http://schemas.microsoft.com/office/powerpoint/2010/main" val="2253036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the Resources slide,</a:t>
            </a:r>
            <a:r>
              <a:rPr lang="en-US" baseline="0" dirty="0" smtClean="0"/>
              <a:t> which is yet to come, you can see a couple of links to students practice with online tools.</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45</a:t>
            </a:fld>
            <a:endParaRPr lang="en-US"/>
          </a:p>
        </p:txBody>
      </p:sp>
    </p:spTree>
    <p:extLst>
      <p:ext uri="{BB962C8B-B14F-4D97-AF65-F5344CB8AC3E}">
        <p14:creationId xmlns:p14="http://schemas.microsoft.com/office/powerpoint/2010/main" val="3123153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CCSs were put together, they started from the top, grade 12, and asked</a:t>
            </a:r>
            <a:r>
              <a:rPr lang="en-US" baseline="0" dirty="0" smtClean="0"/>
              <a:t> what abilities and skills would make students college and career ready. </a:t>
            </a:r>
          </a:p>
          <a:p>
            <a:r>
              <a:rPr lang="en-US" baseline="0" dirty="0" smtClean="0"/>
              <a:t>They then worked backwards down the grade levels to determine what abilities and skills students should have at each level.</a:t>
            </a:r>
          </a:p>
          <a:p>
            <a:endParaRPr lang="en-US" baseline="0" dirty="0" smtClean="0"/>
          </a:p>
          <a:p>
            <a:r>
              <a:rPr lang="en-US" baseline="0" dirty="0" smtClean="0"/>
              <a:t>NM post secondary institutions agreed to this statement, as have  higher educations institutions across the country.</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46</a:t>
            </a:fld>
            <a:endParaRPr lang="en-US"/>
          </a:p>
        </p:txBody>
      </p:sp>
    </p:spTree>
    <p:extLst>
      <p:ext uri="{BB962C8B-B14F-4D97-AF65-F5344CB8AC3E}">
        <p14:creationId xmlns:p14="http://schemas.microsoft.com/office/powerpoint/2010/main" val="1571052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1435100" y="1171575"/>
            <a:ext cx="4216400" cy="31623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22" name="Shape 122"/>
          <p:cNvSpPr txBox="1">
            <a:spLocks noGrp="1"/>
          </p:cNvSpPr>
          <p:nvPr>
            <p:ph type="body" idx="1"/>
          </p:nvPr>
        </p:nvSpPr>
        <p:spPr>
          <a:xfrm>
            <a:off x="708662" y="4510563"/>
            <a:ext cx="5669279" cy="3690461"/>
          </a:xfrm>
          <a:prstGeom prst="rect">
            <a:avLst/>
          </a:prstGeom>
          <a:noFill/>
          <a:ln>
            <a:noFill/>
          </a:ln>
        </p:spPr>
        <p:txBody>
          <a:bodyPr lIns="94026" tIns="47000" rIns="94026" bIns="47000" anchor="t" anchorCtr="0">
            <a:noAutofit/>
          </a:bodyPr>
          <a:lstStyle/>
          <a:p>
            <a:r>
              <a:rPr lang="en-US" dirty="0" smtClean="0">
                <a:solidFill>
                  <a:srgbClr val="595959"/>
                </a:solidFill>
                <a:ea typeface="Calibri"/>
                <a:cs typeface="Calibri"/>
                <a:sym typeface="Calibri"/>
              </a:rPr>
              <a:t>This </a:t>
            </a:r>
            <a:r>
              <a:rPr lang="en-US" dirty="0">
                <a:solidFill>
                  <a:srgbClr val="595959"/>
                </a:solidFill>
                <a:ea typeface="Calibri"/>
                <a:cs typeface="Calibri"/>
                <a:sym typeface="Calibri"/>
              </a:rPr>
              <a:t>links the claims we want to make about students to the evidence collected in order to support those claims, to the tasks that are intended to elicit that evidence.</a:t>
            </a:r>
            <a:endParaRPr dirty="0"/>
          </a:p>
        </p:txBody>
      </p:sp>
      <p:sp>
        <p:nvSpPr>
          <p:cNvPr id="123" name="Shape 123"/>
          <p:cNvSpPr txBox="1">
            <a:spLocks noGrp="1"/>
          </p:cNvSpPr>
          <p:nvPr>
            <p:ph type="sldNum" idx="12"/>
          </p:nvPr>
        </p:nvSpPr>
        <p:spPr>
          <a:xfrm>
            <a:off x="4014099" y="8902343"/>
            <a:ext cx="3070859" cy="470256"/>
          </a:xfrm>
          <a:prstGeom prst="rect">
            <a:avLst/>
          </a:prstGeom>
          <a:noFill/>
          <a:ln>
            <a:noFill/>
          </a:ln>
        </p:spPr>
        <p:txBody>
          <a:bodyPr lIns="94026" tIns="47000" rIns="94026" bIns="47000" anchor="b" anchorCtr="0">
            <a:noAutofit/>
          </a:bodyPr>
          <a:lstStyle/>
          <a:p>
            <a:pPr>
              <a:buSzPct val="25000"/>
            </a:pPr>
            <a:r>
              <a:rPr lang="en-US"/>
              <a:t> </a:t>
            </a:r>
          </a:p>
        </p:txBody>
      </p:sp>
      <p:sp>
        <p:nvSpPr>
          <p:cNvPr id="124" name="Shape 124"/>
          <p:cNvSpPr txBox="1">
            <a:spLocks noGrp="1"/>
          </p:cNvSpPr>
          <p:nvPr>
            <p:ph type="ftr" idx="11"/>
          </p:nvPr>
        </p:nvSpPr>
        <p:spPr>
          <a:xfrm>
            <a:off x="1" y="8902343"/>
            <a:ext cx="3070859" cy="470256"/>
          </a:xfrm>
          <a:prstGeom prst="rect">
            <a:avLst/>
          </a:prstGeom>
          <a:noFill/>
          <a:ln>
            <a:noFill/>
          </a:ln>
        </p:spPr>
        <p:txBody>
          <a:bodyPr lIns="94026" tIns="47000" rIns="94026" bIns="47000" anchor="b" anchorCtr="0">
            <a:noAutofit/>
          </a:bodyPr>
          <a:lstStyle/>
          <a:p>
            <a:pPr>
              <a:buSzPct val="25000"/>
            </a:pPr>
            <a:r>
              <a:rPr lang="en-US"/>
              <a:t>Confidential - Not for Distribution</a:t>
            </a:r>
          </a:p>
        </p:txBody>
      </p:sp>
    </p:spTree>
    <p:extLst>
      <p:ext uri="{BB962C8B-B14F-4D97-AF65-F5344CB8AC3E}">
        <p14:creationId xmlns:p14="http://schemas.microsoft.com/office/powerpoint/2010/main" val="3295818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evidences are attached to the Reading, Writing and Vocabulary claims presented by PARCC. Reading and Writing will</a:t>
            </a:r>
            <a:r>
              <a:rPr lang="en-US" baseline="0" dirty="0" smtClean="0"/>
              <a:t> </a:t>
            </a:r>
            <a:r>
              <a:rPr lang="en-US" dirty="0" smtClean="0"/>
              <a:t> be shared on the following slides. </a:t>
            </a:r>
          </a:p>
          <a:p>
            <a:endParaRPr lang="en-US" dirty="0" smtClean="0"/>
          </a:p>
          <a:p>
            <a:r>
              <a:rPr lang="en-US" dirty="0" smtClean="0"/>
              <a:t>Evidences describe what students might say or do to demonstrate mastery of the standards and on the PARCC assessment an item may measure multiple standards and multiple evidences.</a:t>
            </a:r>
          </a:p>
          <a:p>
            <a:endParaRPr lang="en-US" dirty="0"/>
          </a:p>
        </p:txBody>
      </p:sp>
      <p:sp>
        <p:nvSpPr>
          <p:cNvPr id="4" name="Slide Number Placeholder 3"/>
          <p:cNvSpPr>
            <a:spLocks noGrp="1"/>
          </p:cNvSpPr>
          <p:nvPr>
            <p:ph type="sldNum" sz="quarter" idx="10"/>
          </p:nvPr>
        </p:nvSpPr>
        <p:spPr/>
        <p:txBody>
          <a:bodyPr/>
          <a:lstStyle/>
          <a:p>
            <a:fld id="{83B9B980-320B-47FA-82BE-013C7B5297FC}" type="slidenum">
              <a:rPr lang="en-US" smtClean="0"/>
              <a:t>48</a:t>
            </a:fld>
            <a:endParaRPr lang="en-US"/>
          </a:p>
        </p:txBody>
      </p:sp>
    </p:spTree>
    <p:extLst>
      <p:ext uri="{BB962C8B-B14F-4D97-AF65-F5344CB8AC3E}">
        <p14:creationId xmlns:p14="http://schemas.microsoft.com/office/powerpoint/2010/main" val="2241977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536">
              <a:defRPr/>
            </a:pPr>
            <a:r>
              <a:rPr lang="en-US" dirty="0" smtClean="0"/>
              <a:t>In the evidence tables for </a:t>
            </a:r>
            <a:r>
              <a:rPr lang="en-US" b="1" dirty="0" smtClean="0"/>
              <a:t>grades 6</a:t>
            </a:r>
            <a:r>
              <a:rPr lang="en-US" b="1" baseline="30000" dirty="0" smtClean="0"/>
              <a:t>th</a:t>
            </a:r>
            <a:r>
              <a:rPr lang="en-US" b="1" dirty="0" smtClean="0"/>
              <a:t> – 11</a:t>
            </a:r>
            <a:r>
              <a:rPr lang="en-US" b="1" baseline="30000" dirty="0" smtClean="0"/>
              <a:t>th</a:t>
            </a:r>
            <a:r>
              <a:rPr lang="en-US" b="1" dirty="0" smtClean="0"/>
              <a:t> </a:t>
            </a:r>
            <a:r>
              <a:rPr lang="en-US" dirty="0" smtClean="0"/>
              <a:t> the first column on the table also lists the literacy standards for </a:t>
            </a:r>
            <a:r>
              <a:rPr lang="en-US" b="1" dirty="0" smtClean="0"/>
              <a:t>science </a:t>
            </a:r>
            <a:r>
              <a:rPr lang="en-US" dirty="0" smtClean="0"/>
              <a:t>using </a:t>
            </a:r>
            <a:r>
              <a:rPr lang="en-US" b="1" dirty="0" smtClean="0"/>
              <a:t>RST</a:t>
            </a:r>
            <a:r>
              <a:rPr lang="en-US" dirty="0" smtClean="0"/>
              <a:t> to identify the standard and the literacy standards for </a:t>
            </a:r>
            <a:r>
              <a:rPr lang="en-US" b="1" dirty="0" smtClean="0"/>
              <a:t>history</a:t>
            </a:r>
            <a:r>
              <a:rPr lang="en-US" dirty="0" smtClean="0"/>
              <a:t> using </a:t>
            </a:r>
            <a:r>
              <a:rPr lang="en-US" b="1" dirty="0" smtClean="0"/>
              <a:t>RH </a:t>
            </a:r>
            <a:r>
              <a:rPr lang="en-US" dirty="0" smtClean="0"/>
              <a:t>to identify the standard</a:t>
            </a:r>
            <a:r>
              <a:rPr lang="en-US" b="1" dirty="0" smtClean="0"/>
              <a:t>.</a:t>
            </a:r>
            <a:r>
              <a:rPr lang="en-US" dirty="0" smtClean="0"/>
              <a:t>  These are circled in yellow on the chart.</a:t>
            </a:r>
          </a:p>
          <a:p>
            <a:endParaRPr lang="en-US" dirty="0"/>
          </a:p>
        </p:txBody>
      </p:sp>
      <p:sp>
        <p:nvSpPr>
          <p:cNvPr id="4" name="Slide Number Placeholder 3"/>
          <p:cNvSpPr>
            <a:spLocks noGrp="1"/>
          </p:cNvSpPr>
          <p:nvPr>
            <p:ph type="sldNum" sz="quarter" idx="10"/>
          </p:nvPr>
        </p:nvSpPr>
        <p:spPr/>
        <p:txBody>
          <a:bodyPr/>
          <a:lstStyle/>
          <a:p>
            <a:fld id="{83B9B980-320B-47FA-82BE-013C7B5297FC}" type="slidenum">
              <a:rPr lang="en-US" smtClean="0"/>
              <a:t>49</a:t>
            </a:fld>
            <a:endParaRPr lang="en-US"/>
          </a:p>
        </p:txBody>
      </p:sp>
    </p:spTree>
    <p:extLst>
      <p:ext uri="{BB962C8B-B14F-4D97-AF65-F5344CB8AC3E}">
        <p14:creationId xmlns:p14="http://schemas.microsoft.com/office/powerpoint/2010/main" val="3560160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each evidence chart the first line indicates the </a:t>
            </a:r>
            <a:r>
              <a:rPr lang="en-US" b="1" dirty="0" smtClean="0"/>
              <a:t>grade.</a:t>
            </a:r>
            <a:r>
              <a:rPr lang="en-US" dirty="0" smtClean="0"/>
              <a:t> This is followed by the second line which lists the </a:t>
            </a:r>
            <a:r>
              <a:rPr lang="en-US" b="1" dirty="0" smtClean="0"/>
              <a:t>claim</a:t>
            </a:r>
            <a:r>
              <a:rPr lang="en-US" b="1" baseline="0" dirty="0" smtClean="0"/>
              <a:t> for writing.</a:t>
            </a:r>
            <a:r>
              <a:rPr lang="en-US" dirty="0" smtClean="0"/>
              <a:t> Next is a statement that the standards and evidences listed below may be reflected in the items designed to measure the claim.</a:t>
            </a:r>
          </a:p>
          <a:p>
            <a:endParaRPr lang="en-US" dirty="0" smtClean="0"/>
          </a:p>
          <a:p>
            <a:r>
              <a:rPr lang="en-US" dirty="0" smtClean="0"/>
              <a:t>In the first column on the left is a list of the </a:t>
            </a:r>
            <a:r>
              <a:rPr lang="en-US" b="1" dirty="0" smtClean="0"/>
              <a:t>standards</a:t>
            </a:r>
            <a:r>
              <a:rPr lang="en-US" dirty="0" smtClean="0"/>
              <a:t>. </a:t>
            </a:r>
          </a:p>
          <a:p>
            <a:endParaRPr lang="en-US" dirty="0" smtClean="0"/>
          </a:p>
          <a:p>
            <a:pPr defTabSz="928536">
              <a:defRPr/>
            </a:pPr>
            <a:r>
              <a:rPr lang="en-US" dirty="0" smtClean="0"/>
              <a:t>In the next column are the </a:t>
            </a:r>
            <a:r>
              <a:rPr lang="en-US" b="1" dirty="0" smtClean="0"/>
              <a:t>evidences </a:t>
            </a:r>
            <a:r>
              <a:rPr lang="en-US" dirty="0" smtClean="0"/>
              <a:t>to be measured on the PARCC Summative Assessment.</a:t>
            </a:r>
            <a:r>
              <a:rPr lang="en-US" dirty="0"/>
              <a:t> The </a:t>
            </a:r>
            <a:r>
              <a:rPr lang="en-US" b="1" dirty="0"/>
              <a:t>e</a:t>
            </a:r>
            <a:r>
              <a:rPr lang="en-US" b="1" dirty="0">
                <a:solidFill>
                  <a:schemeClr val="accent4">
                    <a:lumMod val="75000"/>
                  </a:schemeClr>
                </a:solidFill>
              </a:rPr>
              <a:t>vidences </a:t>
            </a:r>
            <a:r>
              <a:rPr lang="en-US" dirty="0"/>
              <a:t>can serve</a:t>
            </a:r>
            <a:r>
              <a:rPr lang="en-US" dirty="0">
                <a:solidFill>
                  <a:schemeClr val="accent4">
                    <a:lumMod val="75000"/>
                  </a:schemeClr>
                </a:solidFill>
              </a:rPr>
              <a:t> </a:t>
            </a:r>
            <a:r>
              <a:rPr lang="en-US" dirty="0"/>
              <a:t>as a basis for guiding classroom instruction when teaching reading.</a:t>
            </a:r>
            <a:r>
              <a:rPr lang="en-US" b="1" dirty="0">
                <a:solidFill>
                  <a:schemeClr val="accent4">
                    <a:lumMod val="75000"/>
                  </a:schemeClr>
                </a:solidFill>
              </a:rPr>
              <a:t> </a:t>
            </a:r>
            <a:endParaRPr lang="en-US" dirty="0"/>
          </a:p>
          <a:p>
            <a:endParaRPr lang="en-US" dirty="0"/>
          </a:p>
        </p:txBody>
      </p:sp>
      <p:sp>
        <p:nvSpPr>
          <p:cNvPr id="4" name="Slide Number Placeholder 3"/>
          <p:cNvSpPr>
            <a:spLocks noGrp="1"/>
          </p:cNvSpPr>
          <p:nvPr>
            <p:ph type="sldNum" sz="quarter" idx="10"/>
          </p:nvPr>
        </p:nvSpPr>
        <p:spPr/>
        <p:txBody>
          <a:bodyPr/>
          <a:lstStyle/>
          <a:p>
            <a:fld id="{83B9B980-320B-47FA-82BE-013C7B5297FC}" type="slidenum">
              <a:rPr lang="en-US" smtClean="0"/>
              <a:t>50</a:t>
            </a:fld>
            <a:endParaRPr lang="en-US"/>
          </a:p>
        </p:txBody>
      </p:sp>
    </p:spTree>
    <p:extLst>
      <p:ext uri="{BB962C8B-B14F-4D97-AF65-F5344CB8AC3E}">
        <p14:creationId xmlns:p14="http://schemas.microsoft.com/office/powerpoint/2010/main" val="2342136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3B9B980-320B-47FA-82BE-013C7B5297FC}" type="slidenum">
              <a:rPr lang="en-US" smtClean="0"/>
              <a:t>51</a:t>
            </a:fld>
            <a:endParaRPr lang="en-US"/>
          </a:p>
        </p:txBody>
      </p:sp>
    </p:spTree>
    <p:extLst>
      <p:ext uri="{BB962C8B-B14F-4D97-AF65-F5344CB8AC3E}">
        <p14:creationId xmlns:p14="http://schemas.microsoft.com/office/powerpoint/2010/main" val="3883054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xfrm>
            <a:off x="-434975" y="931863"/>
            <a:ext cx="6213475" cy="4660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c="http://schemas.openxmlformats.org/markup-compatibility/2006" xmlns:mv="urn:schemas-microsoft-com:mac:vml" xmlns="" xmlns:ma14="http://schemas.microsoft.com/office/mac/drawingml/2011/main" val="1"/>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wrap="square" numCol="1" anchor="t" anchorCtr="0" compatLnSpc="1">
            <a:prstTxWarp prst="textNoShape">
              <a:avLst/>
            </a:prstTxWarp>
          </a:bodyPr>
          <a:lstStyle/>
          <a:p>
            <a:pPr defTabSz="467701">
              <a:lnSpc>
                <a:spcPts val="3593"/>
              </a:lnSpc>
            </a:pPr>
            <a:endParaRPr lang="en-US" dirty="0">
              <a:latin typeface="Calibri" charset="0"/>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53" tIns="46125" rIns="92253" bIns="46125"/>
          <a:lstStyle>
            <a:lvl1pPr defTabSz="1031504" eaLnBrk="0" hangingPunct="0">
              <a:defRPr sz="2100">
                <a:solidFill>
                  <a:schemeClr val="tx1"/>
                </a:solidFill>
                <a:latin typeface="Calibri" charset="0"/>
                <a:ea typeface="ＭＳ Ｐゴシック" charset="0"/>
                <a:cs typeface="ＭＳ Ｐゴシック" charset="0"/>
              </a:defRPr>
            </a:lvl1pPr>
            <a:lvl2pPr marL="749603" indent="-288309" defTabSz="1031504" eaLnBrk="0" hangingPunct="0">
              <a:defRPr sz="2100">
                <a:solidFill>
                  <a:schemeClr val="tx1"/>
                </a:solidFill>
                <a:latin typeface="Calibri" charset="0"/>
                <a:ea typeface="ＭＳ Ｐゴシック" charset="0"/>
              </a:defRPr>
            </a:lvl2pPr>
            <a:lvl3pPr marL="1153236" indent="-230648" defTabSz="1031504" eaLnBrk="0" hangingPunct="0">
              <a:defRPr sz="2100">
                <a:solidFill>
                  <a:schemeClr val="tx1"/>
                </a:solidFill>
                <a:latin typeface="Calibri" charset="0"/>
                <a:ea typeface="ＭＳ Ｐゴシック" charset="0"/>
              </a:defRPr>
            </a:lvl3pPr>
            <a:lvl4pPr marL="1614530" indent="-230648" defTabSz="1031504" eaLnBrk="0" hangingPunct="0">
              <a:defRPr sz="2100">
                <a:solidFill>
                  <a:schemeClr val="tx1"/>
                </a:solidFill>
                <a:latin typeface="Calibri" charset="0"/>
                <a:ea typeface="ＭＳ Ｐゴシック" charset="0"/>
              </a:defRPr>
            </a:lvl4pPr>
            <a:lvl5pPr marL="2075826" indent="-230648" defTabSz="1031504" eaLnBrk="0" hangingPunct="0">
              <a:defRPr sz="2100">
                <a:solidFill>
                  <a:schemeClr val="tx1"/>
                </a:solidFill>
                <a:latin typeface="Calibri" charset="0"/>
                <a:ea typeface="ＭＳ Ｐゴシック" charset="0"/>
              </a:defRPr>
            </a:lvl5pPr>
            <a:lvl6pPr marL="2537119" indent="-230648" defTabSz="1031504" eaLnBrk="0" fontAlgn="base" hangingPunct="0">
              <a:spcBef>
                <a:spcPct val="0"/>
              </a:spcBef>
              <a:spcAft>
                <a:spcPct val="0"/>
              </a:spcAft>
              <a:defRPr sz="2100">
                <a:solidFill>
                  <a:schemeClr val="tx1"/>
                </a:solidFill>
                <a:latin typeface="Calibri" charset="0"/>
                <a:ea typeface="ＭＳ Ｐゴシック" charset="0"/>
              </a:defRPr>
            </a:lvl6pPr>
            <a:lvl7pPr marL="2998411" indent="-230648" defTabSz="1031504" eaLnBrk="0" fontAlgn="base" hangingPunct="0">
              <a:spcBef>
                <a:spcPct val="0"/>
              </a:spcBef>
              <a:spcAft>
                <a:spcPct val="0"/>
              </a:spcAft>
              <a:defRPr sz="2100">
                <a:solidFill>
                  <a:schemeClr val="tx1"/>
                </a:solidFill>
                <a:latin typeface="Calibri" charset="0"/>
                <a:ea typeface="ＭＳ Ｐゴシック" charset="0"/>
              </a:defRPr>
            </a:lvl7pPr>
            <a:lvl8pPr marL="3459707" indent="-230648" defTabSz="1031504" eaLnBrk="0" fontAlgn="base" hangingPunct="0">
              <a:spcBef>
                <a:spcPct val="0"/>
              </a:spcBef>
              <a:spcAft>
                <a:spcPct val="0"/>
              </a:spcAft>
              <a:defRPr sz="2100">
                <a:solidFill>
                  <a:schemeClr val="tx1"/>
                </a:solidFill>
                <a:latin typeface="Calibri" charset="0"/>
                <a:ea typeface="ＭＳ Ｐゴシック" charset="0"/>
              </a:defRPr>
            </a:lvl8pPr>
            <a:lvl9pPr marL="3921000" indent="-230648" defTabSz="1031504"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fld id="{5F202BB3-4FB9-E146-8886-FA8FF2195DFB}" type="slidenum">
              <a:rPr lang="en-US" sz="3800">
                <a:solidFill>
                  <a:srgbClr val="000000"/>
                </a:solidFill>
                <a:sym typeface="Helvetica Light" charset="0"/>
              </a:rPr>
              <a:pPr eaLnBrk="1" hangingPunct="1"/>
              <a:t>52</a:t>
            </a:fld>
            <a:endParaRPr lang="en-US" sz="3800" dirty="0">
              <a:solidFill>
                <a:srgbClr val="000000"/>
              </a:solidFill>
              <a:sym typeface="Helvetica Light" charset="0"/>
            </a:endParaRPr>
          </a:p>
        </p:txBody>
      </p:sp>
    </p:spTree>
    <p:extLst>
      <p:ext uri="{BB962C8B-B14F-4D97-AF65-F5344CB8AC3E}">
        <p14:creationId xmlns:p14="http://schemas.microsoft.com/office/powerpoint/2010/main" val="3619645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Think about PD in PLC’s that looks at MC questions from SBA, ACT, SAT, PSAT and examine WHY students chose the wrong answer.</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53</a:t>
            </a:fld>
            <a:endParaRPr lang="en-US"/>
          </a:p>
        </p:txBody>
      </p:sp>
    </p:spTree>
    <p:extLst>
      <p:ext uri="{BB962C8B-B14F-4D97-AF65-F5344CB8AC3E}">
        <p14:creationId xmlns:p14="http://schemas.microsoft.com/office/powerpoint/2010/main" val="3377812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E5661A-BDAA-4579-B2F5-AA9011776D83}"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698992-9F5B-4E9D-871D-4517B2EC8643}"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698992-9F5B-4E9D-871D-4517B2EC8643}"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endParaRPr lang="en-US" ker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698992-9F5B-4E9D-871D-4517B2EC8643}" type="datetimeFigureOut">
              <a:rPr lang="en-US" smtClean="0"/>
              <a:pPr/>
              <a:t>10/9/2014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endParaRPr lang="en-US" ker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698992-9F5B-4E9D-871D-4517B2EC8643}" type="datetimeFigureOut">
              <a:rPr lang="en-US" smtClean="0"/>
              <a:pPr/>
              <a:t>10/9/2014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endParaRPr lang="en-US" kern="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698992-9F5B-4E9D-871D-4517B2EC8643}" type="datetimeFigureOut">
              <a:rPr lang="en-US" smtClean="0"/>
              <a:pPr/>
              <a:t>10/9/2014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endParaRPr lang="en-US" ker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698992-9F5B-4E9D-871D-4517B2EC8643}"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endParaRPr lang="en-US" kern="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D698992-9F5B-4E9D-871D-4517B2EC8643}" type="datetimeFigureOut">
              <a:rPr lang="en-US" smtClean="0"/>
              <a:pPr/>
              <a:t>10/9/2014</a:t>
            </a:fld>
            <a:endParaRPr lang="en-US"/>
          </a:p>
        </p:txBody>
      </p:sp>
      <p:sp>
        <p:nvSpPr>
          <p:cNvPr id="9" name="Slide Number Placeholder 8"/>
          <p:cNvSpPr>
            <a:spLocks noGrp="1"/>
          </p:cNvSpPr>
          <p:nvPr>
            <p:ph type="sldNum" sz="quarter" idx="11"/>
          </p:nvPr>
        </p:nvSpPr>
        <p:spPr/>
        <p:txBody>
          <a:bodyPr/>
          <a:lstStyle/>
          <a:p>
            <a:endParaRPr lang="en-US" kern="0"/>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22"/>
        <p:cNvGrpSpPr/>
        <p:nvPr/>
      </p:nvGrpSpPr>
      <p:grpSpPr>
        <a:xfrm>
          <a:off x="0" y="0"/>
          <a:ext cx="0" cy="0"/>
          <a:chOff x="0" y="0"/>
          <a:chExt cx="0" cy="0"/>
        </a:xfrm>
      </p:grpSpPr>
      <p:sp>
        <p:nvSpPr>
          <p:cNvPr id="23" name="Shape 23"/>
          <p:cNvSpPr txBox="1">
            <a:spLocks noGrp="1"/>
          </p:cNvSpPr>
          <p:nvPr>
            <p:ph type="sldNum" idx="12"/>
          </p:nvPr>
        </p:nvSpPr>
        <p:spPr>
          <a:xfrm>
            <a:off x="1" y="6569078"/>
            <a:ext cx="609599" cy="288899"/>
          </a:xfrm>
          <a:prstGeom prst="rect">
            <a:avLst/>
          </a:prstGeom>
          <a:noFill/>
          <a:ln>
            <a:noFill/>
          </a:ln>
        </p:spPr>
        <p:txBody>
          <a:bodyPr lIns="91425" tIns="91425" rIns="91425" bIns="91425" anchor="t" anchorCtr="0"/>
          <a:lstStyle>
            <a:lvl1pPr marL="0" marR="0" indent="0" algn="ctr" rtl="0">
              <a:defRPr sz="1400" b="0" i="0" u="none" strike="noStrike" cap="none" baseline="0">
                <a:solidFill>
                  <a:srgbClr val="000000"/>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p>
        </p:txBody>
      </p:sp>
      <p:sp>
        <p:nvSpPr>
          <p:cNvPr id="24" name="Shape 24"/>
          <p:cNvSpPr txBox="1">
            <a:spLocks noGrp="1"/>
          </p:cNvSpPr>
          <p:nvPr>
            <p:ph type="title"/>
          </p:nvPr>
        </p:nvSpPr>
        <p:spPr>
          <a:xfrm>
            <a:off x="2819400" y="0"/>
            <a:ext cx="6324600" cy="1219199"/>
          </a:xfrm>
          <a:prstGeom prst="rect">
            <a:avLst/>
          </a:prstGeom>
          <a:noFill/>
          <a:ln>
            <a:noFill/>
          </a:ln>
        </p:spPr>
        <p:txBody>
          <a:bodyPr lIns="91425" tIns="91425" rIns="91425" bIns="91425" anchor="ctr" anchorCtr="0"/>
          <a:lstStyle>
            <a:lvl1pPr marL="168523" indent="-3423" algn="l" rtl="0">
              <a:defRPr sz="28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Custom Layout">
    <p:spTree>
      <p:nvGrpSpPr>
        <p:cNvPr id="1" name="Shape 25"/>
        <p:cNvGrpSpPr/>
        <p:nvPr/>
      </p:nvGrpSpPr>
      <p:grpSpPr>
        <a:xfrm>
          <a:off x="0" y="0"/>
          <a:ext cx="0" cy="0"/>
          <a:chOff x="0" y="0"/>
          <a:chExt cx="0" cy="0"/>
        </a:xfrm>
      </p:grpSpPr>
      <p:sp>
        <p:nvSpPr>
          <p:cNvPr id="26" name="Shape 26"/>
          <p:cNvSpPr txBox="1">
            <a:spLocks noGrp="1"/>
          </p:cNvSpPr>
          <p:nvPr>
            <p:ph type="body" idx="1"/>
          </p:nvPr>
        </p:nvSpPr>
        <p:spPr>
          <a:xfrm>
            <a:off x="457200" y="1752600"/>
            <a:ext cx="8229600" cy="4114800"/>
          </a:xfrm>
          <a:prstGeom prst="rect">
            <a:avLst/>
          </a:prstGeom>
          <a:noFill/>
          <a:ln>
            <a:noFill/>
          </a:ln>
        </p:spPr>
        <p:txBody>
          <a:bodyPr lIns="91425" tIns="91425" rIns="91425" bIns="91425" anchor="t" anchorCtr="0"/>
          <a:lstStyle>
            <a:lvl1pPr rtl="0">
              <a:defRPr/>
            </a:lvl1pPr>
            <a:lvl2pPr rtl="0">
              <a:defRPr/>
            </a:lvl2pPr>
            <a:lvl3pPr marL="898795" indent="168004" rtl="0">
              <a:defRPr/>
            </a:lvl3pPr>
            <a:lvl4pPr rtl="0">
              <a:defRPr/>
            </a:lvl4pPr>
            <a:lvl5pPr rtl="0">
              <a:defRPr/>
            </a:lvl5pPr>
            <a:lvl6pPr rtl="0">
              <a:defRPr/>
            </a:lvl6pPr>
            <a:lvl7pPr rtl="0">
              <a:defRPr/>
            </a:lvl7pPr>
            <a:lvl8pPr rtl="0">
              <a:defRPr/>
            </a:lvl8pPr>
            <a:lvl9pPr rtl="0">
              <a:defRPr/>
            </a:lvl9pPr>
          </a:lstStyle>
          <a:p>
            <a:endParaRPr/>
          </a:p>
        </p:txBody>
      </p:sp>
      <p:sp>
        <p:nvSpPr>
          <p:cNvPr id="27" name="Shape 27"/>
          <p:cNvSpPr txBox="1">
            <a:spLocks noGrp="1"/>
          </p:cNvSpPr>
          <p:nvPr>
            <p:ph type="sldNum" idx="12"/>
          </p:nvPr>
        </p:nvSpPr>
        <p:spPr>
          <a:xfrm>
            <a:off x="1" y="6569078"/>
            <a:ext cx="609599" cy="288899"/>
          </a:xfrm>
          <a:prstGeom prst="rect">
            <a:avLst/>
          </a:prstGeom>
          <a:noFill/>
          <a:ln>
            <a:noFill/>
          </a:ln>
        </p:spPr>
        <p:txBody>
          <a:bodyPr lIns="91425" tIns="91425" rIns="91425" bIns="91425" anchor="t" anchorCtr="0"/>
          <a:lstStyle>
            <a:lvl1pPr marL="0" marR="0" indent="0" algn="ctr" rtl="0">
              <a:defRPr sz="1400" b="0" i="0" u="none" strike="noStrike" cap="none" baseline="0">
                <a:solidFill>
                  <a:schemeClr val="dk1"/>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solidFill>
                <a:srgbClr val="000000"/>
              </a:solidFill>
            </a:endParaRPr>
          </a:p>
        </p:txBody>
      </p:sp>
      <p:sp>
        <p:nvSpPr>
          <p:cNvPr id="28" name="Shape 28"/>
          <p:cNvSpPr txBox="1">
            <a:spLocks noGrp="1"/>
          </p:cNvSpPr>
          <p:nvPr>
            <p:ph type="title"/>
          </p:nvPr>
        </p:nvSpPr>
        <p:spPr>
          <a:xfrm>
            <a:off x="2819400" y="0"/>
            <a:ext cx="6324600" cy="1219199"/>
          </a:xfrm>
          <a:prstGeom prst="rect">
            <a:avLst/>
          </a:prstGeom>
          <a:noFill/>
          <a:ln>
            <a:noFill/>
          </a:ln>
        </p:spPr>
        <p:txBody>
          <a:bodyPr lIns="91425" tIns="91425" rIns="91425" bIns="91425" anchor="ctr" anchorCtr="0"/>
          <a:lstStyle>
            <a:lvl1pPr marL="168523" indent="-3423" algn="l" rtl="0">
              <a:defRPr sz="28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9" name="Shape 29"/>
          <p:cNvSpPr txBox="1">
            <a:spLocks noGrp="1"/>
          </p:cNvSpPr>
          <p:nvPr>
            <p:ph type="body" idx="2"/>
          </p:nvPr>
        </p:nvSpPr>
        <p:spPr>
          <a:xfrm>
            <a:off x="762002" y="6553200"/>
            <a:ext cx="3809999" cy="304799"/>
          </a:xfrm>
          <a:prstGeom prst="rect">
            <a:avLst/>
          </a:prstGeom>
          <a:noFill/>
          <a:ln>
            <a:noFill/>
          </a:ln>
        </p:spPr>
        <p:txBody>
          <a:bodyPr lIns="91425" tIns="91425" rIns="91425" bIns="91425" anchor="t" anchorCtr="0"/>
          <a:lstStyle>
            <a:lvl1pPr rtl="0">
              <a:buFont typeface="Calibri"/>
              <a:buNone/>
              <a:defRPr sz="1200" b="1" i="1"/>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endParaRPr lang="en-US" kern="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D698992-9F5B-4E9D-871D-4517B2EC8643}" type="datetimeFigureOut">
              <a:rPr lang="en-US" smtClean="0"/>
              <a:pPr/>
              <a:t>10/9/2014</a:t>
            </a:fld>
            <a:endParaRPr 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marileesprenger.com/the-critical-words.html"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practice.parcc.testnav.com/" TargetMode="Externa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hyperlink" Target="https://twitter.com/PARCCPlace" TargetMode="External"/><Relationship Id="rId4" Type="http://schemas.openxmlformats.org/officeDocument/2006/relationships/hyperlink" Target="http://www.parcconline.org/"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apsassessment.wordpress.com/" TargetMode="External"/><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0000"/>
              </a:schemeClr>
            </a:gs>
            <a:gs pos="75000">
              <a:schemeClr val="bg1">
                <a:shade val="100000"/>
                <a:satMod val="115000"/>
              </a:schemeClr>
            </a:gs>
            <a:gs pos="100000">
              <a:schemeClr val="bg1">
                <a:shade val="70000"/>
                <a:satMod val="13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798320"/>
            <a:ext cx="8642368" cy="2438400"/>
          </a:xfrm>
        </p:spPr>
        <p:txBody>
          <a:bodyPr>
            <a:noAutofit/>
          </a:bodyPr>
          <a:lstStyle/>
          <a:p>
            <a:pPr algn="ctr"/>
            <a:r>
              <a:rPr lang="en-US" dirty="0" smtClean="0">
                <a:solidFill>
                  <a:srgbClr val="000000"/>
                </a:solidFill>
                <a:effectLst/>
              </a:rPr>
              <a:t/>
            </a:r>
            <a:br>
              <a:rPr lang="en-US" dirty="0" smtClean="0">
                <a:solidFill>
                  <a:srgbClr val="000000"/>
                </a:solidFill>
                <a:effectLst/>
              </a:rPr>
            </a:br>
            <a:r>
              <a:rPr lang="en-US" dirty="0" smtClean="0">
                <a:solidFill>
                  <a:srgbClr val="000000"/>
                </a:solidFill>
                <a:effectLst/>
              </a:rPr>
              <a:t/>
            </a:r>
            <a:br>
              <a:rPr lang="en-US" dirty="0" smtClean="0">
                <a:solidFill>
                  <a:srgbClr val="000000"/>
                </a:solidFill>
                <a:effectLst/>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Michael Loughrey</a:t>
            </a:r>
            <a:r>
              <a:rPr lang="en-US" b="0" dirty="0" smtClean="0">
                <a:solidFill>
                  <a:srgbClr val="C00000"/>
                </a:solidFill>
                <a:effectLst/>
                <a:latin typeface="Calibri" panose="020F0502020204030204" pitchFamily="34" charset="0"/>
              </a:rPr>
              <a:t> </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r>
              <a:rPr lang="en-US" sz="2400" b="0" dirty="0" smtClean="0">
                <a:solidFill>
                  <a:srgbClr val="000000"/>
                </a:solidFill>
                <a:effectLst/>
                <a:latin typeface="Calibri" panose="020F0502020204030204" pitchFamily="34" charset="0"/>
              </a:rPr>
              <a:t>Attended (8) week-long PARCC Item/Passage Bias &amp; Content Reviews</a:t>
            </a:r>
            <a:br>
              <a:rPr lang="en-US" sz="2400" b="0" dirty="0" smtClean="0">
                <a:solidFill>
                  <a:srgbClr val="000000"/>
                </a:solidFill>
                <a:effectLst/>
                <a:latin typeface="Calibri" panose="020F0502020204030204" pitchFamily="34" charset="0"/>
              </a:rPr>
            </a:br>
            <a:r>
              <a:rPr lang="en-US" sz="2400" dirty="0" smtClean="0">
                <a:solidFill>
                  <a:srgbClr val="000000"/>
                </a:solidFill>
                <a:latin typeface="Calibri" panose="020F0502020204030204" pitchFamily="34" charset="0"/>
              </a:rPr>
              <a:t>Long-time HS English teacher &amp; Measurement  Professional</a:t>
            </a:r>
            <a:br>
              <a:rPr lang="en-US" sz="2400" dirty="0" smtClean="0">
                <a:solidFill>
                  <a:srgbClr val="000000"/>
                </a:solidFill>
                <a:latin typeface="Calibri" panose="020F0502020204030204" pitchFamily="34" charset="0"/>
              </a:rPr>
            </a:br>
            <a:r>
              <a:rPr lang="en-US" sz="2400" dirty="0">
                <a:solidFill>
                  <a:srgbClr val="000000"/>
                </a:solidFill>
                <a:latin typeface="+mn-lt"/>
              </a:rPr>
              <a:t>Former </a:t>
            </a:r>
            <a:r>
              <a:rPr lang="en-US" sz="2400" dirty="0" smtClean="0">
                <a:solidFill>
                  <a:srgbClr val="000000"/>
                </a:solidFill>
                <a:latin typeface="+mn-lt"/>
              </a:rPr>
              <a:t>RDA </a:t>
            </a:r>
            <a:r>
              <a:rPr lang="en-US" sz="2400" dirty="0">
                <a:solidFill>
                  <a:srgbClr val="000000"/>
                </a:solidFill>
                <a:latin typeface="+mn-lt"/>
              </a:rPr>
              <a:t>Assessment Manager</a:t>
            </a:r>
            <a:br>
              <a:rPr lang="en-US" sz="2400" dirty="0">
                <a:solidFill>
                  <a:srgbClr val="000000"/>
                </a:solidFill>
                <a:latin typeface="+mn-lt"/>
              </a:rPr>
            </a:br>
            <a:r>
              <a:rPr lang="en-US" sz="2400" b="0" dirty="0" smtClean="0">
                <a:solidFill>
                  <a:srgbClr val="000000"/>
                </a:solidFill>
                <a:latin typeface="+mn-lt"/>
              </a:rPr>
              <a:t/>
            </a:r>
            <a:br>
              <a:rPr lang="en-US" sz="2400" b="0" dirty="0" smtClean="0">
                <a:solidFill>
                  <a:srgbClr val="000000"/>
                </a:solidFill>
                <a:latin typeface="+mn-lt"/>
              </a:rPr>
            </a:br>
            <a:endParaRPr lang="en-US" sz="2400" b="0" dirty="0">
              <a:solidFill>
                <a:srgbClr val="000000"/>
              </a:solidFill>
              <a:latin typeface="+mn-lt"/>
            </a:endParaRPr>
          </a:p>
        </p:txBody>
      </p:sp>
      <p:cxnSp>
        <p:nvCxnSpPr>
          <p:cNvPr id="4" name="Straight Connector 3"/>
          <p:cNvCxnSpPr/>
          <p:nvPr/>
        </p:nvCxnSpPr>
        <p:spPr>
          <a:xfrm>
            <a:off x="1143000" y="5562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381000"/>
            <a:ext cx="8153400" cy="4251933"/>
          </a:xfrm>
          <a:prstGeom prst="rect">
            <a:avLst/>
          </a:prstGeom>
          <a:noFill/>
        </p:spPr>
        <p:txBody>
          <a:bodyPr wrap="square" rtlCol="0">
            <a:spAutoFit/>
          </a:bodyPr>
          <a:lstStyle/>
          <a:p>
            <a:pPr algn="ctr"/>
            <a:r>
              <a:rPr lang="en-US" sz="4800" dirty="0" smtClean="0">
                <a:solidFill>
                  <a:srgbClr val="000000"/>
                </a:solidFill>
              </a:rPr>
              <a:t>PARCC English/Language Arts</a:t>
            </a:r>
          </a:p>
          <a:p>
            <a:pPr algn="ctr"/>
            <a:r>
              <a:rPr lang="en-US" sz="2000" b="1" dirty="0" smtClean="0">
                <a:solidFill>
                  <a:srgbClr val="A60000"/>
                </a:solidFill>
              </a:rPr>
              <a:t>PARCC: </a:t>
            </a:r>
            <a:r>
              <a:rPr lang="en-US" sz="2000" b="1" u="sng" dirty="0" smtClean="0">
                <a:solidFill>
                  <a:srgbClr val="A60000"/>
                </a:solidFill>
              </a:rPr>
              <a:t>P</a:t>
            </a:r>
            <a:r>
              <a:rPr lang="en-US" sz="2000" b="1" dirty="0" smtClean="0">
                <a:solidFill>
                  <a:srgbClr val="A60000"/>
                </a:solidFill>
              </a:rPr>
              <a:t>artnership for </a:t>
            </a:r>
            <a:r>
              <a:rPr lang="en-US" sz="2000" b="1" u="sng" dirty="0" smtClean="0">
                <a:solidFill>
                  <a:srgbClr val="A60000"/>
                </a:solidFill>
              </a:rPr>
              <a:t>A</a:t>
            </a:r>
            <a:r>
              <a:rPr lang="en-US" sz="2000" b="1" dirty="0" smtClean="0">
                <a:solidFill>
                  <a:srgbClr val="A60000"/>
                </a:solidFill>
              </a:rPr>
              <a:t>ssessment of </a:t>
            </a:r>
            <a:r>
              <a:rPr lang="en-US" sz="2000" b="1" u="sng" dirty="0" smtClean="0">
                <a:solidFill>
                  <a:srgbClr val="A60000"/>
                </a:solidFill>
              </a:rPr>
              <a:t>R</a:t>
            </a:r>
            <a:r>
              <a:rPr lang="en-US" sz="2000" b="1" dirty="0" smtClean="0">
                <a:solidFill>
                  <a:srgbClr val="A60000"/>
                </a:solidFill>
              </a:rPr>
              <a:t>eadiness for </a:t>
            </a:r>
            <a:r>
              <a:rPr lang="en-US" sz="2000" b="1" u="sng" dirty="0" smtClean="0">
                <a:solidFill>
                  <a:srgbClr val="A60000"/>
                </a:solidFill>
              </a:rPr>
              <a:t>C</a:t>
            </a:r>
            <a:r>
              <a:rPr lang="en-US" sz="2000" b="1" dirty="0" smtClean="0">
                <a:solidFill>
                  <a:srgbClr val="A60000"/>
                </a:solidFill>
              </a:rPr>
              <a:t>ollege and </a:t>
            </a:r>
            <a:r>
              <a:rPr lang="en-US" sz="2000" b="1" u="sng" dirty="0" smtClean="0">
                <a:solidFill>
                  <a:srgbClr val="A60000"/>
                </a:solidFill>
              </a:rPr>
              <a:t>C</a:t>
            </a:r>
            <a:r>
              <a:rPr lang="en-US" sz="2000" b="1" dirty="0" smtClean="0">
                <a:solidFill>
                  <a:srgbClr val="A60000"/>
                </a:solidFill>
              </a:rPr>
              <a:t>areer</a:t>
            </a:r>
          </a:p>
          <a:p>
            <a:pPr algn="ctr" defTabSz="1333500">
              <a:lnSpc>
                <a:spcPct val="90000"/>
              </a:lnSpc>
              <a:spcAft>
                <a:spcPct val="35000"/>
              </a:spcAft>
              <a:defRPr/>
            </a:pPr>
            <a:endParaRPr lang="en-US" sz="1400" b="1" dirty="0" smtClean="0"/>
          </a:p>
          <a:p>
            <a:pPr algn="ctr" defTabSz="1333500">
              <a:lnSpc>
                <a:spcPct val="90000"/>
              </a:lnSpc>
              <a:spcAft>
                <a:spcPct val="35000"/>
              </a:spcAft>
              <a:defRPr/>
            </a:pPr>
            <a:r>
              <a:rPr lang="en-US" sz="4800" b="1" dirty="0" smtClean="0"/>
              <a:t>18 Facts Every ELA Educator Should Know – Q &amp; A</a:t>
            </a:r>
          </a:p>
          <a:p>
            <a:pPr algn="ctr" defTabSz="1333500">
              <a:lnSpc>
                <a:spcPct val="90000"/>
              </a:lnSpc>
              <a:spcAft>
                <a:spcPct val="35000"/>
              </a:spcAft>
              <a:defRPr/>
            </a:pPr>
            <a:r>
              <a:rPr lang="en-US" sz="2400" b="1" dirty="0" smtClean="0"/>
              <a:t> 10/13/14 (MS &amp; HS Teachers)</a:t>
            </a:r>
          </a:p>
          <a:p>
            <a:pPr algn="ctr" defTabSz="1333500">
              <a:lnSpc>
                <a:spcPct val="90000"/>
              </a:lnSpc>
              <a:spcAft>
                <a:spcPct val="35000"/>
              </a:spcAft>
              <a:defRPr/>
            </a:pPr>
            <a:endParaRPr lang="en-US" sz="2400" b="1" dirty="0" smtClean="0"/>
          </a:p>
          <a:p>
            <a:pPr algn="ctr" defTabSz="1333500">
              <a:lnSpc>
                <a:spcPct val="90000"/>
              </a:lnSpc>
              <a:spcAft>
                <a:spcPct val="35000"/>
              </a:spcAft>
              <a:defRPr/>
            </a:pPr>
            <a:endParaRPr lang="en-US"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81000" y="1295400"/>
            <a:ext cx="7467600" cy="4114800"/>
          </a:xfrm>
        </p:spPr>
        <p:txBody>
          <a:bodyPr>
            <a:normAutofit/>
          </a:bodyPr>
          <a:lstStyle/>
          <a:p>
            <a:endParaRPr lang="en-US" sz="4800" dirty="0" smtClean="0"/>
          </a:p>
          <a:p>
            <a:r>
              <a:rPr lang="en-US" sz="4800" dirty="0" smtClean="0"/>
              <a:t>To get all your current questions about PARCC answered.</a:t>
            </a:r>
            <a:endParaRPr lang="en-US" sz="4800" dirty="0"/>
          </a:p>
        </p:txBody>
      </p:sp>
      <p:sp>
        <p:nvSpPr>
          <p:cNvPr id="3" name="Title 2"/>
          <p:cNvSpPr>
            <a:spLocks noGrp="1"/>
          </p:cNvSpPr>
          <p:nvPr>
            <p:ph type="title"/>
          </p:nvPr>
        </p:nvSpPr>
        <p:spPr>
          <a:xfrm>
            <a:off x="1066800" y="0"/>
            <a:ext cx="6324600" cy="1219199"/>
          </a:xfrm>
        </p:spPr>
        <p:txBody>
          <a:bodyPr/>
          <a:lstStyle/>
          <a:p>
            <a:pPr algn="ctr"/>
            <a:r>
              <a:rPr lang="en-US" sz="4800" dirty="0" smtClean="0"/>
              <a:t>Objective</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495"/>
            <a:ext cx="7772400" cy="1219199"/>
          </a:xfrm>
        </p:spPr>
        <p:txBody>
          <a:bodyPr/>
          <a:lstStyle/>
          <a:p>
            <a:pPr algn="ctr"/>
            <a:r>
              <a:rPr lang="en-US" sz="4800" dirty="0" smtClean="0"/>
              <a:t>#1 PARCC Replaces the SBA This Year</a:t>
            </a:r>
            <a:endParaRPr lang="en-US" sz="4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00" y="1295400"/>
            <a:ext cx="8323500" cy="5150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6283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NMPARCC Windows for </a:t>
            </a:r>
            <a:br>
              <a:rPr lang="en-US" sz="4000" dirty="0" smtClean="0"/>
            </a:br>
            <a:r>
              <a:rPr lang="en-US" sz="4000" dirty="0" smtClean="0"/>
              <a:t>2014-15 School Year</a:t>
            </a:r>
            <a:endParaRPr lang="en-US" sz="4000" dirty="0"/>
          </a:p>
        </p:txBody>
      </p:sp>
      <p:sp>
        <p:nvSpPr>
          <p:cNvPr id="3" name="Content Placeholder 2"/>
          <p:cNvSpPr>
            <a:spLocks noGrp="1"/>
          </p:cNvSpPr>
          <p:nvPr>
            <p:ph idx="1"/>
          </p:nvPr>
        </p:nvSpPr>
        <p:spPr/>
        <p:txBody>
          <a:bodyPr>
            <a:normAutofit fontScale="92500"/>
          </a:bodyPr>
          <a:lstStyle/>
          <a:p>
            <a:r>
              <a:rPr lang="en-US" sz="3500" dirty="0" smtClean="0"/>
              <a:t>PBA window: March 2 - March 27, 2015</a:t>
            </a:r>
          </a:p>
          <a:p>
            <a:pPr lvl="1">
              <a:buFont typeface="Wingdings" panose="05000000000000000000" pitchFamily="2" charset="2"/>
              <a:buChar char="v"/>
            </a:pPr>
            <a:r>
              <a:rPr lang="en-US" sz="3500" dirty="0">
                <a:solidFill>
                  <a:srgbClr val="FF0000"/>
                </a:solidFill>
              </a:rPr>
              <a:t>Each student takes 3 sessions of ELA</a:t>
            </a:r>
          </a:p>
          <a:p>
            <a:pPr lvl="1">
              <a:buFont typeface="Wingdings" panose="05000000000000000000" pitchFamily="2" charset="2"/>
              <a:buChar char="v"/>
            </a:pPr>
            <a:r>
              <a:rPr lang="en-US" sz="3500" dirty="0"/>
              <a:t>Each student takes 2 sessions of Math</a:t>
            </a:r>
          </a:p>
          <a:p>
            <a:endParaRPr lang="en-US" sz="3500" dirty="0" smtClean="0"/>
          </a:p>
          <a:p>
            <a:r>
              <a:rPr lang="en-US" sz="3500" dirty="0" smtClean="0"/>
              <a:t>EOY window: April 13 – May 8, 2005</a:t>
            </a:r>
          </a:p>
          <a:p>
            <a:pPr lvl="1">
              <a:buFont typeface="Wingdings" panose="05000000000000000000" pitchFamily="2" charset="2"/>
              <a:buChar char="v"/>
            </a:pPr>
            <a:r>
              <a:rPr lang="en-US" sz="3500" dirty="0" smtClean="0">
                <a:solidFill>
                  <a:srgbClr val="FF0000"/>
                </a:solidFill>
              </a:rPr>
              <a:t>Each MS/HS student takes 2 ELA sessions </a:t>
            </a:r>
          </a:p>
          <a:p>
            <a:pPr lvl="1">
              <a:buFont typeface="Wingdings" panose="05000000000000000000" pitchFamily="2" charset="2"/>
              <a:buChar char="v"/>
            </a:pPr>
            <a:r>
              <a:rPr lang="en-US" sz="3500" dirty="0" smtClean="0"/>
              <a:t>Each student takes 2 sessions of Math</a:t>
            </a:r>
            <a:endParaRPr lang="en-US" sz="3500" dirty="0"/>
          </a:p>
          <a:p>
            <a:pPr lvl="1">
              <a:buFont typeface="Wingdings" panose="05000000000000000000" pitchFamily="2" charset="2"/>
              <a:buChar char="v"/>
            </a:pPr>
            <a:endParaRPr lang="en-US" sz="2800" dirty="0" smtClean="0"/>
          </a:p>
        </p:txBody>
      </p:sp>
    </p:spTree>
    <p:extLst>
      <p:ext uri="{BB962C8B-B14F-4D97-AF65-F5344CB8AC3E}">
        <p14:creationId xmlns:p14="http://schemas.microsoft.com/office/powerpoint/2010/main" val="3910031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752600"/>
            <a:ext cx="7924800" cy="4114800"/>
          </a:xfrm>
        </p:spPr>
        <p:txBody>
          <a:bodyPr>
            <a:normAutofit fontScale="85000" lnSpcReduction="20000"/>
          </a:bodyPr>
          <a:lstStyle/>
          <a:p>
            <a:r>
              <a:rPr lang="en-US" sz="4700" dirty="0" smtClean="0">
                <a:solidFill>
                  <a:srgbClr val="FF0000"/>
                </a:solidFill>
              </a:rPr>
              <a:t>Complexity</a:t>
            </a:r>
            <a:r>
              <a:rPr lang="en-US" sz="4000" dirty="0" smtClean="0"/>
              <a:t>: Regular </a:t>
            </a:r>
            <a:r>
              <a:rPr lang="en-US" sz="4000" dirty="0"/>
              <a:t>practice with complex </a:t>
            </a:r>
            <a:r>
              <a:rPr lang="en-US" sz="4000" dirty="0" smtClean="0"/>
              <a:t>texts </a:t>
            </a:r>
            <a:r>
              <a:rPr lang="en-US" sz="4000" dirty="0"/>
              <a:t>and their academic </a:t>
            </a:r>
            <a:r>
              <a:rPr lang="en-US" sz="4000" dirty="0" smtClean="0"/>
              <a:t>language.</a:t>
            </a:r>
          </a:p>
          <a:p>
            <a:r>
              <a:rPr lang="en-US" sz="4700" dirty="0" smtClean="0">
                <a:solidFill>
                  <a:srgbClr val="FF0000"/>
                </a:solidFill>
              </a:rPr>
              <a:t>Evidence</a:t>
            </a:r>
            <a:r>
              <a:rPr lang="en-US" sz="4000" dirty="0" smtClean="0"/>
              <a:t>: Reading, writing and speaking grounded in evidence from texts, both literary and informational.</a:t>
            </a:r>
          </a:p>
          <a:p>
            <a:r>
              <a:rPr lang="en-US" sz="4700" dirty="0" smtClean="0">
                <a:solidFill>
                  <a:srgbClr val="FF0000"/>
                </a:solidFill>
              </a:rPr>
              <a:t>Knowledge</a:t>
            </a:r>
            <a:r>
              <a:rPr lang="en-US" sz="4000" dirty="0" smtClean="0"/>
              <a:t>: Building knowledge through content-rich nonfiction.</a:t>
            </a:r>
          </a:p>
          <a:p>
            <a:endParaRPr lang="en-US" sz="4000" dirty="0"/>
          </a:p>
        </p:txBody>
      </p:sp>
      <p:sp>
        <p:nvSpPr>
          <p:cNvPr id="3" name="Title 2"/>
          <p:cNvSpPr>
            <a:spLocks noGrp="1"/>
          </p:cNvSpPr>
          <p:nvPr>
            <p:ph type="title"/>
          </p:nvPr>
        </p:nvSpPr>
        <p:spPr>
          <a:xfrm>
            <a:off x="1143000" y="0"/>
            <a:ext cx="8001000" cy="1219199"/>
          </a:xfrm>
        </p:spPr>
        <p:txBody>
          <a:bodyPr/>
          <a:lstStyle/>
          <a:p>
            <a:r>
              <a:rPr lang="en-US" sz="4800" dirty="0" smtClean="0"/>
              <a:t> #2 Three ELA Shifts</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spTree>
    <p:extLst>
      <p:ext uri="{BB962C8B-B14F-4D97-AF65-F5344CB8AC3E}">
        <p14:creationId xmlns:p14="http://schemas.microsoft.com/office/powerpoint/2010/main" val="3443914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bwMode="auto">
          <a:xfrm>
            <a:off x="457200" y="2133600"/>
            <a:ext cx="76200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marL="0" indent="0">
              <a:lnSpc>
                <a:spcPct val="110000"/>
              </a:lnSpc>
              <a:buFont typeface="Arial" panose="020B0604020202020204" pitchFamily="34" charset="0"/>
              <a:buNone/>
            </a:pPr>
            <a:endParaRPr lang="en-US" altLang="en-US" sz="2800" i="1" dirty="0" smtClean="0">
              <a:ea typeface="ＭＳ Ｐゴシック" panose="020B0600070205080204" pitchFamily="34" charset="-128"/>
            </a:endParaRPr>
          </a:p>
          <a:p>
            <a:pPr marL="0" indent="0">
              <a:lnSpc>
                <a:spcPct val="110000"/>
              </a:lnSpc>
              <a:buFont typeface="Arial" panose="020B0604020202020204" pitchFamily="34" charset="0"/>
              <a:buNone/>
            </a:pPr>
            <a:r>
              <a:rPr lang="en-US" altLang="en-US" sz="3200" dirty="0" smtClean="0">
                <a:ea typeface="ＭＳ Ｐゴシック" panose="020B0600070205080204" pitchFamily="34" charset="-128"/>
              </a:rPr>
              <a:t>Two standards are always in play—whether they be reading or writing items, selected-response or constructed-response items on any one of the four components of PARCC. They are:</a:t>
            </a:r>
          </a:p>
          <a:p>
            <a:pPr lvl="1">
              <a:lnSpc>
                <a:spcPct val="110000"/>
              </a:lnSpc>
            </a:pPr>
            <a:r>
              <a:rPr lang="en-US" altLang="en-US" sz="3200" dirty="0" smtClean="0">
                <a:ea typeface="ＭＳ Ｐゴシック" panose="020B0600070205080204" pitchFamily="34" charset="-128"/>
              </a:rPr>
              <a:t> Reading Standard 1 (Use of Evidence) </a:t>
            </a:r>
          </a:p>
          <a:p>
            <a:pPr lvl="1">
              <a:lnSpc>
                <a:spcPct val="110000"/>
              </a:lnSpc>
            </a:pPr>
            <a:r>
              <a:rPr lang="en-US" altLang="en-US" sz="3200" dirty="0" smtClean="0">
                <a:ea typeface="ＭＳ Ｐゴシック" panose="020B0600070205080204" pitchFamily="34" charset="-128"/>
              </a:rPr>
              <a:t> Reading Standard 10 (Complex Texts)</a:t>
            </a:r>
          </a:p>
        </p:txBody>
      </p:sp>
      <p:sp>
        <p:nvSpPr>
          <p:cNvPr id="2" name="Title 1"/>
          <p:cNvSpPr>
            <a:spLocks noGrp="1"/>
          </p:cNvSpPr>
          <p:nvPr>
            <p:ph type="title"/>
          </p:nvPr>
        </p:nvSpPr>
        <p:spPr>
          <a:xfrm>
            <a:off x="457200" y="274638"/>
            <a:ext cx="7620000" cy="1858962"/>
          </a:xfrm>
        </p:spPr>
        <p:txBody>
          <a:bodyPr>
            <a:noAutofit/>
          </a:bodyPr>
          <a:lstStyle/>
          <a:p>
            <a:pPr algn="ctr">
              <a:defRPr/>
            </a:pPr>
            <a:r>
              <a:rPr lang="en-US" sz="4000" dirty="0" smtClean="0">
                <a:latin typeface="+mn-lt"/>
                <a:ea typeface="+mj-ea"/>
                <a:cs typeface="Century Gothic"/>
              </a:rPr>
              <a:t>#3 Reading Standards 1 &amp; 10 Are at the Core of Every Part of the ELA Assessment</a:t>
            </a:r>
            <a:endParaRPr lang="en-US" sz="4000" dirty="0">
              <a:latin typeface="+mn-lt"/>
              <a:ea typeface="+mj-ea"/>
              <a:cs typeface="Century Gothic"/>
            </a:endParaRPr>
          </a:p>
        </p:txBody>
      </p:sp>
      <p:sp>
        <p:nvSpPr>
          <p:cNvPr id="266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122CE6B7-3677-497E-A812-BF97DC4570A3}"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extLst>
      <p:ext uri="{BB962C8B-B14F-4D97-AF65-F5344CB8AC3E}">
        <p14:creationId xmlns:p14="http://schemas.microsoft.com/office/powerpoint/2010/main" val="1007866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smtClean="0"/>
          </a:p>
          <a:p>
            <a:endParaRPr lang="en-US" dirty="0"/>
          </a:p>
          <a:p>
            <a:endParaRPr lang="en-US" dirty="0"/>
          </a:p>
        </p:txBody>
      </p:sp>
      <p:sp>
        <p:nvSpPr>
          <p:cNvPr id="3" name="Title 2"/>
          <p:cNvSpPr>
            <a:spLocks noGrp="1"/>
          </p:cNvSpPr>
          <p:nvPr>
            <p:ph type="title"/>
          </p:nvPr>
        </p:nvSpPr>
        <p:spPr>
          <a:xfrm>
            <a:off x="1828800" y="0"/>
            <a:ext cx="7315200" cy="1219199"/>
          </a:xfrm>
        </p:spPr>
        <p:txBody>
          <a:bodyPr/>
          <a:lstStyle/>
          <a:p>
            <a:r>
              <a:rPr lang="en-US" sz="4000" dirty="0" smtClean="0"/>
              <a:t>#4  “Stretch” Lexile Bands</a:t>
            </a:r>
            <a:endParaRPr lang="en-US" sz="4000" dirty="0"/>
          </a:p>
        </p:txBody>
      </p:sp>
      <p:sp>
        <p:nvSpPr>
          <p:cNvPr id="4" name="Text Placeholder 3"/>
          <p:cNvSpPr>
            <a:spLocks noGrp="1"/>
          </p:cNvSpPr>
          <p:nvPr>
            <p:ph type="body" idx="2"/>
          </p:nvPr>
        </p:nvSpPr>
        <p:spPr>
          <a:xfrm>
            <a:off x="776592" y="6400801"/>
            <a:ext cx="3809999" cy="457199"/>
          </a:xfrm>
        </p:spPr>
        <p:txBody>
          <a:bodyPr>
            <a:noAutofit/>
          </a:bodyPr>
          <a:lstStyle/>
          <a:p>
            <a:r>
              <a:rPr lang="en-US" sz="2000" dirty="0" err="1" smtClean="0"/>
              <a:t>Metametrics</a:t>
            </a:r>
            <a:r>
              <a:rPr lang="en-US" sz="2000" dirty="0" smtClean="0"/>
              <a:t> 2014</a:t>
            </a:r>
            <a:endParaRPr lang="en-US" sz="2000" dirty="0"/>
          </a:p>
        </p:txBody>
      </p:sp>
      <p:graphicFrame>
        <p:nvGraphicFramePr>
          <p:cNvPr id="5" name="Table 4"/>
          <p:cNvGraphicFramePr>
            <a:graphicFrameLocks noGrp="1"/>
          </p:cNvGraphicFramePr>
          <p:nvPr>
            <p:extLst>
              <p:ext uri="{D42A27DB-BD31-4B8C-83A1-F6EECF244321}">
                <p14:modId xmlns:p14="http://schemas.microsoft.com/office/powerpoint/2010/main" val="435031557"/>
              </p:ext>
            </p:extLst>
          </p:nvPr>
        </p:nvGraphicFramePr>
        <p:xfrm>
          <a:off x="1066800" y="1523999"/>
          <a:ext cx="6172200" cy="4328160"/>
        </p:xfrm>
        <a:graphic>
          <a:graphicData uri="http://schemas.openxmlformats.org/drawingml/2006/table">
            <a:tbl>
              <a:tblPr/>
              <a:tblGrid>
                <a:gridCol w="1828800"/>
                <a:gridCol w="2286000"/>
                <a:gridCol w="2057400"/>
              </a:tblGrid>
              <a:tr h="807721">
                <a:tc>
                  <a:txBody>
                    <a:bodyPr/>
                    <a:lstStyle/>
                    <a:p>
                      <a:pPr algn="ctr"/>
                      <a:r>
                        <a:rPr lang="en-US" sz="2800" b="1" dirty="0">
                          <a:effectLst/>
                        </a:rPr>
                        <a:t>Grade</a:t>
                      </a:r>
                      <a:br>
                        <a:rPr lang="en-US" sz="2800" b="1" dirty="0">
                          <a:effectLst/>
                        </a:rPr>
                      </a:br>
                      <a:r>
                        <a:rPr lang="en-US" sz="2800" b="1" dirty="0">
                          <a:effectLst/>
                        </a:rPr>
                        <a:t>Band</a:t>
                      </a:r>
                      <a:endParaRPr lang="en-US" sz="2800" dirty="0">
                        <a:effectLst/>
                      </a:endParaRP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b="1" dirty="0">
                          <a:effectLst/>
                        </a:rPr>
                        <a:t>Current</a:t>
                      </a:r>
                      <a:br>
                        <a:rPr lang="en-US" sz="2800" b="1" dirty="0">
                          <a:effectLst/>
                        </a:rPr>
                      </a:br>
                      <a:r>
                        <a:rPr lang="en-US" sz="2800" b="1" dirty="0">
                          <a:effectLst/>
                        </a:rPr>
                        <a:t>Lexile Band</a:t>
                      </a:r>
                      <a:endParaRPr lang="en-US" sz="2800" dirty="0">
                        <a:effectLst/>
                      </a:endParaRP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b="1" dirty="0">
                          <a:effectLst/>
                        </a:rPr>
                        <a:t>"Stretch"</a:t>
                      </a:r>
                      <a:br>
                        <a:rPr lang="en-US" sz="2800" b="1" dirty="0">
                          <a:effectLst/>
                        </a:rPr>
                      </a:br>
                      <a:r>
                        <a:rPr lang="en-US" sz="2800" b="1" dirty="0">
                          <a:effectLst/>
                        </a:rPr>
                        <a:t>Lexile </a:t>
                      </a:r>
                      <a:r>
                        <a:rPr lang="en-US" sz="2800" b="1" dirty="0" smtClean="0">
                          <a:effectLst/>
                        </a:rPr>
                        <a:t>Band</a:t>
                      </a:r>
                      <a:endParaRPr lang="en-US" sz="2800" dirty="0">
                        <a:effectLst/>
                      </a:endParaRP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 2–3</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effectLst/>
                        </a:rPr>
                        <a:t> 450L–725L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420L–820L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 4–5</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 645L–845L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740L–1010L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 6–8</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860L–1010L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solidFill>
                            <a:srgbClr val="FF0000"/>
                          </a:solidFill>
                          <a:effectLst/>
                        </a:rPr>
                        <a:t>925L–1185L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r>
              <a:tr h="685800">
                <a:tc>
                  <a:txBody>
                    <a:bodyPr/>
                    <a:lstStyle/>
                    <a:p>
                      <a:pPr algn="ctr"/>
                      <a:r>
                        <a:rPr lang="en-US" sz="2800" dirty="0">
                          <a:effectLst/>
                        </a:rPr>
                        <a:t>9-10</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960L–1115L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solidFill>
                            <a:srgbClr val="FF0000"/>
                          </a:solidFill>
                          <a:effectLst/>
                        </a:rPr>
                        <a:t>1050L–1335L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r>
              <a:tr h="685800">
                <a:tc>
                  <a:txBody>
                    <a:bodyPr/>
                    <a:lstStyle/>
                    <a:p>
                      <a:pPr algn="ctr"/>
                      <a:r>
                        <a:rPr lang="en-US" sz="2800" dirty="0">
                          <a:effectLst/>
                        </a:rPr>
                        <a:t>11–CCR</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effectLst/>
                        </a:rPr>
                        <a:t> 1070L–1220L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solidFill>
                            <a:srgbClr val="FF0000"/>
                          </a:solidFill>
                          <a:effectLst/>
                        </a:rPr>
                        <a:t>1185L–1385L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r>
            </a:tbl>
          </a:graphicData>
        </a:graphic>
      </p:graphicFrame>
      <p:cxnSp>
        <p:nvCxnSpPr>
          <p:cNvPr id="9" name="Straight Connector 8"/>
          <p:cNvCxnSpPr/>
          <p:nvPr/>
        </p:nvCxnSpPr>
        <p:spPr>
          <a:xfrm>
            <a:off x="2895600" y="1524000"/>
            <a:ext cx="2286000" cy="434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895600" y="1524000"/>
            <a:ext cx="2286000" cy="434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493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219199"/>
            <a:ext cx="8229600" cy="4876801"/>
          </a:xfrm>
        </p:spPr>
        <p:txBody>
          <a:bodyPr>
            <a:normAutofit fontScale="47500" lnSpcReduction="20000"/>
          </a:bodyPr>
          <a:lstStyle/>
          <a:p>
            <a:r>
              <a:rPr lang="en-US" sz="7600" dirty="0" smtClean="0"/>
              <a:t>All texts (passages) will be authentic.</a:t>
            </a:r>
          </a:p>
          <a:p>
            <a:pPr marL="601615" lvl="2">
              <a:buClr>
                <a:schemeClr val="accent1"/>
              </a:buClr>
            </a:pPr>
            <a:r>
              <a:rPr lang="en-US" sz="7600" dirty="0" smtClean="0"/>
              <a:t>Sources </a:t>
            </a:r>
          </a:p>
          <a:p>
            <a:pPr lvl="2"/>
            <a:r>
              <a:rPr lang="en-US" sz="7600" dirty="0"/>
              <a:t>No longer </a:t>
            </a:r>
            <a:r>
              <a:rPr lang="en-US" sz="7600" dirty="0" smtClean="0"/>
              <a:t>copyrighted (75 years)</a:t>
            </a:r>
            <a:endParaRPr lang="en-US" sz="7600" dirty="0"/>
          </a:p>
          <a:p>
            <a:pPr lvl="2"/>
            <a:r>
              <a:rPr lang="en-US" sz="7600" dirty="0"/>
              <a:t>Open source</a:t>
            </a:r>
          </a:p>
          <a:p>
            <a:pPr lvl="2"/>
            <a:r>
              <a:rPr lang="en-US" sz="7600" dirty="0"/>
              <a:t>Copyright </a:t>
            </a:r>
            <a:r>
              <a:rPr lang="en-US" sz="7600" dirty="0" smtClean="0"/>
              <a:t>purchased</a:t>
            </a:r>
          </a:p>
          <a:p>
            <a:pPr marL="342900" lvl="1">
              <a:buClr>
                <a:schemeClr val="accent1"/>
              </a:buClr>
            </a:pPr>
            <a:r>
              <a:rPr lang="en-US" sz="7600" dirty="0" smtClean="0"/>
              <a:t>PARCC </a:t>
            </a:r>
            <a:r>
              <a:rPr lang="en-US" sz="7600" dirty="0"/>
              <a:t>will not necessarily shy way from controversial topics</a:t>
            </a:r>
            <a:r>
              <a:rPr lang="en-US" sz="7600" dirty="0" smtClean="0"/>
              <a:t>.</a:t>
            </a:r>
          </a:p>
          <a:p>
            <a:pPr marL="342900" lvl="1">
              <a:buClr>
                <a:schemeClr val="accent1"/>
              </a:buClr>
            </a:pPr>
            <a:r>
              <a:rPr lang="en-US" sz="7600" dirty="0" smtClean="0"/>
              <a:t>Wide variety of genres, styles, time periods, etc.</a:t>
            </a:r>
            <a:endParaRPr lang="en-US" sz="7600" dirty="0"/>
          </a:p>
          <a:p>
            <a:endParaRPr lang="en-US" sz="7600" dirty="0" smtClean="0"/>
          </a:p>
          <a:p>
            <a:endParaRPr lang="en-US" dirty="0" smtClean="0"/>
          </a:p>
        </p:txBody>
      </p:sp>
      <p:sp>
        <p:nvSpPr>
          <p:cNvPr id="3" name="Title 2"/>
          <p:cNvSpPr>
            <a:spLocks noGrp="1"/>
          </p:cNvSpPr>
          <p:nvPr>
            <p:ph type="title"/>
          </p:nvPr>
        </p:nvSpPr>
        <p:spPr>
          <a:xfrm>
            <a:off x="1905000" y="0"/>
            <a:ext cx="7239000" cy="1219199"/>
          </a:xfrm>
        </p:spPr>
        <p:txBody>
          <a:bodyPr/>
          <a:lstStyle/>
          <a:p>
            <a:r>
              <a:rPr lang="en-US" sz="4000" dirty="0" smtClean="0"/>
              <a:t>#5    Authentic Texts</a:t>
            </a:r>
            <a:endParaRPr lang="en-US" sz="4000" dirty="0"/>
          </a:p>
        </p:txBody>
      </p:sp>
      <p:sp>
        <p:nvSpPr>
          <p:cNvPr id="4" name="Text Placeholder 3"/>
          <p:cNvSpPr>
            <a:spLocks noGrp="1"/>
          </p:cNvSpPr>
          <p:nvPr>
            <p:ph type="body" idx="2"/>
          </p:nvPr>
        </p:nvSpPr>
        <p:spPr/>
        <p:txBody>
          <a:bodyPr>
            <a:normAutofit fontScale="85000" lnSpcReduction="20000"/>
          </a:bodyPr>
          <a:lstStyle/>
          <a:p>
            <a:endParaRPr lang="en-US"/>
          </a:p>
        </p:txBody>
      </p:sp>
    </p:spTree>
    <p:extLst>
      <p:ext uri="{BB962C8B-B14F-4D97-AF65-F5344CB8AC3E}">
        <p14:creationId xmlns:p14="http://schemas.microsoft.com/office/powerpoint/2010/main" val="1278530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#6 “Rule of Thumb” for Text Length: Both Literary &amp; Informational </a:t>
            </a:r>
            <a:endParaRPr lang="en-US" sz="4000" dirty="0"/>
          </a:p>
        </p:txBody>
      </p:sp>
      <p:sp>
        <p:nvSpPr>
          <p:cNvPr id="3" name="Text Placeholder 2"/>
          <p:cNvSpPr>
            <a:spLocks noGrp="1"/>
          </p:cNvSpPr>
          <p:nvPr>
            <p:ph type="body" idx="1"/>
          </p:nvPr>
        </p:nvSpPr>
        <p:spPr/>
        <p:txBody>
          <a:bodyPr/>
          <a:lstStyle/>
          <a:p>
            <a:pPr algn="l"/>
            <a:r>
              <a:rPr lang="en-US" sz="3200" dirty="0" smtClean="0"/>
              <a:t>   Grade Level</a:t>
            </a:r>
            <a:endParaRPr lang="en-US" sz="3200" dirty="0"/>
          </a:p>
        </p:txBody>
      </p:sp>
      <p:sp>
        <p:nvSpPr>
          <p:cNvPr id="4" name="Content Placeholder 3"/>
          <p:cNvSpPr>
            <a:spLocks noGrp="1"/>
          </p:cNvSpPr>
          <p:nvPr>
            <p:ph sz="half" idx="2"/>
          </p:nvPr>
        </p:nvSpPr>
        <p:spPr/>
        <p:txBody>
          <a:bodyPr>
            <a:normAutofit/>
          </a:bodyPr>
          <a:lstStyle/>
          <a:p>
            <a:pPr lvl="1"/>
            <a:r>
              <a:rPr lang="en-US" sz="3200" dirty="0" smtClean="0"/>
              <a:t>3 – 5</a:t>
            </a:r>
          </a:p>
          <a:p>
            <a:pPr lvl="1"/>
            <a:endParaRPr lang="en-US" sz="3200" dirty="0"/>
          </a:p>
          <a:p>
            <a:pPr lvl="1"/>
            <a:r>
              <a:rPr lang="en-US" sz="3200" dirty="0" smtClean="0">
                <a:solidFill>
                  <a:srgbClr val="FF0000"/>
                </a:solidFill>
              </a:rPr>
              <a:t>6 – 8</a:t>
            </a:r>
          </a:p>
          <a:p>
            <a:pPr lvl="1"/>
            <a:endParaRPr lang="en-US" sz="3200" dirty="0"/>
          </a:p>
          <a:p>
            <a:pPr lvl="1"/>
            <a:r>
              <a:rPr lang="en-US" sz="3200" dirty="0" smtClean="0">
                <a:solidFill>
                  <a:srgbClr val="FF0000"/>
                </a:solidFill>
              </a:rPr>
              <a:t>9 - 11</a:t>
            </a:r>
          </a:p>
          <a:p>
            <a:pPr marL="411480" lvl="1" indent="0">
              <a:buNone/>
            </a:pPr>
            <a:endParaRPr lang="en-US" dirty="0"/>
          </a:p>
          <a:p>
            <a:pPr marL="411480" lvl="1" indent="0">
              <a:buNone/>
            </a:pPr>
            <a:endParaRPr lang="en-US" dirty="0" smtClean="0"/>
          </a:p>
        </p:txBody>
      </p:sp>
      <p:sp>
        <p:nvSpPr>
          <p:cNvPr id="5" name="Text Placeholder 4"/>
          <p:cNvSpPr>
            <a:spLocks noGrp="1"/>
          </p:cNvSpPr>
          <p:nvPr>
            <p:ph type="body" sz="quarter" idx="3"/>
          </p:nvPr>
        </p:nvSpPr>
        <p:spPr>
          <a:xfrm>
            <a:off x="4419600" y="1219200"/>
            <a:ext cx="3657600" cy="955675"/>
          </a:xfrm>
        </p:spPr>
        <p:txBody>
          <a:bodyPr/>
          <a:lstStyle/>
          <a:p>
            <a:r>
              <a:rPr lang="en-US" sz="3200" dirty="0" smtClean="0"/>
              <a:t>Min/Max Length* </a:t>
            </a:r>
            <a:endParaRPr lang="en-US" sz="3200" dirty="0"/>
          </a:p>
        </p:txBody>
      </p:sp>
      <p:sp>
        <p:nvSpPr>
          <p:cNvPr id="6" name="Content Placeholder 5"/>
          <p:cNvSpPr>
            <a:spLocks noGrp="1"/>
          </p:cNvSpPr>
          <p:nvPr>
            <p:ph sz="quarter" idx="4"/>
          </p:nvPr>
        </p:nvSpPr>
        <p:spPr/>
        <p:txBody>
          <a:bodyPr>
            <a:normAutofit/>
          </a:bodyPr>
          <a:lstStyle/>
          <a:p>
            <a:r>
              <a:rPr lang="en-US" sz="3200" dirty="0" smtClean="0"/>
              <a:t>200 – 800 words</a:t>
            </a:r>
          </a:p>
          <a:p>
            <a:endParaRPr lang="en-US" sz="3200" dirty="0"/>
          </a:p>
          <a:p>
            <a:r>
              <a:rPr lang="en-US" sz="3200" dirty="0" smtClean="0">
                <a:solidFill>
                  <a:srgbClr val="FF0000"/>
                </a:solidFill>
              </a:rPr>
              <a:t>400 – 1,000 words</a:t>
            </a:r>
          </a:p>
          <a:p>
            <a:endParaRPr lang="en-US" sz="3200" dirty="0"/>
          </a:p>
          <a:p>
            <a:r>
              <a:rPr lang="en-US" sz="3200" dirty="0" smtClean="0">
                <a:solidFill>
                  <a:srgbClr val="FF0000"/>
                </a:solidFill>
              </a:rPr>
              <a:t>500 – 1,500 words</a:t>
            </a:r>
          </a:p>
          <a:p>
            <a:pPr marL="114300" indent="0">
              <a:buNone/>
            </a:pPr>
            <a:r>
              <a:rPr lang="en-US" sz="1600" dirty="0" smtClean="0"/>
              <a:t>*</a:t>
            </a:r>
            <a:r>
              <a:rPr lang="en-US" sz="1600" i="1" dirty="0" smtClean="0"/>
              <a:t>Texts below word length, e.g., poetry, political cartoons, advertisements, etc. must be robust to support sufficient questions. </a:t>
            </a:r>
          </a:p>
        </p:txBody>
      </p:sp>
    </p:spTree>
    <p:extLst>
      <p:ext uri="{BB962C8B-B14F-4D97-AF65-F5344CB8AC3E}">
        <p14:creationId xmlns:p14="http://schemas.microsoft.com/office/powerpoint/2010/main" val="2826522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r>
              <a:rPr lang="en-US" sz="4000" dirty="0" smtClean="0"/>
              <a:t>Most questions sets will have vocabulary questions.</a:t>
            </a:r>
            <a:endParaRPr lang="en-US" sz="4000" dirty="0"/>
          </a:p>
          <a:p>
            <a:r>
              <a:rPr lang="en-US" sz="4000" dirty="0" smtClean="0"/>
              <a:t>PARCC uses “glossing” sparingly.</a:t>
            </a:r>
          </a:p>
          <a:p>
            <a:r>
              <a:rPr lang="en-US" sz="4000" dirty="0" smtClean="0"/>
              <a:t>Knowing how to use context clues will be essential.</a:t>
            </a:r>
            <a:endParaRPr lang="en-US" sz="4000" dirty="0"/>
          </a:p>
        </p:txBody>
      </p:sp>
      <p:sp>
        <p:nvSpPr>
          <p:cNvPr id="3" name="Title 2"/>
          <p:cNvSpPr>
            <a:spLocks noGrp="1"/>
          </p:cNvSpPr>
          <p:nvPr>
            <p:ph type="title"/>
          </p:nvPr>
        </p:nvSpPr>
        <p:spPr>
          <a:xfrm>
            <a:off x="1676400" y="0"/>
            <a:ext cx="7467600" cy="1219199"/>
          </a:xfrm>
        </p:spPr>
        <p:txBody>
          <a:bodyPr/>
          <a:lstStyle/>
          <a:p>
            <a:r>
              <a:rPr lang="en-US" sz="4800" dirty="0" smtClean="0"/>
              <a:t>#7 Context Clues</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spTree>
    <p:extLst>
      <p:ext uri="{BB962C8B-B14F-4D97-AF65-F5344CB8AC3E}">
        <p14:creationId xmlns:p14="http://schemas.microsoft.com/office/powerpoint/2010/main" val="1155103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#8 Examples of where “glossing” may be appropriate</a:t>
            </a:r>
            <a:endParaRPr lang="en-US" sz="4000" dirty="0"/>
          </a:p>
        </p:txBody>
      </p:sp>
      <p:sp>
        <p:nvSpPr>
          <p:cNvPr id="3" name="Content Placeholder 2"/>
          <p:cNvSpPr>
            <a:spLocks noGrp="1"/>
          </p:cNvSpPr>
          <p:nvPr>
            <p:ph idx="1"/>
          </p:nvPr>
        </p:nvSpPr>
        <p:spPr/>
        <p:txBody>
          <a:bodyPr>
            <a:normAutofit/>
          </a:bodyPr>
          <a:lstStyle/>
          <a:p>
            <a:r>
              <a:rPr lang="en-US" sz="3200" dirty="0" smtClean="0"/>
              <a:t>Antiquated word or phrase</a:t>
            </a:r>
          </a:p>
          <a:p>
            <a:r>
              <a:rPr lang="en-US" sz="3200" dirty="0" smtClean="0"/>
              <a:t>Historical references</a:t>
            </a:r>
          </a:p>
          <a:p>
            <a:r>
              <a:rPr lang="en-US" sz="3200" dirty="0" smtClean="0"/>
              <a:t>Technical/scientific words</a:t>
            </a:r>
          </a:p>
          <a:p>
            <a:r>
              <a:rPr lang="en-US" sz="3200" dirty="0" smtClean="0"/>
              <a:t>Allusions</a:t>
            </a:r>
          </a:p>
          <a:p>
            <a:r>
              <a:rPr lang="en-US" sz="3200" dirty="0" smtClean="0"/>
              <a:t>Idioms</a:t>
            </a:r>
          </a:p>
          <a:p>
            <a:endParaRPr lang="en-US" dirty="0"/>
          </a:p>
          <a:p>
            <a:r>
              <a:rPr lang="en-US" sz="2400" i="1" dirty="0" smtClean="0"/>
              <a:t>Glossing will only be done when a word, term, phrase, or reference interferes with students’ ability to demonstrate the reading skills called for in CCSS.</a:t>
            </a:r>
          </a:p>
          <a:p>
            <a:pPr marL="114300" indent="0">
              <a:buNone/>
            </a:pPr>
            <a:endParaRPr lang="en-US" dirty="0"/>
          </a:p>
        </p:txBody>
      </p:sp>
    </p:spTree>
    <p:extLst>
      <p:ext uri="{BB962C8B-B14F-4D97-AF65-F5344CB8AC3E}">
        <p14:creationId xmlns:p14="http://schemas.microsoft.com/office/powerpoint/2010/main" val="455351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477962"/>
          </a:xfrm>
        </p:spPr>
        <p:txBody>
          <a:bodyPr/>
          <a:lstStyle/>
          <a:p>
            <a:pPr algn="ctr"/>
            <a:r>
              <a:rPr lang="en-US" dirty="0" smtClean="0"/>
              <a:t>#9 Academic Vocabulary</a:t>
            </a:r>
            <a:br>
              <a:rPr lang="en-US" dirty="0" smtClean="0"/>
            </a:br>
            <a:r>
              <a:rPr lang="en-US" sz="1800" dirty="0" smtClean="0"/>
              <a:t>from  </a:t>
            </a:r>
            <a:r>
              <a:rPr lang="en-US" sz="1800" dirty="0" smtClean="0">
                <a:hlinkClick r:id="rId3"/>
              </a:rPr>
              <a:t>www.marileesprenger.com/the-critical-words.html</a:t>
            </a:r>
            <a:r>
              <a:rPr lang="en-US" sz="1800" dirty="0" smtClean="0"/>
              <a:t/>
            </a:r>
            <a:br>
              <a:rPr lang="en-US" sz="1800" dirty="0" smtClean="0"/>
            </a:br>
            <a:r>
              <a:rPr lang="en-US" sz="1800" i="1" dirty="0" smtClean="0"/>
              <a:t>Check for words at your grade level in CCSS and Appendix B exemplars</a:t>
            </a:r>
            <a:br>
              <a:rPr lang="en-US" sz="1800" i="1" dirty="0" smtClean="0"/>
            </a:br>
            <a:endParaRPr lang="en-US" sz="1800" i="1" dirty="0"/>
          </a:p>
        </p:txBody>
      </p:sp>
      <p:sp>
        <p:nvSpPr>
          <p:cNvPr id="3" name="Text Placeholder 2"/>
          <p:cNvSpPr>
            <a:spLocks noGrp="1"/>
          </p:cNvSpPr>
          <p:nvPr>
            <p:ph type="body" idx="1"/>
          </p:nvPr>
        </p:nvSpPr>
        <p:spPr/>
        <p:txBody>
          <a:bodyPr/>
          <a:lstStyle/>
          <a:p>
            <a:r>
              <a:rPr lang="en-US" dirty="0" smtClean="0"/>
              <a:t>“Some” Critical Verbs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Analyze</a:t>
            </a:r>
          </a:p>
          <a:p>
            <a:r>
              <a:rPr lang="en-US" dirty="0" smtClean="0"/>
              <a:t>Determine</a:t>
            </a:r>
          </a:p>
          <a:p>
            <a:r>
              <a:rPr lang="en-US" dirty="0" smtClean="0"/>
              <a:t>Evaluate</a:t>
            </a:r>
          </a:p>
          <a:p>
            <a:r>
              <a:rPr lang="en-US" dirty="0" smtClean="0"/>
              <a:t>Infer</a:t>
            </a:r>
          </a:p>
          <a:p>
            <a:r>
              <a:rPr lang="en-US" dirty="0" smtClean="0"/>
              <a:t>Integrate</a:t>
            </a:r>
          </a:p>
          <a:p>
            <a:r>
              <a:rPr lang="en-US" dirty="0" smtClean="0"/>
              <a:t>Paraphrase</a:t>
            </a:r>
          </a:p>
          <a:p>
            <a:r>
              <a:rPr lang="en-US" dirty="0" smtClean="0"/>
              <a:t>Summarize</a:t>
            </a:r>
          </a:p>
          <a:p>
            <a:r>
              <a:rPr lang="en-US" dirty="0" smtClean="0"/>
              <a:t>Trace</a:t>
            </a:r>
          </a:p>
          <a:p>
            <a:r>
              <a:rPr lang="en-US" dirty="0" smtClean="0"/>
              <a:t>Distinguish</a:t>
            </a:r>
          </a:p>
          <a:p>
            <a:endParaRPr lang="en-US" sz="1200" dirty="0"/>
          </a:p>
        </p:txBody>
      </p:sp>
      <p:sp>
        <p:nvSpPr>
          <p:cNvPr id="5" name="Text Placeholder 4"/>
          <p:cNvSpPr>
            <a:spLocks noGrp="1"/>
          </p:cNvSpPr>
          <p:nvPr>
            <p:ph type="body" sz="quarter" idx="3"/>
          </p:nvPr>
        </p:nvSpPr>
        <p:spPr/>
        <p:txBody>
          <a:bodyPr/>
          <a:lstStyle/>
          <a:p>
            <a:r>
              <a:rPr lang="en-US" dirty="0" smtClean="0"/>
              <a:t>“Some” Critical Nouns</a:t>
            </a:r>
            <a:endParaRPr lang="en-US" dirty="0"/>
          </a:p>
        </p:txBody>
      </p:sp>
      <p:sp>
        <p:nvSpPr>
          <p:cNvPr id="6" name="Content Placeholder 5"/>
          <p:cNvSpPr>
            <a:spLocks noGrp="1"/>
          </p:cNvSpPr>
          <p:nvPr>
            <p:ph sz="quarter" idx="4"/>
          </p:nvPr>
        </p:nvSpPr>
        <p:spPr/>
        <p:txBody>
          <a:bodyPr>
            <a:normAutofit lnSpcReduction="10000"/>
          </a:bodyPr>
          <a:lstStyle/>
          <a:p>
            <a:r>
              <a:rPr lang="en-US" dirty="0" smtClean="0"/>
              <a:t>Alliteration</a:t>
            </a:r>
          </a:p>
          <a:p>
            <a:r>
              <a:rPr lang="en-US" dirty="0" smtClean="0"/>
              <a:t>Argument</a:t>
            </a:r>
          </a:p>
          <a:p>
            <a:r>
              <a:rPr lang="en-US" dirty="0" smtClean="0"/>
              <a:t>Connotative Language</a:t>
            </a:r>
          </a:p>
          <a:p>
            <a:r>
              <a:rPr lang="en-US" dirty="0" smtClean="0"/>
              <a:t>Evidence</a:t>
            </a:r>
          </a:p>
          <a:p>
            <a:r>
              <a:rPr lang="en-US" dirty="0" smtClean="0"/>
              <a:t>Point of View</a:t>
            </a:r>
          </a:p>
          <a:p>
            <a:r>
              <a:rPr lang="en-US" dirty="0" smtClean="0"/>
              <a:t>Rhetoric</a:t>
            </a:r>
          </a:p>
          <a:p>
            <a:r>
              <a:rPr lang="en-US" dirty="0" smtClean="0"/>
              <a:t>Stanza</a:t>
            </a:r>
          </a:p>
          <a:p>
            <a:r>
              <a:rPr lang="en-US" dirty="0" smtClean="0"/>
              <a:t>Theme</a:t>
            </a:r>
          </a:p>
          <a:p>
            <a:r>
              <a:rPr lang="en-US" dirty="0" smtClean="0"/>
              <a:t>Claim/Counterclaim</a:t>
            </a:r>
          </a:p>
          <a:p>
            <a:endParaRPr lang="en-US" dirty="0" smtClean="0"/>
          </a:p>
          <a:p>
            <a:endParaRPr lang="en-US" dirty="0"/>
          </a:p>
        </p:txBody>
      </p:sp>
    </p:spTree>
    <p:extLst>
      <p:ext uri="{BB962C8B-B14F-4D97-AF65-F5344CB8AC3E}">
        <p14:creationId xmlns:p14="http://schemas.microsoft.com/office/powerpoint/2010/main" val="78978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#10  Many Different ELA Standards</a:t>
            </a:r>
            <a:endParaRPr lang="en-US" sz="4000" dirty="0"/>
          </a:p>
        </p:txBody>
      </p:sp>
      <p:sp>
        <p:nvSpPr>
          <p:cNvPr id="3" name="Content Placeholder 2"/>
          <p:cNvSpPr>
            <a:spLocks noGrp="1"/>
          </p:cNvSpPr>
          <p:nvPr>
            <p:ph sz="half" idx="1"/>
          </p:nvPr>
        </p:nvSpPr>
        <p:spPr/>
        <p:txBody>
          <a:bodyPr>
            <a:normAutofit fontScale="62500" lnSpcReduction="20000"/>
          </a:bodyPr>
          <a:lstStyle/>
          <a:p>
            <a:r>
              <a:rPr lang="en-US" sz="4500" dirty="0" smtClean="0"/>
              <a:t>RL (literature)</a:t>
            </a:r>
          </a:p>
          <a:p>
            <a:r>
              <a:rPr lang="en-US" sz="4500" dirty="0" smtClean="0"/>
              <a:t>RI (informational)</a:t>
            </a:r>
          </a:p>
          <a:p>
            <a:r>
              <a:rPr lang="en-US" sz="4500" dirty="0" smtClean="0"/>
              <a:t>*RH (literacy in history &amp;  social studies) </a:t>
            </a:r>
          </a:p>
          <a:p>
            <a:r>
              <a:rPr lang="en-US" sz="4500" dirty="0" smtClean="0"/>
              <a:t>*RST (literacy in science &amp; technical subjects) (</a:t>
            </a:r>
            <a:r>
              <a:rPr lang="en-US" sz="4500" dirty="0"/>
              <a:t>gr. 6-11</a:t>
            </a:r>
            <a:r>
              <a:rPr lang="en-US" sz="4500" dirty="0" smtClean="0"/>
              <a:t>)</a:t>
            </a:r>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smtClean="0"/>
          </a:p>
          <a:p>
            <a:pPr marL="114300" indent="0">
              <a:buNone/>
            </a:pPr>
            <a:r>
              <a:rPr lang="en-US" sz="3200" dirty="0" smtClean="0"/>
              <a:t>*grades 6-11 only</a:t>
            </a:r>
          </a:p>
          <a:p>
            <a:endParaRPr lang="en-US" dirty="0"/>
          </a:p>
        </p:txBody>
      </p:sp>
      <p:sp>
        <p:nvSpPr>
          <p:cNvPr id="4" name="Content Placeholder 3"/>
          <p:cNvSpPr>
            <a:spLocks noGrp="1"/>
          </p:cNvSpPr>
          <p:nvPr>
            <p:ph sz="half" idx="2"/>
          </p:nvPr>
        </p:nvSpPr>
        <p:spPr>
          <a:xfrm>
            <a:off x="4419600" y="1536192"/>
            <a:ext cx="3733800" cy="4590288"/>
          </a:xfrm>
        </p:spPr>
        <p:txBody>
          <a:bodyPr>
            <a:normAutofit fontScale="62500" lnSpcReduction="20000"/>
          </a:bodyPr>
          <a:lstStyle/>
          <a:p>
            <a:r>
              <a:rPr lang="en-US" sz="4500" dirty="0" smtClean="0"/>
              <a:t>W(writing)</a:t>
            </a:r>
          </a:p>
          <a:p>
            <a:pPr lvl="1"/>
            <a:r>
              <a:rPr lang="en-US" sz="4500" dirty="0" smtClean="0">
                <a:solidFill>
                  <a:srgbClr val="FF0000"/>
                </a:solidFill>
              </a:rPr>
              <a:t>Argumentation</a:t>
            </a:r>
          </a:p>
          <a:p>
            <a:pPr lvl="1"/>
            <a:r>
              <a:rPr lang="en-US" sz="4500" dirty="0" smtClean="0"/>
              <a:t>Informative/</a:t>
            </a:r>
            <a:r>
              <a:rPr lang="en-US" sz="4500" dirty="0" err="1" smtClean="0"/>
              <a:t>explan-atory</a:t>
            </a:r>
            <a:endParaRPr lang="en-US" sz="4500" dirty="0" smtClean="0"/>
          </a:p>
          <a:p>
            <a:pPr lvl="1"/>
            <a:r>
              <a:rPr lang="en-US" sz="4500" dirty="0" smtClean="0"/>
              <a:t>Narratives</a:t>
            </a:r>
          </a:p>
          <a:p>
            <a:r>
              <a:rPr lang="en-US" sz="4500" dirty="0" smtClean="0"/>
              <a:t>L(language)</a:t>
            </a:r>
          </a:p>
          <a:p>
            <a:endParaRPr lang="en-US" sz="4500" dirty="0"/>
          </a:p>
          <a:p>
            <a:r>
              <a:rPr lang="en-US" sz="4500" strike="sngStrike" dirty="0" smtClean="0"/>
              <a:t>**RF(reading foundational skills)</a:t>
            </a:r>
          </a:p>
          <a:p>
            <a:endParaRPr lang="en-US" dirty="0"/>
          </a:p>
          <a:p>
            <a:pPr marL="114300" indent="0">
              <a:buNone/>
            </a:pPr>
            <a:r>
              <a:rPr lang="en-US" sz="3200" strike="sngStrike" dirty="0" smtClean="0"/>
              <a:t>**grades K-5 standards not tested </a:t>
            </a:r>
            <a:endParaRPr lang="en-US" sz="3200" strike="sngStrike" dirty="0"/>
          </a:p>
        </p:txBody>
      </p:sp>
    </p:spTree>
    <p:extLst>
      <p:ext uri="{BB962C8B-B14F-4D97-AF65-F5344CB8AC3E}">
        <p14:creationId xmlns:p14="http://schemas.microsoft.com/office/powerpoint/2010/main" val="4133633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#11 Next Gen Item Types</a:t>
            </a:r>
            <a:endParaRPr lang="en-US" sz="4400" dirty="0"/>
          </a:p>
        </p:txBody>
      </p:sp>
      <p:sp>
        <p:nvSpPr>
          <p:cNvPr id="3" name="Text Placeholder 2"/>
          <p:cNvSpPr>
            <a:spLocks noGrp="1"/>
          </p:cNvSpPr>
          <p:nvPr>
            <p:ph type="body" idx="1"/>
          </p:nvPr>
        </p:nvSpPr>
        <p:spPr/>
        <p:txBody>
          <a:bodyPr/>
          <a:lstStyle/>
          <a:p>
            <a:r>
              <a:rPr lang="en-US" sz="4000" dirty="0" smtClean="0"/>
              <a:t>PBA</a:t>
            </a:r>
            <a:endParaRPr lang="en-US" sz="4000" dirty="0"/>
          </a:p>
        </p:txBody>
      </p:sp>
      <p:sp>
        <p:nvSpPr>
          <p:cNvPr id="4" name="Content Placeholder 3"/>
          <p:cNvSpPr>
            <a:spLocks noGrp="1"/>
          </p:cNvSpPr>
          <p:nvPr>
            <p:ph sz="half" idx="2"/>
          </p:nvPr>
        </p:nvSpPr>
        <p:spPr>
          <a:xfrm>
            <a:off x="457200" y="2174874"/>
            <a:ext cx="3657600" cy="4225925"/>
          </a:xfrm>
        </p:spPr>
        <p:txBody>
          <a:bodyPr>
            <a:normAutofit fontScale="77500" lnSpcReduction="20000"/>
          </a:bodyPr>
          <a:lstStyle/>
          <a:p>
            <a:r>
              <a:rPr lang="en-US" sz="4200" dirty="0" smtClean="0"/>
              <a:t>*PCR Tasks</a:t>
            </a:r>
          </a:p>
          <a:p>
            <a:pPr lvl="1"/>
            <a:r>
              <a:rPr lang="en-US" sz="2800" dirty="0" smtClean="0"/>
              <a:t>NT (Narration Task) </a:t>
            </a:r>
            <a:endParaRPr lang="en-US" sz="2800" dirty="0"/>
          </a:p>
          <a:p>
            <a:pPr lvl="1"/>
            <a:r>
              <a:rPr lang="en-US" sz="2800" dirty="0" smtClean="0"/>
              <a:t>LAT (Literary Analysis Task)</a:t>
            </a:r>
          </a:p>
          <a:p>
            <a:pPr lvl="1"/>
            <a:r>
              <a:rPr lang="en-US" sz="2800" dirty="0" smtClean="0"/>
              <a:t>RST (Research </a:t>
            </a:r>
            <a:r>
              <a:rPr lang="en-US" sz="2800" dirty="0"/>
              <a:t>Simulation </a:t>
            </a:r>
            <a:r>
              <a:rPr lang="en-US" sz="2800" dirty="0" smtClean="0"/>
              <a:t>Task)</a:t>
            </a:r>
            <a:endParaRPr lang="en-US" sz="2800" dirty="0"/>
          </a:p>
          <a:p>
            <a:r>
              <a:rPr lang="en-US" sz="2800" dirty="0" smtClean="0"/>
              <a:t>EBSR (Extended-Based </a:t>
            </a:r>
            <a:r>
              <a:rPr lang="en-US" sz="2800" dirty="0"/>
              <a:t>S</a:t>
            </a:r>
            <a:r>
              <a:rPr lang="en-US" sz="2800" dirty="0" smtClean="0"/>
              <a:t>elected </a:t>
            </a:r>
            <a:r>
              <a:rPr lang="en-US" sz="2800" dirty="0"/>
              <a:t>R</a:t>
            </a:r>
            <a:r>
              <a:rPr lang="en-US" sz="2800" dirty="0" smtClean="0"/>
              <a:t>esponse)</a:t>
            </a:r>
          </a:p>
          <a:p>
            <a:r>
              <a:rPr lang="en-US" sz="2800" dirty="0" smtClean="0"/>
              <a:t>TECR (Technology- </a:t>
            </a:r>
            <a:r>
              <a:rPr lang="en-US" sz="2800" dirty="0"/>
              <a:t>E</a:t>
            </a:r>
            <a:r>
              <a:rPr lang="en-US" sz="2800" dirty="0" smtClean="0"/>
              <a:t>nhanced </a:t>
            </a:r>
            <a:r>
              <a:rPr lang="en-US" sz="2800" dirty="0"/>
              <a:t>C</a:t>
            </a:r>
            <a:r>
              <a:rPr lang="en-US" sz="2800" dirty="0" smtClean="0"/>
              <a:t>onstructed </a:t>
            </a:r>
            <a:r>
              <a:rPr lang="en-US" sz="2800" dirty="0"/>
              <a:t>R</a:t>
            </a:r>
            <a:r>
              <a:rPr lang="en-US" sz="2800" dirty="0" smtClean="0"/>
              <a:t>esponse)</a:t>
            </a:r>
          </a:p>
          <a:p>
            <a:endParaRPr lang="en-US" sz="2600" dirty="0" smtClean="0"/>
          </a:p>
          <a:p>
            <a:pPr marL="114300" indent="0">
              <a:buNone/>
            </a:pPr>
            <a:r>
              <a:rPr lang="en-US" sz="1900" dirty="0" smtClean="0"/>
              <a:t>*Prose Constructed Response</a:t>
            </a:r>
          </a:p>
          <a:p>
            <a:pPr lvl="1"/>
            <a:endParaRPr lang="en-US" dirty="0"/>
          </a:p>
          <a:p>
            <a:pPr lvl="1"/>
            <a:endParaRPr lang="en-US" dirty="0"/>
          </a:p>
        </p:txBody>
      </p:sp>
      <p:sp>
        <p:nvSpPr>
          <p:cNvPr id="5" name="Text Placeholder 4"/>
          <p:cNvSpPr>
            <a:spLocks noGrp="1"/>
          </p:cNvSpPr>
          <p:nvPr>
            <p:ph type="body" sz="quarter" idx="3"/>
          </p:nvPr>
        </p:nvSpPr>
        <p:spPr/>
        <p:txBody>
          <a:bodyPr/>
          <a:lstStyle/>
          <a:p>
            <a:r>
              <a:rPr lang="en-US" sz="4000" dirty="0" smtClean="0"/>
              <a:t>EOY</a:t>
            </a:r>
            <a:endParaRPr lang="en-US" sz="4000" dirty="0"/>
          </a:p>
        </p:txBody>
      </p:sp>
      <p:sp>
        <p:nvSpPr>
          <p:cNvPr id="6" name="Content Placeholder 5"/>
          <p:cNvSpPr>
            <a:spLocks noGrp="1"/>
          </p:cNvSpPr>
          <p:nvPr>
            <p:ph sz="quarter" idx="4"/>
          </p:nvPr>
        </p:nvSpPr>
        <p:spPr>
          <a:xfrm>
            <a:off x="4419600" y="2174875"/>
            <a:ext cx="3657600" cy="3463925"/>
          </a:xfrm>
        </p:spPr>
        <p:txBody>
          <a:bodyPr>
            <a:normAutofit fontScale="77500" lnSpcReduction="20000"/>
          </a:bodyPr>
          <a:lstStyle/>
          <a:p>
            <a:pPr algn="ctr"/>
            <a:r>
              <a:rPr lang="en-US" sz="3800" dirty="0" smtClean="0"/>
              <a:t>Quick Scoring Items</a:t>
            </a:r>
          </a:p>
          <a:p>
            <a:pPr algn="ctr"/>
            <a:endParaRPr lang="en-US" sz="5100" dirty="0" smtClean="0"/>
          </a:p>
          <a:p>
            <a:pPr lvl="1"/>
            <a:r>
              <a:rPr lang="en-US" sz="2900" dirty="0" smtClean="0"/>
              <a:t>EBSR </a:t>
            </a:r>
          </a:p>
          <a:p>
            <a:pPr lvl="1"/>
            <a:r>
              <a:rPr lang="en-US" sz="2900" dirty="0" smtClean="0"/>
              <a:t>TECR, (e.g., drag and drop, cut &amp; paste)</a:t>
            </a:r>
          </a:p>
          <a:p>
            <a:pPr lvl="1"/>
            <a:r>
              <a:rPr lang="en-US" sz="2900" dirty="0" smtClean="0"/>
              <a:t>Multiple select response</a:t>
            </a:r>
          </a:p>
          <a:p>
            <a:pPr lvl="1"/>
            <a:r>
              <a:rPr lang="en-US" sz="2900" dirty="0" smtClean="0"/>
              <a:t>Multiple choice</a:t>
            </a:r>
          </a:p>
          <a:p>
            <a:pPr lvl="1"/>
            <a:endParaRPr lang="en-US" sz="5100" dirty="0" smtClean="0"/>
          </a:p>
          <a:p>
            <a:pPr marL="411480" lvl="1" indent="0">
              <a:buNone/>
            </a:pPr>
            <a:endParaRPr lang="en-US" sz="2800" dirty="0" smtClean="0"/>
          </a:p>
          <a:p>
            <a:pPr lvl="1"/>
            <a:endParaRPr lang="en-US" sz="2400" dirty="0"/>
          </a:p>
          <a:p>
            <a:pPr marL="411480" lvl="1" indent="0">
              <a:buNone/>
            </a:pPr>
            <a:endParaRPr lang="en-US" sz="2400" dirty="0" smtClean="0"/>
          </a:p>
        </p:txBody>
      </p:sp>
    </p:spTree>
    <p:extLst>
      <p:ext uri="{BB962C8B-B14F-4D97-AF65-F5344CB8AC3E}">
        <p14:creationId xmlns:p14="http://schemas.microsoft.com/office/powerpoint/2010/main" val="417869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#12 PBA &amp; EOY Scoring</a:t>
            </a:r>
            <a:endParaRPr lang="en-US" dirty="0"/>
          </a:p>
        </p:txBody>
      </p:sp>
      <p:sp>
        <p:nvSpPr>
          <p:cNvPr id="3" name="Content Placeholder 2"/>
          <p:cNvSpPr>
            <a:spLocks noGrp="1"/>
          </p:cNvSpPr>
          <p:nvPr>
            <p:ph idx="1"/>
          </p:nvPr>
        </p:nvSpPr>
        <p:spPr/>
        <p:txBody>
          <a:bodyPr>
            <a:normAutofit fontScale="85000" lnSpcReduction="20000"/>
          </a:bodyPr>
          <a:lstStyle/>
          <a:p>
            <a:r>
              <a:rPr lang="en-US" sz="3200" dirty="0" smtClean="0"/>
              <a:t>Machine-scored whether on the PBA or EOY</a:t>
            </a:r>
          </a:p>
          <a:p>
            <a:pPr lvl="2"/>
            <a:r>
              <a:rPr lang="en-US" sz="2800" dirty="0" smtClean="0"/>
              <a:t>EBSR </a:t>
            </a:r>
          </a:p>
          <a:p>
            <a:pPr lvl="2"/>
            <a:r>
              <a:rPr lang="en-US" sz="2800" dirty="0"/>
              <a:t>M</a:t>
            </a:r>
            <a:r>
              <a:rPr lang="en-US" sz="2800" dirty="0" smtClean="0"/>
              <a:t>ultiple select </a:t>
            </a:r>
          </a:p>
          <a:p>
            <a:pPr lvl="2"/>
            <a:r>
              <a:rPr lang="en-US" sz="2800" dirty="0" smtClean="0"/>
              <a:t>Multiple choice </a:t>
            </a:r>
          </a:p>
          <a:p>
            <a:pPr lvl="2"/>
            <a:r>
              <a:rPr lang="en-US" sz="2800" dirty="0" smtClean="0"/>
              <a:t>TECR  </a:t>
            </a:r>
          </a:p>
          <a:p>
            <a:pPr lvl="3"/>
            <a:r>
              <a:rPr lang="en-US" sz="2600" dirty="0" smtClean="0"/>
              <a:t>drag &amp; drop</a:t>
            </a:r>
          </a:p>
          <a:p>
            <a:pPr lvl="3"/>
            <a:r>
              <a:rPr lang="en-US" sz="2600" dirty="0" smtClean="0"/>
              <a:t>cut &amp; paste </a:t>
            </a:r>
          </a:p>
          <a:p>
            <a:pPr lvl="3"/>
            <a:r>
              <a:rPr lang="en-US" sz="2600" dirty="0" smtClean="0"/>
              <a:t>shade text </a:t>
            </a:r>
          </a:p>
          <a:p>
            <a:pPr lvl="3"/>
            <a:r>
              <a:rPr lang="en-US" sz="2600" dirty="0" smtClean="0"/>
              <a:t>move items to show relationships</a:t>
            </a:r>
          </a:p>
          <a:p>
            <a:endParaRPr lang="en-US" sz="3200" dirty="0"/>
          </a:p>
          <a:p>
            <a:r>
              <a:rPr lang="en-US" sz="3200" dirty="0" smtClean="0"/>
              <a:t>3 hand-scored Prose </a:t>
            </a:r>
            <a:r>
              <a:rPr lang="en-US" sz="3200" dirty="0"/>
              <a:t>C</a:t>
            </a:r>
            <a:r>
              <a:rPr lang="en-US" sz="3200" dirty="0" smtClean="0"/>
              <a:t>onstructed Response (PCR) tasks on the PBA</a:t>
            </a:r>
            <a:endParaRPr lang="en-US" sz="3200" dirty="0"/>
          </a:p>
        </p:txBody>
      </p:sp>
    </p:spTree>
    <p:extLst>
      <p:ext uri="{BB962C8B-B14F-4D97-AF65-F5344CB8AC3E}">
        <p14:creationId xmlns:p14="http://schemas.microsoft.com/office/powerpoint/2010/main" val="2494713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20000" cy="1143000"/>
          </a:xfrm>
        </p:spPr>
        <p:txBody>
          <a:bodyPr/>
          <a:lstStyle/>
          <a:p>
            <a:r>
              <a:rPr lang="en-US" sz="4000" dirty="0" smtClean="0"/>
              <a:t>#13 ELA Session Times for MS &amp; HS</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8380382"/>
              </p:ext>
            </p:extLst>
          </p:nvPr>
        </p:nvGraphicFramePr>
        <p:xfrm>
          <a:off x="457200" y="1896894"/>
          <a:ext cx="7467601" cy="4580106"/>
        </p:xfrm>
        <a:graphic>
          <a:graphicData uri="http://schemas.openxmlformats.org/drawingml/2006/table">
            <a:tbl>
              <a:tblPr>
                <a:tableStyleId>{5C22544A-7EE6-4342-B048-85BDC9FD1C3A}</a:tableStyleId>
              </a:tblPr>
              <a:tblGrid>
                <a:gridCol w="1208504"/>
                <a:gridCol w="1236519"/>
                <a:gridCol w="941447"/>
                <a:gridCol w="936878"/>
                <a:gridCol w="1060271"/>
                <a:gridCol w="1041991"/>
                <a:gridCol w="1041991"/>
              </a:tblGrid>
              <a:tr h="844577">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 </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PBA Unit 1</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PBA Unit 2</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PBA Unit 3</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EOY Unit 1</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EOY Unit 2</a:t>
                      </a:r>
                      <a:endParaRPr lang="en-US" sz="2000" b="1" i="0" u="none" strike="noStrike" dirty="0">
                        <a:solidFill>
                          <a:srgbClr val="000000"/>
                        </a:solidFill>
                        <a:effectLst/>
                        <a:latin typeface="Calibri" panose="020F0502020204030204" pitchFamily="34" charset="0"/>
                      </a:endParaRPr>
                    </a:p>
                  </a:txBody>
                  <a:tcPr marL="9525" marR="9525" marT="9525" marB="0" anchor="b"/>
                </a:tc>
              </a:tr>
              <a:tr h="844577">
                <a:tc rowSpan="2">
                  <a:txBody>
                    <a:bodyPr/>
                    <a:lstStyle/>
                    <a:p>
                      <a:pPr algn="ctr" fontAlgn="b"/>
                      <a:r>
                        <a:rPr lang="en-US" sz="2000" u="none" strike="noStrike" dirty="0">
                          <a:effectLst/>
                        </a:rPr>
                        <a:t>Grades 6-8</a:t>
                      </a:r>
                      <a:endParaRPr lang="en-US" sz="2000" b="1"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l" fontAlgn="b"/>
                      <a:r>
                        <a:rPr lang="en-US" sz="2000" u="none" strike="noStrike">
                          <a:effectLst/>
                        </a:rPr>
                        <a:t>Unit Time</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75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60</a:t>
                      </a:r>
                      <a:endParaRPr lang="en-US" sz="2000" b="0" i="0" u="none" strike="noStrike">
                        <a:solidFill>
                          <a:srgbClr val="000000"/>
                        </a:solidFill>
                        <a:effectLst/>
                        <a:latin typeface="Calibri" panose="020F0502020204030204" pitchFamily="34" charset="0"/>
                      </a:endParaRPr>
                    </a:p>
                  </a:txBody>
                  <a:tcPr marL="9525" marR="9525" marT="9525" marB="0" anchor="b"/>
                </a:tc>
              </a:tr>
              <a:tr h="982270">
                <a:tc vMerge="1">
                  <a:txBody>
                    <a:bodyPr/>
                    <a:lstStyle/>
                    <a:p>
                      <a:endParaRPr lang="en-US"/>
                    </a:p>
                  </a:txBody>
                  <a:tcPr/>
                </a:tc>
                <a:tc>
                  <a:txBody>
                    <a:bodyPr/>
                    <a:lstStyle/>
                    <a:p>
                      <a:pPr algn="l" fontAlgn="b"/>
                      <a:r>
                        <a:rPr lang="en-US" sz="2000" i="1" u="none" strike="noStrike" dirty="0">
                          <a:effectLst/>
                        </a:rPr>
                        <a:t>Est. Time on Task </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50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a:effectLst/>
                        </a:rPr>
                        <a:t>60</a:t>
                      </a:r>
                      <a:endParaRPr lang="en-US" sz="2000" b="0" i="1"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a:effectLst/>
                        </a:rPr>
                        <a:t>40</a:t>
                      </a:r>
                      <a:endParaRPr lang="en-US" sz="2000" b="0" i="1"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40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40</a:t>
                      </a:r>
                      <a:endParaRPr lang="en-US" sz="2000" b="0" i="1" u="none" strike="noStrike" dirty="0">
                        <a:solidFill>
                          <a:srgbClr val="000000"/>
                        </a:solidFill>
                        <a:effectLst/>
                        <a:latin typeface="Calibri" panose="020F0502020204030204" pitchFamily="34" charset="0"/>
                      </a:endParaRPr>
                    </a:p>
                  </a:txBody>
                  <a:tcPr marL="9525" marR="9525" marT="9525" marB="0" anchor="b"/>
                </a:tc>
              </a:tr>
              <a:tr h="844577">
                <a:tc rowSpan="2">
                  <a:txBody>
                    <a:bodyPr/>
                    <a:lstStyle/>
                    <a:p>
                      <a:pPr algn="ctr" fontAlgn="b"/>
                      <a:r>
                        <a:rPr lang="en-US" sz="2000" u="none" strike="noStrike" dirty="0">
                          <a:effectLst/>
                        </a:rPr>
                        <a:t>Grades 9-11 </a:t>
                      </a:r>
                      <a:endParaRPr lang="en-US" sz="2000" b="1"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l" fontAlgn="b"/>
                      <a:r>
                        <a:rPr lang="en-US" sz="2000" u="none" strike="noStrike" dirty="0">
                          <a:effectLst/>
                        </a:rPr>
                        <a:t>Unit Time</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75</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60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60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9525" marR="9525" marT="9525" marB="0" anchor="b"/>
                </a:tc>
              </a:tr>
              <a:tr h="1064105">
                <a:tc vMerge="1">
                  <a:txBody>
                    <a:bodyPr/>
                    <a:lstStyle/>
                    <a:p>
                      <a:endParaRPr lang="en-US"/>
                    </a:p>
                  </a:txBody>
                  <a:tcPr/>
                </a:tc>
                <a:tc>
                  <a:txBody>
                    <a:bodyPr/>
                    <a:lstStyle/>
                    <a:p>
                      <a:pPr algn="l" fontAlgn="b"/>
                      <a:r>
                        <a:rPr lang="en-US" sz="2000" i="1" u="none" strike="noStrike" dirty="0">
                          <a:effectLst/>
                        </a:rPr>
                        <a:t>Est. Time on Task </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50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60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40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40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40</a:t>
                      </a:r>
                      <a:endParaRPr lang="en-US" sz="2000" b="0" i="1"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91649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a:xfrm>
            <a:off x="533400" y="-228600"/>
            <a:ext cx="7848600" cy="1219199"/>
          </a:xfrm>
        </p:spPr>
        <p:txBody>
          <a:bodyPr/>
          <a:lstStyle/>
          <a:p>
            <a:r>
              <a:rPr lang="en-US" sz="3200" dirty="0" smtClean="0"/>
              <a:t># 14 Accessibility &amp; Accommodations Support</a:t>
            </a:r>
            <a:endParaRPr lang="en-US" sz="32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6" name="Straight Connector 5"/>
          <p:cNvCxnSpPr/>
          <p:nvPr/>
        </p:nvCxnSpPr>
        <p:spPr>
          <a:xfrm>
            <a:off x="990600" y="838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609600"/>
            <a:ext cx="7696200" cy="6050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876800" y="3749908"/>
            <a:ext cx="2340769" cy="400110"/>
          </a:xfrm>
          <a:prstGeom prst="rect">
            <a:avLst/>
          </a:prstGeom>
          <a:noFill/>
        </p:spPr>
        <p:txBody>
          <a:bodyPr wrap="none" rtlCol="0">
            <a:spAutoFit/>
          </a:bodyPr>
          <a:lstStyle/>
          <a:p>
            <a:r>
              <a:rPr lang="en-US" sz="2000" b="1" dirty="0" smtClean="0">
                <a:latin typeface="+mj-lt"/>
              </a:rPr>
              <a:t>, Line Reader Tool </a:t>
            </a:r>
            <a:endParaRPr lang="en-US" sz="2000" b="1" dirty="0">
              <a:latin typeface="+mj-lt"/>
            </a:endParaRPr>
          </a:p>
        </p:txBody>
      </p:sp>
    </p:spTree>
    <p:extLst>
      <p:ext uri="{BB962C8B-B14F-4D97-AF65-F5344CB8AC3E}">
        <p14:creationId xmlns:p14="http://schemas.microsoft.com/office/powerpoint/2010/main" val="1101714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1295400"/>
          </a:xfrm>
        </p:spPr>
        <p:txBody>
          <a:bodyPr/>
          <a:lstStyle/>
          <a:p>
            <a:r>
              <a:rPr lang="en-US" sz="4800" dirty="0"/>
              <a:t>Middle School Sample Items</a:t>
            </a:r>
          </a:p>
        </p:txBody>
      </p:sp>
      <p:sp>
        <p:nvSpPr>
          <p:cNvPr id="3" name="Subtitle 2"/>
          <p:cNvSpPr>
            <a:spLocks noGrp="1"/>
          </p:cNvSpPr>
          <p:nvPr>
            <p:ph type="subTitle" idx="1"/>
          </p:nvPr>
        </p:nvSpPr>
        <p:spPr>
          <a:xfrm>
            <a:off x="685800" y="4267200"/>
            <a:ext cx="6461760" cy="1371600"/>
          </a:xfrm>
        </p:spPr>
        <p:txBody>
          <a:bodyPr>
            <a:noAutofit/>
          </a:bodyPr>
          <a:lstStyle/>
          <a:p>
            <a:pPr algn="ctr"/>
            <a:r>
              <a:rPr lang="en-US" sz="4000" dirty="0" smtClean="0"/>
              <a:t>Research Simulation Task Grade 7</a:t>
            </a:r>
            <a:endParaRPr lang="en-US" sz="4000" dirty="0"/>
          </a:p>
        </p:txBody>
      </p:sp>
    </p:spTree>
    <p:extLst>
      <p:ext uri="{BB962C8B-B14F-4D97-AF65-F5344CB8AC3E}">
        <p14:creationId xmlns:p14="http://schemas.microsoft.com/office/powerpoint/2010/main" val="3226811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lvl="1">
              <a:lnSpc>
                <a:spcPct val="120000"/>
              </a:lnSpc>
              <a:buFont typeface="Arial" pitchFamily="34" charset="0"/>
              <a:buChar char="•"/>
              <a:defRPr/>
            </a:pPr>
            <a:r>
              <a:rPr lang="en-US" sz="2600" dirty="0" smtClean="0">
                <a:ea typeface="+mn-ea"/>
                <a:cs typeface="Century Gothic"/>
              </a:rPr>
              <a:t>Students </a:t>
            </a:r>
            <a:r>
              <a:rPr lang="en-US" sz="2600" dirty="0">
                <a:ea typeface="+mn-ea"/>
                <a:cs typeface="Century Gothic"/>
              </a:rPr>
              <a:t>begin by reading </a:t>
            </a:r>
            <a:r>
              <a:rPr lang="en-US" sz="2600" dirty="0" smtClean="0">
                <a:ea typeface="+mn-ea"/>
                <a:cs typeface="Century Gothic"/>
              </a:rPr>
              <a:t>an </a:t>
            </a:r>
            <a:r>
              <a:rPr lang="en-US" sz="2600" dirty="0" smtClean="0">
                <a:solidFill>
                  <a:srgbClr val="FF0000"/>
                </a:solidFill>
                <a:ea typeface="+mn-ea"/>
                <a:cs typeface="Century Gothic"/>
              </a:rPr>
              <a:t>anchor text </a:t>
            </a:r>
            <a:r>
              <a:rPr lang="en-US" sz="2600" dirty="0" smtClean="0">
                <a:ea typeface="+mn-ea"/>
                <a:cs typeface="Century Gothic"/>
              </a:rPr>
              <a:t>that introduces the topic.  </a:t>
            </a:r>
          </a:p>
          <a:p>
            <a:pPr lvl="1">
              <a:lnSpc>
                <a:spcPct val="120000"/>
              </a:lnSpc>
              <a:buFont typeface="Arial" pitchFamily="34" charset="0"/>
              <a:buChar char="•"/>
              <a:defRPr/>
            </a:pPr>
            <a:r>
              <a:rPr lang="en-US" sz="2600" dirty="0" smtClean="0">
                <a:ea typeface="+mn-ea"/>
                <a:cs typeface="Century Gothic"/>
              </a:rPr>
              <a:t>EBSR and TECR items </a:t>
            </a:r>
            <a:r>
              <a:rPr lang="en-US" sz="2600" dirty="0">
                <a:ea typeface="+mn-ea"/>
                <a:cs typeface="Century Gothic"/>
              </a:rPr>
              <a:t>ask students to gather key details about </a:t>
            </a:r>
            <a:r>
              <a:rPr lang="en-US" sz="2600" dirty="0" smtClean="0">
                <a:ea typeface="+mn-ea"/>
                <a:cs typeface="Century Gothic"/>
              </a:rPr>
              <a:t>the passage to support their understanding.</a:t>
            </a:r>
            <a:endParaRPr lang="en-US" sz="2600" dirty="0">
              <a:ea typeface="+mn-ea"/>
              <a:cs typeface="Century Gothic"/>
            </a:endParaRPr>
          </a:p>
          <a:p>
            <a:pPr lvl="1">
              <a:lnSpc>
                <a:spcPct val="120000"/>
              </a:lnSpc>
              <a:buFont typeface="Arial" pitchFamily="34" charset="0"/>
              <a:buChar char="•"/>
              <a:defRPr/>
            </a:pPr>
            <a:r>
              <a:rPr lang="en-US" sz="2600" dirty="0" smtClean="0">
                <a:ea typeface="+mn-ea"/>
                <a:cs typeface="Century Gothic"/>
              </a:rPr>
              <a:t>Students </a:t>
            </a:r>
            <a:r>
              <a:rPr lang="en-US" sz="2600" dirty="0">
                <a:ea typeface="+mn-ea"/>
                <a:cs typeface="Century Gothic"/>
              </a:rPr>
              <a:t>read </a:t>
            </a:r>
            <a:r>
              <a:rPr lang="en-US" sz="2600" dirty="0" smtClean="0">
                <a:ea typeface="+mn-ea"/>
                <a:cs typeface="Century Gothic"/>
              </a:rPr>
              <a:t>two </a:t>
            </a:r>
            <a:r>
              <a:rPr lang="en-US" sz="2600" dirty="0">
                <a:ea typeface="+mn-ea"/>
                <a:cs typeface="Century Gothic"/>
              </a:rPr>
              <a:t>additional </a:t>
            </a:r>
            <a:r>
              <a:rPr lang="en-US" sz="2600" dirty="0" smtClean="0">
                <a:ea typeface="+mn-ea"/>
                <a:cs typeface="Century Gothic"/>
              </a:rPr>
              <a:t>sources (</a:t>
            </a:r>
            <a:r>
              <a:rPr lang="en-US" sz="2600" i="1" dirty="0" smtClean="0">
                <a:ea typeface="+mn-ea"/>
                <a:cs typeface="Century Gothic"/>
              </a:rPr>
              <a:t>or one reading source and a 4 minute video</a:t>
            </a:r>
            <a:r>
              <a:rPr lang="en-US" sz="2600" dirty="0" smtClean="0">
                <a:ea typeface="+mn-ea"/>
                <a:cs typeface="Century Gothic"/>
              </a:rPr>
              <a:t>) and </a:t>
            </a:r>
            <a:r>
              <a:rPr lang="en-US" sz="2600" dirty="0">
                <a:ea typeface="+mn-ea"/>
                <a:cs typeface="Century Gothic"/>
              </a:rPr>
              <a:t>answer a few questions about each text to learn more about </a:t>
            </a:r>
            <a:r>
              <a:rPr lang="en-US" sz="2600" dirty="0" smtClean="0">
                <a:ea typeface="+mn-ea"/>
                <a:cs typeface="Century Gothic"/>
              </a:rPr>
              <a:t>the topic, so they are ready to write </a:t>
            </a:r>
            <a:r>
              <a:rPr lang="en-US" sz="2600" dirty="0">
                <a:ea typeface="+mn-ea"/>
                <a:cs typeface="Century Gothic"/>
              </a:rPr>
              <a:t>the final essay and to show their reading comprehension. </a:t>
            </a:r>
            <a:endParaRPr lang="en-US" sz="2600" dirty="0" smtClean="0">
              <a:ea typeface="+mn-ea"/>
              <a:cs typeface="Century Gothic"/>
            </a:endParaRPr>
          </a:p>
          <a:p>
            <a:pPr lvl="1">
              <a:lnSpc>
                <a:spcPct val="120000"/>
              </a:lnSpc>
              <a:buFont typeface="Arial" pitchFamily="34" charset="0"/>
              <a:buChar char="•"/>
              <a:defRPr/>
            </a:pPr>
            <a:r>
              <a:rPr lang="en-US" sz="2600" dirty="0" smtClean="0">
                <a:ea typeface="+mn-ea"/>
                <a:cs typeface="Century Gothic"/>
              </a:rPr>
              <a:t>Finally</a:t>
            </a:r>
            <a:r>
              <a:rPr lang="en-US" sz="2600" dirty="0">
                <a:ea typeface="+mn-ea"/>
                <a:cs typeface="Century Gothic"/>
              </a:rPr>
              <a:t>, students </a:t>
            </a:r>
            <a:r>
              <a:rPr lang="en-US" sz="2600" dirty="0" smtClean="0">
                <a:ea typeface="+mn-ea"/>
                <a:cs typeface="Century Gothic"/>
              </a:rPr>
              <a:t>mirror the research process by synthesizing </a:t>
            </a:r>
            <a:r>
              <a:rPr lang="en-US" sz="2600" dirty="0">
                <a:ea typeface="+mn-ea"/>
                <a:cs typeface="Century Gothic"/>
              </a:rPr>
              <a:t>their understandings </a:t>
            </a:r>
            <a:r>
              <a:rPr lang="en-US" sz="2600" dirty="0" smtClean="0">
                <a:ea typeface="+mn-ea"/>
                <a:cs typeface="Century Gothic"/>
              </a:rPr>
              <a:t>into a writing that uses textual evidence from the sources.</a:t>
            </a:r>
            <a:endParaRPr lang="en-US" sz="2600" dirty="0">
              <a:ea typeface="+mn-ea"/>
              <a:cs typeface="Century Gothic"/>
            </a:endParaRPr>
          </a:p>
          <a:p>
            <a:pPr>
              <a:buFont typeface="Arial" pitchFamily="34" charset="0"/>
              <a:buChar char="•"/>
              <a:defRPr/>
            </a:pPr>
            <a:endParaRPr lang="en-US" dirty="0">
              <a:ea typeface="+mn-ea"/>
            </a:endParaRPr>
          </a:p>
        </p:txBody>
      </p:sp>
      <p:sp>
        <p:nvSpPr>
          <p:cNvPr id="2" name="Title 1"/>
          <p:cNvSpPr>
            <a:spLocks noGrp="1"/>
          </p:cNvSpPr>
          <p:nvPr>
            <p:ph type="title"/>
          </p:nvPr>
        </p:nvSpPr>
        <p:spPr/>
        <p:txBody>
          <a:bodyPr>
            <a:noAutofit/>
          </a:bodyPr>
          <a:lstStyle/>
          <a:p>
            <a:pPr>
              <a:defRPr/>
            </a:pPr>
            <a:r>
              <a:rPr lang="en-US" dirty="0">
                <a:latin typeface="+mn-lt"/>
                <a:ea typeface="+mj-ea"/>
                <a:cs typeface="Century Gothic"/>
              </a:rPr>
              <a:t>Understanding the Research Simulation </a:t>
            </a:r>
            <a:r>
              <a:rPr lang="en-US" dirty="0" smtClean="0">
                <a:latin typeface="+mn-lt"/>
                <a:ea typeface="+mj-ea"/>
                <a:cs typeface="Century Gothic"/>
              </a:rPr>
              <a:t>Task (</a:t>
            </a:r>
            <a:r>
              <a:rPr lang="en-US" i="1" dirty="0" smtClean="0">
                <a:latin typeface="+mn-lt"/>
                <a:ea typeface="+mj-ea"/>
                <a:cs typeface="Century Gothic"/>
              </a:rPr>
              <a:t>Scaffolding</a:t>
            </a:r>
            <a:r>
              <a:rPr lang="en-US" dirty="0" smtClean="0">
                <a:latin typeface="+mn-lt"/>
                <a:ea typeface="+mj-ea"/>
                <a:cs typeface="Century Gothic"/>
              </a:rPr>
              <a:t>)</a:t>
            </a:r>
            <a:endParaRPr lang="en-US" dirty="0">
              <a:latin typeface="+mn-lt"/>
              <a:ea typeface="+mj-ea"/>
              <a:cs typeface="Century Gothic"/>
            </a:endParaRPr>
          </a:p>
        </p:txBody>
      </p:sp>
      <p:sp>
        <p:nvSpPr>
          <p:cNvPr id="389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9FEF2ECC-DF7B-4DE7-B4F0-94EF69B8383A}" type="slidenum">
              <a:rPr lang="en-US" smtClean="0">
                <a:latin typeface="Calibri" pitchFamily="34" charset="0"/>
              </a:rPr>
              <a:pPr eaLnBrk="1" hangingPunct="1"/>
              <a:t>19</a:t>
            </a:fld>
            <a:endParaRPr lang="en-US" dirty="0" smtClean="0">
              <a:latin typeface="Calibri" pitchFamily="34" charset="0"/>
            </a:endParaRPr>
          </a:p>
        </p:txBody>
      </p:sp>
    </p:spTree>
    <p:extLst>
      <p:ext uri="{BB962C8B-B14F-4D97-AF65-F5344CB8AC3E}">
        <p14:creationId xmlns:p14="http://schemas.microsoft.com/office/powerpoint/2010/main" val="26290401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None/>
              <a:defRPr/>
            </a:pPr>
            <a:r>
              <a:rPr lang="en-US" dirty="0" smtClean="0">
                <a:ea typeface="ＭＳ Ｐゴシック" pitchFamily="34" charset="-128"/>
              </a:rPr>
              <a:t>According to the article “The Biography of Amelia Earhart,” which events had the most significant impact on Earhart’s life? From the list, create a summary by dragging the </a:t>
            </a:r>
            <a:r>
              <a:rPr lang="en-US" b="1" dirty="0" smtClean="0">
                <a:ea typeface="ＭＳ Ｐゴシック" pitchFamily="34" charset="-128"/>
              </a:rPr>
              <a:t>four</a:t>
            </a:r>
            <a:r>
              <a:rPr lang="en-US" dirty="0" smtClean="0">
                <a:ea typeface="ＭＳ Ｐゴシック" pitchFamily="34" charset="-128"/>
              </a:rPr>
              <a:t> most significant events and dropping them in chronological order into the table.</a:t>
            </a:r>
          </a:p>
          <a:p>
            <a:pPr marL="0" indent="0">
              <a:lnSpc>
                <a:spcPct val="70000"/>
              </a:lnSpc>
              <a:buNone/>
              <a:defRPr/>
            </a:pPr>
            <a:r>
              <a:rPr lang="en-US" dirty="0" smtClean="0">
                <a:ea typeface="ＭＳ Ｐゴシック" pitchFamily="34" charset="-128"/>
              </a:rPr>
              <a:t>	</a:t>
            </a:r>
            <a:endParaRPr lang="en-US" sz="1800" dirty="0" smtClean="0">
              <a:ea typeface="ＭＳ Ｐゴシック" pitchFamily="34" charset="-128"/>
            </a:endParaRPr>
          </a:p>
          <a:p>
            <a:pPr marL="0" indent="0">
              <a:lnSpc>
                <a:spcPct val="70000"/>
              </a:lnSpc>
              <a:buNone/>
              <a:defRPr/>
            </a:pPr>
            <a:r>
              <a:rPr lang="en-US" sz="1800" dirty="0">
                <a:ea typeface="ＭＳ Ｐゴシック" pitchFamily="34" charset="-128"/>
              </a:rPr>
              <a:t> </a:t>
            </a:r>
            <a:r>
              <a:rPr lang="en-US" sz="1800" dirty="0" smtClean="0">
                <a:ea typeface="ＭＳ Ｐゴシック" pitchFamily="34" charset="-128"/>
              </a:rPr>
              <a:t>         </a:t>
            </a: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#2</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20</a:t>
            </a:fld>
            <a:endParaRPr lang="en-US" dirty="0" smtClean="0">
              <a:latin typeface="Calibri" pitchFamily="34" charset="0"/>
            </a:endParaRPr>
          </a:p>
        </p:txBody>
      </p:sp>
      <p:graphicFrame>
        <p:nvGraphicFramePr>
          <p:cNvPr id="5" name="Table 4"/>
          <p:cNvGraphicFramePr>
            <a:graphicFrameLocks noGrp="1"/>
          </p:cNvGraphicFramePr>
          <p:nvPr>
            <p:extLst/>
          </p:nvPr>
        </p:nvGraphicFramePr>
        <p:xfrm>
          <a:off x="647699" y="3200400"/>
          <a:ext cx="4343401" cy="3413760"/>
        </p:xfrm>
        <a:graphic>
          <a:graphicData uri="http://schemas.openxmlformats.org/drawingml/2006/table">
            <a:tbl>
              <a:tblPr firstRow="1" bandRow="1">
                <a:tableStyleId>{2D5ABB26-0587-4C30-8999-92F81FD0307C}</a:tableStyleId>
              </a:tblPr>
              <a:tblGrid>
                <a:gridCol w="380048"/>
                <a:gridCol w="3963353"/>
              </a:tblGrid>
              <a:tr h="370840">
                <a:tc>
                  <a:txBody>
                    <a:bodyPr/>
                    <a:lstStyle/>
                    <a:p>
                      <a:r>
                        <a:rPr lang="en-US" sz="1400" dirty="0" smtClean="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300" dirty="0" smtClean="0"/>
                        <a:t>Earhart becomes the first woman to fly across the Atlantic Ocean by herself.</a:t>
                      </a:r>
                      <a:endParaRPr lang="en-US" sz="1300" dirty="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2</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smtClean="0"/>
                        <a:t>Earhart attends</a:t>
                      </a:r>
                      <a:r>
                        <a:rPr lang="en-US" sz="1300" baseline="0" dirty="0" smtClean="0"/>
                        <a:t> a finishing school in Philadelphia.</a:t>
                      </a:r>
                    </a:p>
                    <a:p>
                      <a:endParaRPr lang="en-US" sz="1300" dirty="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3</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smtClean="0"/>
                        <a:t>Earhart purchases her first plane.</a:t>
                      </a:r>
                    </a:p>
                    <a:p>
                      <a:endParaRPr lang="en-US" sz="1300" dirty="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4</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300" dirty="0" smtClean="0"/>
                        <a:t>Earhart works as a nurse’s aide in Canada.</a:t>
                      </a:r>
                    </a:p>
                    <a:p>
                      <a:endParaRPr lang="en-US" sz="1300" dirty="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5</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smtClean="0"/>
                        <a:t>Earhart attends</a:t>
                      </a:r>
                      <a:r>
                        <a:rPr lang="en-US" sz="1300" baseline="0" dirty="0" smtClean="0"/>
                        <a:t> an air show, where a stunt pilot flies close to her.</a:t>
                      </a:r>
                      <a:endParaRPr lang="en-US" sz="1300" dirty="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6</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smtClean="0"/>
                        <a:t>Earhart sets off on a flight around the world.</a:t>
                      </a:r>
                    </a:p>
                    <a:p>
                      <a:endParaRPr lang="en-US" sz="1300" dirty="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7</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300" dirty="0" smtClean="0"/>
                        <a:t>Earhart</a:t>
                      </a:r>
                      <a:r>
                        <a:rPr lang="en-US" sz="1300" baseline="0" dirty="0" smtClean="0"/>
                        <a:t> places third at the Cleveland Women’s Air Derby.</a:t>
                      </a:r>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893086155"/>
              </p:ext>
            </p:extLst>
          </p:nvPr>
        </p:nvGraphicFramePr>
        <p:xfrm>
          <a:off x="5257800" y="3505200"/>
          <a:ext cx="2971800" cy="2133600"/>
        </p:xfrm>
        <a:graphic>
          <a:graphicData uri="http://schemas.openxmlformats.org/drawingml/2006/table">
            <a:tbl>
              <a:tblPr firstRow="1" bandRow="1">
                <a:tableStyleId>{2D5ABB26-0587-4C30-8999-92F81FD0307C}</a:tableStyleId>
              </a:tblPr>
              <a:tblGrid>
                <a:gridCol w="963706"/>
                <a:gridCol w="2008094"/>
              </a:tblGrid>
              <a:tr h="533400">
                <a:tc>
                  <a:txBody>
                    <a:bodyPr/>
                    <a:lstStyle/>
                    <a:p>
                      <a:r>
                        <a:rPr lang="en-US" dirty="0" smtClean="0"/>
                        <a:t>Event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r>
                        <a:rPr lang="en-US" dirty="0" smtClean="0"/>
                        <a:t>Event</a:t>
                      </a:r>
                      <a:r>
                        <a:rPr lang="en-US" baseline="0" dirty="0" smtClean="0"/>
                        <a:t> 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r>
                        <a:rPr lang="en-US" dirty="0" smtClean="0"/>
                        <a:t>Event 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r>
                        <a:rPr lang="en-US" dirty="0" smtClean="0"/>
                        <a:t>Event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360503911"/>
              </p:ext>
            </p:extLst>
          </p:nvPr>
        </p:nvGraphicFramePr>
        <p:xfrm>
          <a:off x="5257800" y="5943601"/>
          <a:ext cx="2895600" cy="457199"/>
        </p:xfrm>
        <a:graphic>
          <a:graphicData uri="http://schemas.openxmlformats.org/drawingml/2006/table">
            <a:tbl>
              <a:tblPr firstRow="1" bandRow="1">
                <a:tableStyleId>{5940675A-B579-460E-94D1-54222C63F5DA}</a:tableStyleId>
              </a:tblPr>
              <a:tblGrid>
                <a:gridCol w="2895600"/>
              </a:tblGrid>
              <a:tr h="457199">
                <a:tc>
                  <a:txBody>
                    <a:bodyPr/>
                    <a:lstStyle/>
                    <a:p>
                      <a:r>
                        <a:rPr lang="en-US" dirty="0" smtClean="0"/>
                        <a:t>Correct Response: 5, 3, 1, 6</a:t>
                      </a:r>
                      <a:endParaRPr lang="en-US" dirty="0"/>
                    </a:p>
                  </a:txBody>
                  <a:tcPr/>
                </a:tc>
              </a:tr>
            </a:tbl>
          </a:graphicData>
        </a:graphic>
      </p:graphicFrame>
    </p:spTree>
    <p:extLst>
      <p:ext uri="{BB962C8B-B14F-4D97-AF65-F5344CB8AC3E}">
        <p14:creationId xmlns:p14="http://schemas.microsoft.com/office/powerpoint/2010/main" val="33620010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Which sentence explains how paragraph 4 is important to the development of the ideas in “The Biography of Amelia Earhart”?</a:t>
            </a:r>
          </a:p>
          <a:p>
            <a:pPr marL="400050" lvl="1" indent="0">
              <a:lnSpc>
                <a:spcPct val="70000"/>
              </a:lnSpc>
              <a:buNone/>
              <a:defRPr/>
            </a:pPr>
            <a:endParaRPr lang="en-US" sz="2400" dirty="0" smtClean="0">
              <a:ea typeface="ＭＳ Ｐゴシック" pitchFamily="34" charset="-128"/>
            </a:endParaRPr>
          </a:p>
          <a:p>
            <a:pPr marL="857250" lvl="1" indent="-457200">
              <a:lnSpc>
                <a:spcPct val="70000"/>
              </a:lnSpc>
              <a:buFont typeface="+mj-lt"/>
              <a:buAutoNum type="alphaLcParenR"/>
              <a:defRPr/>
            </a:pPr>
            <a:r>
              <a:rPr lang="en-US" sz="2400" dirty="0" smtClean="0">
                <a:ea typeface="ＭＳ Ｐゴシック" pitchFamily="34" charset="-128"/>
              </a:rPr>
              <a:t>Paragraph 4 provides details that explain why Earhart chose flying as a career.</a:t>
            </a:r>
          </a:p>
          <a:p>
            <a:pPr marL="857250" lvl="1" indent="-457200">
              <a:lnSpc>
                <a:spcPct val="70000"/>
              </a:lnSpc>
              <a:buFont typeface="+mj-lt"/>
              <a:buAutoNum type="alphaLcParenR"/>
              <a:defRPr/>
            </a:pPr>
            <a:r>
              <a:rPr lang="en-US" sz="2400" dirty="0" smtClean="0">
                <a:ea typeface="ＭＳ Ｐゴシック" pitchFamily="34" charset="-128"/>
              </a:rPr>
              <a:t>Paragraph 4 relates Earhart’s love of hard work to her success in flying.</a:t>
            </a:r>
          </a:p>
          <a:p>
            <a:pPr marL="857250" lvl="1" indent="-457200">
              <a:lnSpc>
                <a:spcPct val="70000"/>
              </a:lnSpc>
              <a:buFont typeface="+mj-lt"/>
              <a:buAutoNum type="alphaLcParenR"/>
              <a:defRPr/>
            </a:pPr>
            <a:r>
              <a:rPr lang="en-US" sz="2400" dirty="0" smtClean="0">
                <a:ea typeface="ＭＳ Ｐゴシック" pitchFamily="34" charset="-128"/>
              </a:rPr>
              <a:t>Paragraph 4 illustrates how Earhart’s enjoyment of flying changed her personal life.</a:t>
            </a:r>
          </a:p>
          <a:p>
            <a:pPr marL="857250" lvl="1" indent="-457200">
              <a:lnSpc>
                <a:spcPct val="70000"/>
              </a:lnSpc>
              <a:buFont typeface="+mj-lt"/>
              <a:buAutoNum type="alphaLcParenR"/>
              <a:defRPr/>
            </a:pPr>
            <a:r>
              <a:rPr lang="en-US" sz="2400" dirty="0" smtClean="0">
                <a:ea typeface="ＭＳ Ｐゴシック" pitchFamily="34" charset="-128"/>
              </a:rPr>
              <a:t>Paragraph 4 retells a key event that enabled Earhart to become a celebrity pilot.*</a:t>
            </a: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#3—Part </a:t>
            </a:r>
            <a:r>
              <a:rPr lang="en-US" dirty="0">
                <a:ea typeface="ＭＳ Ｐゴシック" pitchFamily="34" charset="-128"/>
              </a:rPr>
              <a:t>A</a:t>
            </a:r>
            <a:endParaRPr lang="en-US" dirty="0" smtClean="0">
              <a:ea typeface="ＭＳ Ｐゴシック" pitchFamily="34" charset="-128"/>
            </a:endParaRP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21</a:t>
            </a:fld>
            <a:endParaRPr lang="en-US" dirty="0" smtClean="0">
              <a:latin typeface="Calibri" pitchFamily="34" charset="0"/>
            </a:endParaRPr>
          </a:p>
        </p:txBody>
      </p:sp>
    </p:spTree>
    <p:extLst>
      <p:ext uri="{BB962C8B-B14F-4D97-AF65-F5344CB8AC3E}">
        <p14:creationId xmlns:p14="http://schemas.microsoft.com/office/powerpoint/2010/main" val="18921305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7724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Which quotation from paragraph 4 </a:t>
            </a:r>
            <a:r>
              <a:rPr lang="en-US" b="1" dirty="0" smtClean="0">
                <a:ea typeface="ＭＳ Ｐゴシック" pitchFamily="34" charset="-128"/>
              </a:rPr>
              <a:t>best</a:t>
            </a:r>
            <a:r>
              <a:rPr lang="en-US" dirty="0" smtClean="0">
                <a:ea typeface="ＭＳ Ｐゴシック" pitchFamily="34" charset="-128"/>
              </a:rPr>
              <a:t> supports the answer in Part A?</a:t>
            </a:r>
          </a:p>
          <a:p>
            <a:pPr marL="400050" lvl="1" indent="0">
              <a:lnSpc>
                <a:spcPct val="70000"/>
              </a:lnSpc>
              <a:buNone/>
              <a:defRPr/>
            </a:pPr>
            <a:endParaRPr lang="en-US" sz="2400" dirty="0" smtClean="0">
              <a:ea typeface="ＭＳ Ｐゴシック" pitchFamily="34" charset="-128"/>
            </a:endParaRPr>
          </a:p>
          <a:p>
            <a:pPr marL="857250" lvl="1" indent="-457200">
              <a:lnSpc>
                <a:spcPct val="70000"/>
              </a:lnSpc>
              <a:buFont typeface="+mj-lt"/>
              <a:buAutoNum type="alphaLcParenR"/>
              <a:defRPr/>
            </a:pPr>
            <a:r>
              <a:rPr lang="en-US" sz="2400" dirty="0" smtClean="0">
                <a:ea typeface="ＭＳ Ｐゴシック" pitchFamily="34" charset="-128"/>
              </a:rPr>
              <a:t>“’I’m too busy to answer just now,’ she said.”</a:t>
            </a:r>
          </a:p>
          <a:p>
            <a:pPr marL="857250" lvl="1" indent="-457200">
              <a:lnSpc>
                <a:spcPct val="70000"/>
              </a:lnSpc>
              <a:buFont typeface="+mj-lt"/>
              <a:buAutoNum type="alphaLcParenR"/>
              <a:defRPr/>
            </a:pPr>
            <a:r>
              <a:rPr lang="en-US" sz="2400" dirty="0" smtClean="0">
                <a:ea typeface="ＭＳ Ｐゴシック" pitchFamily="34" charset="-128"/>
              </a:rPr>
              <a:t>“It wasn’t until the caller supplied excellent references that she realized the man was serious.”</a:t>
            </a:r>
          </a:p>
          <a:p>
            <a:pPr marL="857250" lvl="1" indent="-457200">
              <a:lnSpc>
                <a:spcPct val="70000"/>
              </a:lnSpc>
              <a:buFont typeface="+mj-lt"/>
              <a:buAutoNum type="alphaLcParenR"/>
              <a:defRPr/>
            </a:pPr>
            <a:r>
              <a:rPr lang="en-US" sz="2400" dirty="0" smtClean="0">
                <a:ea typeface="ＭＳ Ｐゴシック" pitchFamily="34" charset="-128"/>
              </a:rPr>
              <a:t>“’How would you like to be the first woman to fly the Atlantic?’ he asked, to which Earhart promptly replied, ‘Yes!’”*</a:t>
            </a:r>
          </a:p>
          <a:p>
            <a:pPr marL="857250" lvl="1" indent="-457200">
              <a:lnSpc>
                <a:spcPct val="70000"/>
              </a:lnSpc>
              <a:buFont typeface="+mj-lt"/>
              <a:buAutoNum type="alphaLcParenR"/>
              <a:defRPr/>
            </a:pPr>
            <a:r>
              <a:rPr lang="en-US" sz="2400" dirty="0" smtClean="0">
                <a:ea typeface="ＭＳ Ｐゴシック" pitchFamily="34" charset="-128"/>
              </a:rPr>
              <a:t>“…she was asked to join pilot Wilmer ‘Bill’ Stulz and co-pilot/mechanic Louis E. ‘Slim’ Gordon.”</a:t>
            </a: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#3—Part B</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22</a:t>
            </a:fld>
            <a:endParaRPr lang="en-US" dirty="0" smtClean="0">
              <a:latin typeface="Calibri" pitchFamily="34" charset="0"/>
            </a:endParaRPr>
          </a:p>
        </p:txBody>
      </p:sp>
    </p:spTree>
    <p:extLst>
      <p:ext uri="{BB962C8B-B14F-4D97-AF65-F5344CB8AC3E}">
        <p14:creationId xmlns:p14="http://schemas.microsoft.com/office/powerpoint/2010/main" val="615750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Below are three claims that could be made based on the article “Earhart’s Final Resting Place Believed Found.”</a:t>
            </a:r>
          </a:p>
          <a:p>
            <a:pPr marL="400050" lvl="1" indent="0">
              <a:lnSpc>
                <a:spcPct val="70000"/>
              </a:lnSpc>
              <a:buNone/>
              <a:defRPr/>
            </a:pPr>
            <a:endParaRPr lang="en-US" sz="2400" dirty="0" smtClean="0">
              <a:ea typeface="ＭＳ Ｐゴシック" pitchFamily="34" charset="-128"/>
            </a:endParaRPr>
          </a:p>
          <a:p>
            <a:pPr marL="0" indent="0">
              <a:lnSpc>
                <a:spcPct val="70000"/>
              </a:lnSpc>
              <a:buNone/>
              <a:defRPr/>
            </a:pPr>
            <a:endParaRPr lang="en-US" dirty="0" smtClean="0">
              <a:ea typeface="ＭＳ Ｐゴシック" pitchFamily="34" charset="-128"/>
            </a:endParaRPr>
          </a:p>
          <a:p>
            <a:pPr marL="0" indent="0">
              <a:lnSpc>
                <a:spcPct val="70000"/>
              </a:lnSpc>
              <a:buNone/>
              <a:defRPr/>
            </a:pP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a:p>
            <a:pPr marL="0" indent="0">
              <a:lnSpc>
                <a:spcPct val="70000"/>
              </a:lnSpc>
              <a:buNone/>
              <a:defRPr/>
            </a:pP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a:p>
            <a:pPr marL="0" indent="0">
              <a:lnSpc>
                <a:spcPct val="70000"/>
              </a:lnSpc>
              <a:buNone/>
              <a:defRPr/>
            </a:pP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a:p>
            <a:pPr marL="0" indent="0">
              <a:lnSpc>
                <a:spcPct val="70000"/>
              </a:lnSpc>
              <a:buNone/>
              <a:defRPr/>
            </a:pP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a:p>
            <a:pPr marL="0" indent="0">
              <a:lnSpc>
                <a:spcPct val="70000"/>
              </a:lnSpc>
              <a:buNone/>
              <a:defRPr/>
            </a:pPr>
            <a:endParaRPr lang="en-US" dirty="0" smtClean="0">
              <a:ea typeface="ＭＳ Ｐゴシック" pitchFamily="34" charset="-128"/>
            </a:endParaRPr>
          </a:p>
          <a:p>
            <a:pPr marL="0" indent="0">
              <a:lnSpc>
                <a:spcPct val="70000"/>
              </a:lnSpc>
              <a:buNone/>
              <a:defRPr/>
            </a:pPr>
            <a:r>
              <a:rPr lang="en-US" dirty="0" smtClean="0">
                <a:ea typeface="ＭＳ Ｐゴシック" pitchFamily="34" charset="-128"/>
              </a:rPr>
              <a:t>Select the conclusion that is supported by the most relevant and sufficient evidence within the article “Earhart’s Final Resting Place Believed Found.”</a:t>
            </a: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#7—Part A (prototype)</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23</a:t>
            </a:fld>
            <a:endParaRPr lang="en-US" dirty="0" smtClean="0">
              <a:latin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153630532"/>
              </p:ext>
            </p:extLst>
          </p:nvPr>
        </p:nvGraphicFramePr>
        <p:xfrm>
          <a:off x="1676400" y="2590801"/>
          <a:ext cx="4953001" cy="2743200"/>
        </p:xfrm>
        <a:graphic>
          <a:graphicData uri="http://schemas.openxmlformats.org/drawingml/2006/table">
            <a:tbl>
              <a:tblPr firstRow="1" bandRow="1">
                <a:tableStyleId>{5940675A-B579-460E-94D1-54222C63F5DA}</a:tableStyleId>
              </a:tblPr>
              <a:tblGrid>
                <a:gridCol w="1547813"/>
                <a:gridCol w="3405188"/>
              </a:tblGrid>
              <a:tr h="370840">
                <a:tc rowSpan="3">
                  <a:txBody>
                    <a:bodyPr/>
                    <a:lstStyle/>
                    <a:p>
                      <a:endParaRPr lang="en-US" dirty="0" smtClean="0"/>
                    </a:p>
                    <a:p>
                      <a:pPr algn="ctr"/>
                      <a:endParaRPr lang="en-US" b="1" dirty="0" smtClean="0"/>
                    </a:p>
                    <a:p>
                      <a:pPr algn="ctr"/>
                      <a:endParaRPr lang="en-US" b="1" dirty="0" smtClean="0"/>
                    </a:p>
                    <a:p>
                      <a:pPr algn="ctr"/>
                      <a:endParaRPr lang="en-US" b="1" dirty="0" smtClean="0"/>
                    </a:p>
                    <a:p>
                      <a:pPr algn="ctr"/>
                      <a:r>
                        <a:rPr lang="en-US" b="1" dirty="0" smtClean="0"/>
                        <a:t>Claims</a:t>
                      </a:r>
                    </a:p>
                  </a:txBody>
                  <a:tcPr/>
                </a:tc>
                <a:tc>
                  <a:txBody>
                    <a:bodyPr/>
                    <a:lstStyle/>
                    <a:p>
                      <a:r>
                        <a:rPr lang="en-US" dirty="0" smtClean="0"/>
                        <a:t>Earhart and Noonan lived as castaways on Nikumaroro Island.</a:t>
                      </a:r>
                    </a:p>
                    <a:p>
                      <a:endParaRPr lang="en-US" dirty="0"/>
                    </a:p>
                  </a:txBody>
                  <a:tcPr/>
                </a:tc>
              </a:tr>
              <a:tr h="370840">
                <a:tc vMerge="1">
                  <a:txBody>
                    <a:bodyPr/>
                    <a:lstStyle/>
                    <a:p>
                      <a:endParaRPr lang="en-US" dirty="0"/>
                    </a:p>
                  </a:txBody>
                  <a:tcPr/>
                </a:tc>
                <a:tc>
                  <a:txBody>
                    <a:bodyPr/>
                    <a:lstStyle/>
                    <a:p>
                      <a:r>
                        <a:rPr lang="en-US" dirty="0" smtClean="0"/>
                        <a:t>Earhart and Noonan’s plane crashed into the Pacific Ocean.</a:t>
                      </a:r>
                    </a:p>
                    <a:p>
                      <a:endParaRPr lang="en-US" dirty="0"/>
                    </a:p>
                  </a:txBody>
                  <a:tcPr/>
                </a:tc>
              </a:tr>
              <a:tr h="838200">
                <a:tc vMerge="1">
                  <a:txBody>
                    <a:bodyPr/>
                    <a:lstStyle/>
                    <a:p>
                      <a:endParaRPr lang="en-US" dirty="0"/>
                    </a:p>
                  </a:txBody>
                  <a:tcPr/>
                </a:tc>
                <a:tc>
                  <a:txBody>
                    <a:bodyPr/>
                    <a:lstStyle/>
                    <a:p>
                      <a:r>
                        <a:rPr lang="en-US" dirty="0" smtClean="0"/>
                        <a:t>People</a:t>
                      </a:r>
                      <a:r>
                        <a:rPr lang="en-US" baseline="0" dirty="0" smtClean="0"/>
                        <a:t> don’t really know for certain where Earhart and Noonan died.*</a:t>
                      </a:r>
                      <a:endParaRPr lang="en-US" dirty="0"/>
                    </a:p>
                  </a:txBody>
                  <a:tcPr/>
                </a:tc>
              </a:tr>
            </a:tbl>
          </a:graphicData>
        </a:graphic>
      </p:graphicFrame>
    </p:spTree>
    <p:extLst>
      <p:ext uri="{BB962C8B-B14F-4D97-AF65-F5344CB8AC3E}">
        <p14:creationId xmlns:p14="http://schemas.microsoft.com/office/powerpoint/2010/main" val="3407921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3152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None/>
              <a:defRPr/>
            </a:pPr>
            <a:r>
              <a:rPr lang="en-US" dirty="0" smtClean="0">
                <a:ea typeface="ＭＳ Ｐゴシック" pitchFamily="34" charset="-128"/>
              </a:rPr>
              <a:t>Select evidence from the article that</a:t>
            </a:r>
            <a:r>
              <a:rPr lang="en-US" b="1" dirty="0" smtClean="0">
                <a:ea typeface="ＭＳ Ｐゴシック" pitchFamily="34" charset="-128"/>
              </a:rPr>
              <a:t> best </a:t>
            </a:r>
            <a:r>
              <a:rPr lang="en-US" dirty="0" smtClean="0">
                <a:ea typeface="ＭＳ Ｐゴシック" pitchFamily="34" charset="-128"/>
              </a:rPr>
              <a:t>supports the answer in Part A. Drag </a:t>
            </a:r>
            <a:r>
              <a:rPr lang="en-US" b="1" dirty="0" smtClean="0">
                <a:ea typeface="ＭＳ Ｐゴシック" pitchFamily="34" charset="-128"/>
              </a:rPr>
              <a:t>two</a:t>
            </a:r>
            <a:r>
              <a:rPr lang="en-US" dirty="0" smtClean="0">
                <a:ea typeface="ＭＳ Ｐゴシック" pitchFamily="34" charset="-128"/>
              </a:rPr>
              <a:t> sentences from the list and drop them into the table.</a:t>
            </a:r>
          </a:p>
          <a:p>
            <a:pPr marL="0" indent="0">
              <a:lnSpc>
                <a:spcPct val="70000"/>
              </a:lnSpc>
              <a:buNone/>
              <a:defRPr/>
            </a:pPr>
            <a:r>
              <a:rPr lang="en-US" dirty="0" smtClean="0">
                <a:ea typeface="ＭＳ Ｐゴシック" pitchFamily="34" charset="-128"/>
              </a:rPr>
              <a:t>	</a:t>
            </a:r>
            <a:endParaRPr lang="en-US" sz="1800" dirty="0" smtClean="0">
              <a:ea typeface="ＭＳ Ｐゴシック" pitchFamily="34" charset="-128"/>
            </a:endParaRPr>
          </a:p>
          <a:p>
            <a:pPr marL="0" indent="0">
              <a:lnSpc>
                <a:spcPct val="70000"/>
              </a:lnSpc>
              <a:buNone/>
              <a:defRPr/>
            </a:pPr>
            <a:r>
              <a:rPr lang="en-US" sz="1800" dirty="0">
                <a:ea typeface="ＭＳ Ｐゴシック" pitchFamily="34" charset="-128"/>
              </a:rPr>
              <a:t> </a:t>
            </a:r>
            <a:r>
              <a:rPr lang="en-US" sz="1800" dirty="0" smtClean="0">
                <a:ea typeface="ＭＳ Ｐゴシック" pitchFamily="34" charset="-128"/>
              </a:rPr>
              <a:t>         </a:t>
            </a: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#7—Part B</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24</a:t>
            </a:fld>
            <a:endParaRPr lang="en-US" dirty="0" smtClean="0">
              <a:latin typeface="Calibri" pitchFamily="34" charset="0"/>
            </a:endParaRPr>
          </a:p>
        </p:txBody>
      </p:sp>
      <p:graphicFrame>
        <p:nvGraphicFramePr>
          <p:cNvPr id="5" name="Table 4"/>
          <p:cNvGraphicFramePr>
            <a:graphicFrameLocks noGrp="1"/>
          </p:cNvGraphicFramePr>
          <p:nvPr>
            <p:extLst/>
          </p:nvPr>
        </p:nvGraphicFramePr>
        <p:xfrm>
          <a:off x="304800" y="2819400"/>
          <a:ext cx="4800600" cy="3383280"/>
        </p:xfrm>
        <a:graphic>
          <a:graphicData uri="http://schemas.openxmlformats.org/drawingml/2006/table">
            <a:tbl>
              <a:tblPr firstRow="1" bandRow="1">
                <a:tableStyleId>{2D5ABB26-0587-4C30-8999-92F81FD0307C}</a:tableStyleId>
              </a:tblPr>
              <a:tblGrid>
                <a:gridCol w="420053"/>
                <a:gridCol w="4380547"/>
              </a:tblGrid>
              <a:tr h="370840">
                <a:tc>
                  <a:txBody>
                    <a:bodyPr/>
                    <a:lstStyle/>
                    <a:p>
                      <a:r>
                        <a:rPr lang="en-US" sz="1400" dirty="0" smtClean="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dirty="0" smtClean="0"/>
                        <a:t>“A tiny coral atoll, Nikumaroro</a:t>
                      </a:r>
                      <a:r>
                        <a:rPr lang="en-US" sz="1200" baseline="0" dirty="0" smtClean="0"/>
                        <a:t> was some 300 miles southeast of Earhart’s target destination, Howland Island.” (paragraph 3)</a:t>
                      </a:r>
                    </a:p>
                    <a:p>
                      <a:endParaRPr lang="en-US" sz="1200" dirty="0" smtClean="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2</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smtClean="0"/>
                        <a:t>“Although she did not succeed in her around-the-world expedition, Earhart flew off into legend</a:t>
                      </a:r>
                      <a:r>
                        <a:rPr lang="en-US" sz="1200" baseline="0" dirty="0" smtClean="0"/>
                        <a:t> just after her final radio transmission.” (paragraph 10)</a:t>
                      </a:r>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3</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smtClean="0"/>
                        <a:t>“Books,</a:t>
                      </a:r>
                      <a:r>
                        <a:rPr lang="en-US" sz="1200" baseline="0" dirty="0" smtClean="0"/>
                        <a:t> movies, and television specials about her disappearance abound as well as speculation about her fate.” (paragraph 11)*</a:t>
                      </a:r>
                    </a:p>
                    <a:p>
                      <a:endParaRPr lang="en-US" sz="1200" dirty="0" smtClean="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4</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dirty="0" smtClean="0"/>
                        <a:t>“Eventually, Earhart’s twin-engine plane,</a:t>
                      </a:r>
                      <a:r>
                        <a:rPr lang="en-US" sz="1200" baseline="0" dirty="0" smtClean="0"/>
                        <a:t> the Electra, was ripped apart by </a:t>
                      </a:r>
                      <a:r>
                        <a:rPr lang="en-US" sz="1200" baseline="0" dirty="0" err="1" smtClean="0"/>
                        <a:t>Nikumaroro’s</a:t>
                      </a:r>
                      <a:r>
                        <a:rPr lang="en-US" sz="1200" baseline="0" dirty="0" smtClean="0"/>
                        <a:t> strong waves and swept out into deep water, leaving no visible trace.” (paragraph 16)</a:t>
                      </a:r>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5</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smtClean="0"/>
                        <a:t>“’The evidence is plentiful—but not conclusive yet—to support the hypothesis</a:t>
                      </a:r>
                      <a:r>
                        <a:rPr lang="en-US" sz="1200" baseline="0" dirty="0" smtClean="0"/>
                        <a:t> that Amelia landed and died on the island of Nikumaroro,’ forensic anthropologist Karen Ramey Burns told Discovery News.” (paragraph 17)*</a:t>
                      </a:r>
                      <a:endParaRPr lang="en-US" sz="1200" dirty="0"/>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948840183"/>
              </p:ext>
            </p:extLst>
          </p:nvPr>
        </p:nvGraphicFramePr>
        <p:xfrm>
          <a:off x="5029200" y="3581400"/>
          <a:ext cx="3048000" cy="1280160"/>
        </p:xfrm>
        <a:graphic>
          <a:graphicData uri="http://schemas.openxmlformats.org/drawingml/2006/table">
            <a:tbl>
              <a:tblPr firstRow="1" bandRow="1">
                <a:tableStyleId>{2D5ABB26-0587-4C30-8999-92F81FD0307C}</a:tableStyleId>
              </a:tblPr>
              <a:tblGrid>
                <a:gridCol w="1240041"/>
                <a:gridCol w="1807959"/>
              </a:tblGrid>
              <a:tr h="533400">
                <a:tc>
                  <a:txBody>
                    <a:bodyPr/>
                    <a:lstStyle/>
                    <a:p>
                      <a:r>
                        <a:rPr lang="en-US" dirty="0" smtClean="0"/>
                        <a:t>Evidence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smtClean="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r>
                        <a:rPr lang="en-US" dirty="0" smtClean="0"/>
                        <a:t>Evidence</a:t>
                      </a:r>
                      <a:r>
                        <a:rPr lang="en-US" baseline="0" dirty="0" smtClean="0"/>
                        <a:t> 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smtClean="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89542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848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In the video “Amelia Earhart: Life and Disappearance,” the narrator mentions people who “</a:t>
            </a:r>
            <a:r>
              <a:rPr lang="en-US" b="1" dirty="0" smtClean="0">
                <a:ea typeface="ＭＳ Ｐゴシック" pitchFamily="34" charset="-128"/>
              </a:rPr>
              <a:t>qualified [Earhart’s] skill as adequate</a:t>
            </a:r>
            <a:r>
              <a:rPr lang="en-US" dirty="0" smtClean="0">
                <a:ea typeface="ＭＳ Ｐゴシック" pitchFamily="34" charset="-128"/>
              </a:rPr>
              <a:t>” (1:04).</a:t>
            </a:r>
          </a:p>
          <a:p>
            <a:pPr marL="0" indent="0">
              <a:lnSpc>
                <a:spcPct val="70000"/>
              </a:lnSpc>
              <a:buFont typeface="Arial" pitchFamily="34" charset="0"/>
              <a:buNone/>
              <a:defRPr/>
            </a:pPr>
            <a:endParaRPr lang="en-US" dirty="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What meaning is this phrase intended to suggest to the viewer of the video?</a:t>
            </a:r>
          </a:p>
          <a:p>
            <a:pPr marL="400050" lvl="1" indent="0">
              <a:lnSpc>
                <a:spcPct val="70000"/>
              </a:lnSpc>
              <a:buNone/>
              <a:defRPr/>
            </a:pPr>
            <a:endParaRPr lang="en-US" sz="2400" dirty="0" smtClean="0">
              <a:ea typeface="ＭＳ Ｐゴシック" pitchFamily="34" charset="-128"/>
            </a:endParaRPr>
          </a:p>
          <a:p>
            <a:pPr marL="857250" lvl="1" indent="-457200">
              <a:lnSpc>
                <a:spcPct val="70000"/>
              </a:lnSpc>
              <a:buFont typeface="+mj-lt"/>
              <a:buAutoNum type="alphaLcParenR"/>
              <a:defRPr/>
            </a:pPr>
            <a:r>
              <a:rPr lang="en-US" sz="2400" dirty="0">
                <a:ea typeface="ＭＳ Ｐゴシック" pitchFamily="34" charset="-128"/>
              </a:rPr>
              <a:t>t</a:t>
            </a:r>
            <a:r>
              <a:rPr lang="en-US" sz="2400" dirty="0" smtClean="0">
                <a:ea typeface="ＭＳ Ｐゴシック" pitchFamily="34" charset="-128"/>
              </a:rPr>
              <a:t>hat Earhart’s skill as a pilot deserved popular admiration</a:t>
            </a:r>
          </a:p>
          <a:p>
            <a:pPr marL="857250" lvl="1" indent="-457200">
              <a:lnSpc>
                <a:spcPct val="70000"/>
              </a:lnSpc>
              <a:buFont typeface="+mj-lt"/>
              <a:buAutoNum type="alphaLcParenR"/>
              <a:defRPr/>
            </a:pPr>
            <a:r>
              <a:rPr lang="en-US" sz="2400" dirty="0">
                <a:ea typeface="ＭＳ Ｐゴシック" pitchFamily="34" charset="-128"/>
              </a:rPr>
              <a:t>t</a:t>
            </a:r>
            <a:r>
              <a:rPr lang="en-US" sz="2400" dirty="0" smtClean="0">
                <a:ea typeface="ＭＳ Ｐゴシック" pitchFamily="34" charset="-128"/>
              </a:rPr>
              <a:t>hat Earhart’s skill as a pilot eventually allowed her to receive a license</a:t>
            </a:r>
          </a:p>
          <a:p>
            <a:pPr marL="857250" lvl="1" indent="-457200">
              <a:lnSpc>
                <a:spcPct val="70000"/>
              </a:lnSpc>
              <a:buFont typeface="+mj-lt"/>
              <a:buAutoNum type="alphaLcParenR"/>
              <a:defRPr/>
            </a:pPr>
            <a:r>
              <a:rPr lang="en-US" sz="2400" dirty="0" smtClean="0">
                <a:ea typeface="ＭＳ Ｐゴシック" pitchFamily="34" charset="-128"/>
              </a:rPr>
              <a:t>that Earhart’s skill as a pilot may sometimes have been overrated*</a:t>
            </a:r>
          </a:p>
          <a:p>
            <a:pPr marL="857250" lvl="1" indent="-457200">
              <a:lnSpc>
                <a:spcPct val="70000"/>
              </a:lnSpc>
              <a:buFont typeface="+mj-lt"/>
              <a:buAutoNum type="alphaLcParenR"/>
              <a:defRPr/>
            </a:pPr>
            <a:r>
              <a:rPr lang="en-US" sz="2400" dirty="0">
                <a:ea typeface="ＭＳ Ｐゴシック" pitchFamily="34" charset="-128"/>
              </a:rPr>
              <a:t>t</a:t>
            </a:r>
            <a:r>
              <a:rPr lang="en-US" sz="2400" dirty="0" smtClean="0">
                <a:ea typeface="ＭＳ Ｐゴシック" pitchFamily="34" charset="-128"/>
              </a:rPr>
              <a:t>hat Earhart’s skill as a pilot was surprising in a woman</a:t>
            </a:r>
          </a:p>
          <a:p>
            <a:pPr marL="857250" lvl="1" indent="-457200">
              <a:lnSpc>
                <a:spcPct val="70000"/>
              </a:lnSpc>
              <a:buFont typeface="+mj-lt"/>
              <a:buAutoNum type="alphaLcParenR"/>
              <a:defRPr/>
            </a:pPr>
            <a:endParaRPr lang="en-US" sz="2400" dirty="0" smtClean="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#8—Part </a:t>
            </a:r>
            <a:r>
              <a:rPr lang="en-US" dirty="0">
                <a:ea typeface="ＭＳ Ｐゴシック" pitchFamily="34" charset="-128"/>
              </a:rPr>
              <a:t>A</a:t>
            </a:r>
            <a:endParaRPr lang="en-US" dirty="0" smtClean="0">
              <a:ea typeface="ＭＳ Ｐゴシック" pitchFamily="34" charset="-128"/>
            </a:endParaRP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25</a:t>
            </a:fld>
            <a:endParaRPr lang="en-US" dirty="0" smtClean="0">
              <a:latin typeface="Calibri" pitchFamily="34" charset="0"/>
            </a:endParaRPr>
          </a:p>
        </p:txBody>
      </p:sp>
    </p:spTree>
    <p:extLst>
      <p:ext uri="{BB962C8B-B14F-4D97-AF65-F5344CB8AC3E}">
        <p14:creationId xmlns:p14="http://schemas.microsoft.com/office/powerpoint/2010/main" val="30772827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You have read two texts and watched a video describing Amelia Earhart. All three include information that supports the claim that Earhart was a daring, courageous person. The three texts are:</a:t>
            </a:r>
          </a:p>
          <a:p>
            <a:pPr marL="0" indent="0">
              <a:lnSpc>
                <a:spcPct val="70000"/>
              </a:lnSpc>
              <a:buFont typeface="Arial" pitchFamily="34" charset="0"/>
              <a:buNone/>
              <a:defRPr/>
            </a:pPr>
            <a:endParaRPr lang="en-US" dirty="0">
              <a:ea typeface="ＭＳ Ｐゴシック" pitchFamily="34" charset="-128"/>
            </a:endParaRPr>
          </a:p>
          <a:p>
            <a:pPr>
              <a:lnSpc>
                <a:spcPct val="70000"/>
              </a:lnSpc>
              <a:defRPr/>
            </a:pPr>
            <a:r>
              <a:rPr lang="en-US" dirty="0" smtClean="0">
                <a:ea typeface="ＭＳ Ｐゴシック" pitchFamily="34" charset="-128"/>
              </a:rPr>
              <a:t>“The Biography of Amelia Earhart”</a:t>
            </a:r>
          </a:p>
          <a:p>
            <a:pPr>
              <a:lnSpc>
                <a:spcPct val="70000"/>
              </a:lnSpc>
              <a:defRPr/>
            </a:pPr>
            <a:r>
              <a:rPr lang="en-US" dirty="0" smtClean="0">
                <a:ea typeface="ＭＳ Ｐゴシック" pitchFamily="34" charset="-128"/>
              </a:rPr>
              <a:t>“Earhart’s Final Resting Place Believed Found”</a:t>
            </a:r>
          </a:p>
          <a:p>
            <a:pPr>
              <a:lnSpc>
                <a:spcPct val="70000"/>
              </a:lnSpc>
              <a:defRPr/>
            </a:pPr>
            <a:r>
              <a:rPr lang="en-US" dirty="0" smtClean="0">
                <a:ea typeface="ＭＳ Ｐゴシック" pitchFamily="34" charset="-128"/>
              </a:rPr>
              <a:t>“Amelia Earhart’s Life and Disappearance” (video)</a:t>
            </a:r>
          </a:p>
          <a:p>
            <a:pPr>
              <a:lnSpc>
                <a:spcPct val="70000"/>
              </a:lnSpc>
              <a:defRPr/>
            </a:pPr>
            <a:endParaRPr lang="en-US" dirty="0">
              <a:ea typeface="ＭＳ Ｐゴシック" pitchFamily="34" charset="-128"/>
            </a:endParaRPr>
          </a:p>
          <a:p>
            <a:pPr marL="0" indent="0">
              <a:lnSpc>
                <a:spcPct val="70000"/>
              </a:lnSpc>
              <a:buNone/>
              <a:defRPr/>
            </a:pPr>
            <a:r>
              <a:rPr lang="en-US" dirty="0" smtClean="0">
                <a:ea typeface="ＭＳ Ｐゴシック" pitchFamily="34" charset="-128"/>
              </a:rPr>
              <a:t>Consider the </a:t>
            </a:r>
            <a:r>
              <a:rPr lang="en-US" dirty="0" smtClean="0">
                <a:solidFill>
                  <a:srgbClr val="FF0000"/>
                </a:solidFill>
                <a:ea typeface="ＭＳ Ｐゴシック" pitchFamily="34" charset="-128"/>
              </a:rPr>
              <a:t>argument</a:t>
            </a:r>
            <a:r>
              <a:rPr lang="en-US" dirty="0" smtClean="0">
                <a:ea typeface="ＭＳ Ｐゴシック" pitchFamily="34" charset="-128"/>
              </a:rPr>
              <a:t> each author uses to demonstrate Earhart’s bravery. </a:t>
            </a:r>
          </a:p>
          <a:p>
            <a:pPr marL="0" indent="0">
              <a:lnSpc>
                <a:spcPct val="70000"/>
              </a:lnSpc>
              <a:buNone/>
              <a:defRPr/>
            </a:pPr>
            <a:endParaRPr lang="en-US" dirty="0">
              <a:ea typeface="ＭＳ Ｐゴシック" pitchFamily="34" charset="-128"/>
            </a:endParaRPr>
          </a:p>
          <a:p>
            <a:pPr marL="0" indent="0">
              <a:lnSpc>
                <a:spcPct val="70000"/>
              </a:lnSpc>
              <a:buNone/>
              <a:defRPr/>
            </a:pPr>
            <a:r>
              <a:rPr lang="en-US" dirty="0" smtClean="0">
                <a:ea typeface="ＭＳ Ｐゴシック" pitchFamily="34" charset="-128"/>
              </a:rPr>
              <a:t>Write an essay that analyzes the strength of the arguments related to Earhart’s bravery in at least two of the texts. Remember to use textual evidence to support your ideas.</a:t>
            </a:r>
          </a:p>
          <a:p>
            <a:pPr marL="857250" lvl="1" indent="-457200">
              <a:lnSpc>
                <a:spcPct val="70000"/>
              </a:lnSpc>
              <a:buFont typeface="+mj-lt"/>
              <a:buAutoNum type="alphaLcParenR"/>
              <a:defRPr/>
            </a:pPr>
            <a:endParaRPr lang="en-US" sz="2400" dirty="0" smtClean="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sz="4000" dirty="0" smtClean="0">
                <a:ea typeface="ＭＳ Ｐゴシック" pitchFamily="34" charset="-128"/>
              </a:rPr>
              <a:t>Sample Item #11 (RST prototype)</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26</a:t>
            </a:fld>
            <a:endParaRPr lang="en-US" dirty="0" smtClean="0">
              <a:latin typeface="Calibri" pitchFamily="34" charset="0"/>
            </a:endParaRPr>
          </a:p>
        </p:txBody>
      </p:sp>
    </p:spTree>
    <p:extLst>
      <p:ext uri="{BB962C8B-B14F-4D97-AF65-F5344CB8AC3E}">
        <p14:creationId xmlns:p14="http://schemas.microsoft.com/office/powerpoint/2010/main" val="682138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685800"/>
          </a:xfrm>
        </p:spPr>
        <p:txBody>
          <a:bodyPr/>
          <a:lstStyle/>
          <a:p>
            <a:pPr algn="ctr"/>
            <a:endParaRPr lang="en-US" sz="4000" dirty="0"/>
          </a:p>
        </p:txBody>
      </p:sp>
      <p:sp>
        <p:nvSpPr>
          <p:cNvPr id="3" name="Subtitle 2"/>
          <p:cNvSpPr>
            <a:spLocks noGrp="1"/>
          </p:cNvSpPr>
          <p:nvPr>
            <p:ph type="subTitle" idx="1"/>
          </p:nvPr>
        </p:nvSpPr>
        <p:spPr>
          <a:xfrm>
            <a:off x="685800" y="3505200"/>
            <a:ext cx="6461760" cy="1828800"/>
          </a:xfrm>
        </p:spPr>
        <p:txBody>
          <a:bodyPr>
            <a:noAutofit/>
          </a:bodyPr>
          <a:lstStyle/>
          <a:p>
            <a:pPr algn="ctr"/>
            <a:r>
              <a:rPr lang="en-US" sz="4000" dirty="0"/>
              <a:t>Narrative Task</a:t>
            </a:r>
            <a:br>
              <a:rPr lang="en-US" sz="4000" dirty="0"/>
            </a:br>
            <a:r>
              <a:rPr lang="en-US" sz="4000" dirty="0"/>
              <a:t>Grade 6</a:t>
            </a:r>
          </a:p>
        </p:txBody>
      </p:sp>
    </p:spTree>
    <p:extLst>
      <p:ext uri="{BB962C8B-B14F-4D97-AF65-F5344CB8AC3E}">
        <p14:creationId xmlns:p14="http://schemas.microsoft.com/office/powerpoint/2010/main" val="3250663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Font typeface="Arial" panose="020B0604020202020204" pitchFamily="34" charset="0"/>
              <a:buNone/>
            </a:pPr>
            <a:r>
              <a:rPr lang="en-US" altLang="en-US" sz="2800" dirty="0" smtClean="0">
                <a:ea typeface="ＭＳ Ｐゴシック" panose="020B0600070205080204" pitchFamily="34" charset="-128"/>
              </a:rPr>
              <a:t>In the passage, the author developed a strong character named </a:t>
            </a:r>
            <a:r>
              <a:rPr lang="en-US" altLang="en-US" sz="2800" dirty="0" err="1" smtClean="0">
                <a:ea typeface="ＭＳ Ｐゴシック" panose="020B0600070205080204" pitchFamily="34" charset="-128"/>
              </a:rPr>
              <a:t>Miyax</a:t>
            </a:r>
            <a:r>
              <a:rPr lang="en-US" altLang="en-US" sz="2800" dirty="0" smtClean="0">
                <a:ea typeface="ＭＳ Ｐゴシック" panose="020B0600070205080204" pitchFamily="34" charset="-128"/>
              </a:rPr>
              <a:t>. Think about </a:t>
            </a:r>
            <a:r>
              <a:rPr lang="en-US" altLang="en-US" sz="2800" dirty="0" err="1" smtClean="0">
                <a:ea typeface="ＭＳ Ｐゴシック" panose="020B0600070205080204" pitchFamily="34" charset="-128"/>
              </a:rPr>
              <a:t>Miyax</a:t>
            </a:r>
            <a:r>
              <a:rPr lang="en-US" altLang="en-US" sz="2800" dirty="0" smtClean="0">
                <a:ea typeface="ＭＳ Ｐゴシック" panose="020B0600070205080204" pitchFamily="34" charset="-128"/>
              </a:rPr>
              <a:t> and the details the author used to create that character. The passage ends with </a:t>
            </a:r>
            <a:r>
              <a:rPr lang="en-US" altLang="en-US" sz="2800" dirty="0" err="1" smtClean="0">
                <a:ea typeface="ＭＳ Ｐゴシック" panose="020B0600070205080204" pitchFamily="34" charset="-128"/>
              </a:rPr>
              <a:t>Miyax</a:t>
            </a:r>
            <a:r>
              <a:rPr lang="en-US" altLang="en-US" sz="2800" dirty="0" smtClean="0">
                <a:ea typeface="ＭＳ Ｐゴシック" panose="020B0600070205080204" pitchFamily="34" charset="-128"/>
              </a:rPr>
              <a:t> waiting for the black wolf to look at her.</a:t>
            </a:r>
            <a:r>
              <a:rPr lang="en-US" altLang="ja-JP" sz="2800" dirty="0" smtClean="0">
                <a:ea typeface="ＭＳ Ｐゴシック" panose="020B0600070205080204" pitchFamily="34" charset="-128"/>
              </a:rPr>
              <a:t> </a:t>
            </a:r>
          </a:p>
          <a:p>
            <a:pPr marL="0" indent="0">
              <a:buFont typeface="Arial" panose="020B0604020202020204" pitchFamily="34" charset="0"/>
              <a:buNone/>
            </a:pPr>
            <a:endParaRPr lang="en-US" altLang="en-US" sz="2800" dirty="0" smtClean="0">
              <a:ea typeface="ＭＳ Ｐゴシック" panose="020B0600070205080204" pitchFamily="34" charset="-128"/>
            </a:endParaRPr>
          </a:p>
          <a:p>
            <a:pPr marL="0" indent="0">
              <a:buFont typeface="Arial" panose="020B0604020202020204" pitchFamily="34" charset="0"/>
              <a:buNone/>
            </a:pPr>
            <a:r>
              <a:rPr lang="en-US" altLang="en-US" sz="2800" dirty="0" smtClean="0">
                <a:ea typeface="ＭＳ Ｐゴシック" panose="020B0600070205080204" pitchFamily="34" charset="-128"/>
              </a:rPr>
              <a:t>Write an original story to continue where the passage ended.  In your story, be sure to use what you have learned about the character </a:t>
            </a:r>
            <a:r>
              <a:rPr lang="en-US" altLang="en-US" sz="2800" dirty="0" err="1" smtClean="0">
                <a:ea typeface="ＭＳ Ｐゴシック" panose="020B0600070205080204" pitchFamily="34" charset="-128"/>
              </a:rPr>
              <a:t>Miyax</a:t>
            </a:r>
            <a:r>
              <a:rPr lang="en-US" altLang="en-US" sz="2800" dirty="0" smtClean="0">
                <a:ea typeface="ＭＳ Ｐゴシック" panose="020B0600070205080204" pitchFamily="34" charset="-128"/>
              </a:rPr>
              <a:t> as you tell what happens to her next.</a:t>
            </a:r>
          </a:p>
        </p:txBody>
      </p:sp>
      <p:sp>
        <p:nvSpPr>
          <p:cNvPr id="2" name="Title 1"/>
          <p:cNvSpPr>
            <a:spLocks noGrp="1"/>
          </p:cNvSpPr>
          <p:nvPr>
            <p:ph type="title"/>
          </p:nvPr>
        </p:nvSpPr>
        <p:spPr/>
        <p:txBody>
          <a:bodyPr>
            <a:noAutofit/>
          </a:bodyPr>
          <a:lstStyle/>
          <a:p>
            <a:pPr algn="ctr">
              <a:defRPr/>
            </a:pPr>
            <a:r>
              <a:rPr lang="en-US" sz="4000" dirty="0" smtClean="0">
                <a:latin typeface="+mn-lt"/>
                <a:ea typeface="+mj-ea"/>
                <a:cs typeface="Century Gothic"/>
              </a:rPr>
              <a:t>Grade 6 Prose Constructed-Response (PCR) Item</a:t>
            </a:r>
            <a:endParaRPr lang="en-US" sz="4000" dirty="0">
              <a:latin typeface="+mn-lt"/>
              <a:ea typeface="+mj-ea"/>
              <a:cs typeface="Century Gothic"/>
            </a:endParaRPr>
          </a:p>
        </p:txBody>
      </p:sp>
      <p:sp>
        <p:nvSpPr>
          <p:cNvPr id="5427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C77AE571-449F-4E1C-A398-DE499A8571CC}" type="slidenum">
              <a:rPr lang="en-US" altLang="en-US">
                <a:latin typeface="Calibri" panose="020F0502020204030204" pitchFamily="34" charset="0"/>
              </a:rPr>
              <a:pPr eaLnBrk="1" hangingPunct="1"/>
              <a:t>28</a:t>
            </a:fld>
            <a:endParaRPr lang="en-US" altLang="en-US">
              <a:latin typeface="Calibri" panose="020F0502020204030204" pitchFamily="34" charset="0"/>
            </a:endParaRPr>
          </a:p>
        </p:txBody>
      </p:sp>
    </p:spTree>
    <p:extLst>
      <p:ext uri="{BB962C8B-B14F-4D97-AF65-F5344CB8AC3E}">
        <p14:creationId xmlns:p14="http://schemas.microsoft.com/office/powerpoint/2010/main" val="11803066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1295400"/>
          </a:xfrm>
        </p:spPr>
        <p:txBody>
          <a:bodyPr/>
          <a:lstStyle/>
          <a:p>
            <a:r>
              <a:rPr lang="en-US" sz="4800" dirty="0" smtClean="0"/>
              <a:t>High School </a:t>
            </a:r>
            <a:r>
              <a:rPr lang="en-US" sz="4800" dirty="0"/>
              <a:t>Sample Items</a:t>
            </a:r>
          </a:p>
        </p:txBody>
      </p:sp>
      <p:sp>
        <p:nvSpPr>
          <p:cNvPr id="3" name="Subtitle 2"/>
          <p:cNvSpPr>
            <a:spLocks noGrp="1"/>
          </p:cNvSpPr>
          <p:nvPr>
            <p:ph type="subTitle" idx="1"/>
          </p:nvPr>
        </p:nvSpPr>
        <p:spPr>
          <a:xfrm>
            <a:off x="685800" y="4267200"/>
            <a:ext cx="6461760" cy="1371600"/>
          </a:xfrm>
        </p:spPr>
        <p:txBody>
          <a:bodyPr>
            <a:noAutofit/>
          </a:bodyPr>
          <a:lstStyle/>
          <a:p>
            <a:pPr algn="ctr"/>
            <a:r>
              <a:rPr lang="en-US" sz="4000" dirty="0" smtClean="0"/>
              <a:t>End of Year </a:t>
            </a:r>
          </a:p>
          <a:p>
            <a:pPr algn="ctr"/>
            <a:r>
              <a:rPr lang="en-US" sz="4000" dirty="0" smtClean="0"/>
              <a:t>Grade </a:t>
            </a:r>
            <a:r>
              <a:rPr lang="en-US" sz="4000" dirty="0"/>
              <a:t>9</a:t>
            </a:r>
          </a:p>
        </p:txBody>
      </p:sp>
    </p:spTree>
    <p:extLst>
      <p:ext uri="{BB962C8B-B14F-4D97-AF65-F5344CB8AC3E}">
        <p14:creationId xmlns:p14="http://schemas.microsoft.com/office/powerpoint/2010/main" val="2062286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nSpc>
                <a:spcPct val="110000"/>
              </a:lnSpc>
              <a:defRPr/>
            </a:pPr>
            <a:r>
              <a:rPr lang="en-US" sz="3200" dirty="0" smtClean="0">
                <a:solidFill>
                  <a:srgbClr val="000000"/>
                </a:solidFill>
                <a:ea typeface="+mn-ea"/>
                <a:cs typeface="Century Gothic"/>
              </a:rPr>
              <a:t>Although the split is 70% informational texts  to 30% literature in grades 9-11, disciplines such as </a:t>
            </a:r>
            <a:r>
              <a:rPr lang="en-US" sz="3200" dirty="0" smtClean="0">
                <a:solidFill>
                  <a:srgbClr val="FF0000"/>
                </a:solidFill>
                <a:ea typeface="+mn-ea"/>
                <a:cs typeface="Century Gothic"/>
              </a:rPr>
              <a:t>social studies and science </a:t>
            </a:r>
            <a:r>
              <a:rPr lang="en-US" sz="3200" dirty="0" smtClean="0">
                <a:solidFill>
                  <a:srgbClr val="000000"/>
                </a:solidFill>
                <a:ea typeface="+mn-ea"/>
                <a:cs typeface="Century Gothic"/>
              </a:rPr>
              <a:t>focus almost solely on informational text.  </a:t>
            </a:r>
          </a:p>
          <a:p>
            <a:pPr>
              <a:lnSpc>
                <a:spcPct val="110000"/>
              </a:lnSpc>
              <a:defRPr/>
            </a:pPr>
            <a:r>
              <a:rPr lang="en-US" sz="3200" dirty="0" smtClean="0">
                <a:solidFill>
                  <a:srgbClr val="000000"/>
                </a:solidFill>
                <a:ea typeface="+mn-ea"/>
                <a:cs typeface="Century Gothic"/>
              </a:rPr>
              <a:t>English Language Arts Teachers will have more of a 50%-50% split between informational and literary text, with informational text including literary non-fiction such as memoirs and biographies.</a:t>
            </a:r>
          </a:p>
          <a:p>
            <a:pPr marL="0" indent="0">
              <a:buFont typeface="Arial" panose="020B0604020202020204" pitchFamily="34" charset="0"/>
              <a:buNone/>
              <a:defRPr/>
            </a:pPr>
            <a:endParaRPr lang="en-US" sz="900" b="1" dirty="0">
              <a:solidFill>
                <a:srgbClr val="000000"/>
              </a:solidFill>
              <a:ea typeface="+mn-ea"/>
              <a:cs typeface="Century Gothic"/>
            </a:endParaRPr>
          </a:p>
          <a:p>
            <a:pPr marL="0" indent="0">
              <a:buNone/>
              <a:defRPr/>
            </a:pPr>
            <a:endParaRPr lang="en-US" sz="2800" dirty="0">
              <a:ea typeface="+mn-ea"/>
            </a:endParaRPr>
          </a:p>
        </p:txBody>
      </p:sp>
      <p:sp>
        <p:nvSpPr>
          <p:cNvPr id="2" name="Title 1"/>
          <p:cNvSpPr>
            <a:spLocks noGrp="1"/>
          </p:cNvSpPr>
          <p:nvPr>
            <p:ph type="title"/>
          </p:nvPr>
        </p:nvSpPr>
        <p:spPr/>
        <p:txBody>
          <a:bodyPr>
            <a:normAutofit/>
          </a:bodyPr>
          <a:lstStyle/>
          <a:p>
            <a:pPr algn="ctr">
              <a:defRPr/>
            </a:pPr>
            <a:r>
              <a:rPr lang="en-US" sz="4000" dirty="0" smtClean="0">
                <a:latin typeface="+mn-lt"/>
                <a:cs typeface="Century Gothic"/>
              </a:rPr>
              <a:t>#15 Informational Texts vs. Literature</a:t>
            </a:r>
            <a:endParaRPr lang="en-US" sz="4000" dirty="0">
              <a:latin typeface="+mn-lt"/>
              <a:cs typeface="Century Gothic"/>
            </a:endParaRPr>
          </a:p>
        </p:txBody>
      </p:sp>
      <p:sp>
        <p:nvSpPr>
          <p:cNvPr id="4198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FCE2B311-9795-43E9-91EA-EC9EB0E60E9B}" type="slidenum">
              <a:rPr lang="en-US">
                <a:latin typeface="Calibri" panose="020F0502020204030204" pitchFamily="34" charset="0"/>
              </a:rPr>
              <a:pPr eaLnBrk="1" hangingPunct="1"/>
              <a:t>30</a:t>
            </a:fld>
            <a:endParaRPr lang="en-US">
              <a:latin typeface="Calibri" panose="020F0502020204030204" pitchFamily="34" charset="0"/>
            </a:endParaRPr>
          </a:p>
        </p:txBody>
      </p:sp>
    </p:spTree>
    <p:extLst>
      <p:ext uri="{BB962C8B-B14F-4D97-AF65-F5344CB8AC3E}">
        <p14:creationId xmlns:p14="http://schemas.microsoft.com/office/powerpoint/2010/main" val="9249685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5438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a:ea typeface="ＭＳ Ｐゴシック" pitchFamily="34" charset="-128"/>
            </a:endParaRPr>
          </a:p>
          <a:p>
            <a:pPr marL="0" indent="0">
              <a:lnSpc>
                <a:spcPct val="70000"/>
              </a:lnSpc>
              <a:buFont typeface="Arial" pitchFamily="34" charset="0"/>
              <a:buNone/>
              <a:defRPr/>
            </a:pPr>
            <a:endParaRPr lang="en-US" sz="1000" dirty="0">
              <a:ea typeface="ＭＳ Ｐゴシック" pitchFamily="34" charset="-128"/>
            </a:endParaRPr>
          </a:p>
          <a:p>
            <a:pPr marL="0" indent="0">
              <a:lnSpc>
                <a:spcPct val="70000"/>
              </a:lnSpc>
              <a:buFont typeface="Arial" pitchFamily="34" charset="0"/>
              <a:buNone/>
              <a:defRPr/>
            </a:pPr>
            <a:r>
              <a:rPr lang="en-US" dirty="0" smtClean="0"/>
              <a:t>According to the information in paragraph 1, how is solving crop crimes similar to solving high-profile murder cases?</a:t>
            </a:r>
          </a:p>
          <a:p>
            <a:pPr marL="0" indent="0">
              <a:lnSpc>
                <a:spcPct val="70000"/>
              </a:lnSpc>
              <a:buFont typeface="Arial" pitchFamily="34" charset="0"/>
              <a:buNone/>
              <a:defRPr/>
            </a:pPr>
            <a:endParaRPr lang="en-US" dirty="0"/>
          </a:p>
          <a:p>
            <a:pPr marL="857250" lvl="1" indent="-457200">
              <a:lnSpc>
                <a:spcPct val="70000"/>
              </a:lnSpc>
              <a:buFont typeface="+mj-lt"/>
              <a:buAutoNum type="alphaLcParenR"/>
              <a:defRPr/>
            </a:pPr>
            <a:r>
              <a:rPr lang="en-US" sz="2400" dirty="0" smtClean="0">
                <a:ea typeface="ＭＳ Ｐゴシック" pitchFamily="34" charset="-128"/>
              </a:rPr>
              <a:t>Solving crop crimes uses the science of human fingerprint analysis to examine evidence.</a:t>
            </a:r>
          </a:p>
          <a:p>
            <a:pPr marL="857250" lvl="1" indent="-457200">
              <a:lnSpc>
                <a:spcPct val="70000"/>
              </a:lnSpc>
              <a:buFont typeface="+mj-lt"/>
              <a:buAutoNum type="alphaLcParenR"/>
              <a:defRPr/>
            </a:pPr>
            <a:r>
              <a:rPr lang="en-US" sz="2400" dirty="0" smtClean="0">
                <a:ea typeface="ＭＳ Ｐゴシック" pitchFamily="34" charset="-128"/>
              </a:rPr>
              <a:t>Solving crop crimes uses genetic material inside the cells of living things to examine evidence.*</a:t>
            </a:r>
          </a:p>
          <a:p>
            <a:pPr marL="857250" lvl="1" indent="-457200">
              <a:lnSpc>
                <a:spcPct val="70000"/>
              </a:lnSpc>
              <a:buFont typeface="+mj-lt"/>
              <a:buAutoNum type="alphaLcParenR"/>
              <a:defRPr/>
            </a:pPr>
            <a:r>
              <a:rPr lang="en-US" sz="2400" dirty="0" smtClean="0">
                <a:ea typeface="ＭＳ Ｐゴシック" pitchFamily="34" charset="-128"/>
              </a:rPr>
              <a:t>Solving crop crimes uses specialized computers at crime scenes to examine evidence.</a:t>
            </a:r>
          </a:p>
          <a:p>
            <a:pPr marL="857250" lvl="1" indent="-457200">
              <a:lnSpc>
                <a:spcPct val="70000"/>
              </a:lnSpc>
              <a:buFont typeface="+mj-lt"/>
              <a:buAutoNum type="alphaLcParenR"/>
              <a:defRPr/>
            </a:pPr>
            <a:r>
              <a:rPr lang="en-US" sz="2400" dirty="0" smtClean="0">
                <a:ea typeface="ＭＳ Ｐゴシック" pitchFamily="34" charset="-128"/>
              </a:rPr>
              <a:t>Solving crop crimes uses information about the general appearance of living things to examine evidence.</a:t>
            </a:r>
            <a:endParaRPr lang="en-US" sz="2400" dirty="0">
              <a:ea typeface="ＭＳ Ｐゴシック" pitchFamily="34" charset="-128"/>
            </a:endParaRPr>
          </a:p>
          <a:p>
            <a:pPr marL="0" indent="0">
              <a:lnSpc>
                <a:spcPct val="70000"/>
              </a:lnSpc>
              <a:buFont typeface="Arial" pitchFamily="34" charset="0"/>
              <a:buNone/>
              <a:defRPr/>
            </a:pPr>
            <a:endParaRPr lang="en-US" dirty="0" smtClean="0">
              <a:ea typeface="ＭＳ Ｐゴシック" pitchFamily="34" charset="-128"/>
            </a:endParaRPr>
          </a:p>
          <a:p>
            <a:pPr marL="0" indent="0">
              <a:lnSpc>
                <a:spcPct val="70000"/>
              </a:lnSpc>
              <a:buNone/>
              <a:defRPr/>
            </a:pPr>
            <a:r>
              <a:rPr lang="en-US" dirty="0" smtClean="0">
                <a:ea typeface="ＭＳ Ｐゴシック" pitchFamily="34" charset="-128"/>
              </a:rPr>
              <a:t>	</a:t>
            </a:r>
            <a:endParaRPr lang="en-US" sz="1800" dirty="0" smtClean="0">
              <a:ea typeface="ＭＳ Ｐゴシック" pitchFamily="34" charset="-128"/>
            </a:endParaRPr>
          </a:p>
          <a:p>
            <a:pPr marL="0" indent="0">
              <a:lnSpc>
                <a:spcPct val="70000"/>
              </a:lnSpc>
              <a:buNone/>
              <a:defRPr/>
            </a:pPr>
            <a:r>
              <a:rPr lang="en-US" sz="1800" dirty="0">
                <a:ea typeface="ＭＳ Ｐゴシック" pitchFamily="34" charset="-128"/>
              </a:rPr>
              <a:t> </a:t>
            </a:r>
            <a:r>
              <a:rPr lang="en-US" sz="1800" dirty="0" smtClean="0">
                <a:ea typeface="ＭＳ Ｐゴシック" pitchFamily="34" charset="-128"/>
              </a:rPr>
              <a:t>         </a:t>
            </a: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#2—Part A</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31</a:t>
            </a:fld>
            <a:endParaRPr lang="en-US" dirty="0" smtClean="0">
              <a:latin typeface="Calibri" pitchFamily="34" charset="0"/>
            </a:endParaRPr>
          </a:p>
        </p:txBody>
      </p:sp>
    </p:spTree>
    <p:extLst>
      <p:ext uri="{BB962C8B-B14F-4D97-AF65-F5344CB8AC3E}">
        <p14:creationId xmlns:p14="http://schemas.microsoft.com/office/powerpoint/2010/main" val="4124130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924800" cy="55626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a:ea typeface="ＭＳ Ｐゴシック" pitchFamily="34" charset="-128"/>
            </a:endParaRPr>
          </a:p>
          <a:p>
            <a:pPr marL="0" indent="0">
              <a:lnSpc>
                <a:spcPct val="70000"/>
              </a:lnSpc>
              <a:buFont typeface="Arial" pitchFamily="34" charset="0"/>
              <a:buNone/>
              <a:defRPr/>
            </a:pPr>
            <a:endParaRPr lang="en-US" sz="1000" dirty="0">
              <a:ea typeface="ＭＳ Ｐゴシック" pitchFamily="34" charset="-128"/>
            </a:endParaRPr>
          </a:p>
          <a:p>
            <a:pPr marL="0" indent="0">
              <a:lnSpc>
                <a:spcPct val="70000"/>
              </a:lnSpc>
              <a:buFont typeface="Arial" pitchFamily="34" charset="0"/>
              <a:buNone/>
              <a:defRPr/>
            </a:pPr>
            <a:r>
              <a:rPr lang="en-US" sz="2600" dirty="0" smtClean="0"/>
              <a:t>Which detail from the article </a:t>
            </a:r>
            <a:r>
              <a:rPr lang="en-US" sz="2600" b="1" dirty="0" smtClean="0"/>
              <a:t>best</a:t>
            </a:r>
            <a:r>
              <a:rPr lang="en-US" sz="2600" dirty="0" smtClean="0"/>
              <a:t> supports the answer to Part A?</a:t>
            </a:r>
          </a:p>
          <a:p>
            <a:pPr marL="0" indent="0">
              <a:lnSpc>
                <a:spcPct val="70000"/>
              </a:lnSpc>
              <a:buFont typeface="Arial" pitchFamily="34" charset="0"/>
              <a:buNone/>
              <a:defRPr/>
            </a:pPr>
            <a:endParaRPr lang="en-US" dirty="0"/>
          </a:p>
          <a:p>
            <a:pPr marL="857250" lvl="1" indent="-457200">
              <a:lnSpc>
                <a:spcPct val="70000"/>
              </a:lnSpc>
              <a:buFont typeface="+mj-lt"/>
              <a:buAutoNum type="alphaLcParenR"/>
              <a:defRPr/>
            </a:pPr>
            <a:r>
              <a:rPr lang="en-US" sz="2600" dirty="0" smtClean="0">
                <a:ea typeface="ＭＳ Ｐゴシック" pitchFamily="34" charset="-128"/>
              </a:rPr>
              <a:t>“Several organizations have started offering DNA testing to the North American plan breeding and seed industry.”</a:t>
            </a:r>
          </a:p>
          <a:p>
            <a:pPr marL="857250" lvl="1" indent="-457200">
              <a:lnSpc>
                <a:spcPct val="70000"/>
              </a:lnSpc>
              <a:buFont typeface="+mj-lt"/>
              <a:buAutoNum type="alphaLcParenR"/>
              <a:defRPr/>
            </a:pPr>
            <a:r>
              <a:rPr lang="en-US" sz="2600" dirty="0" smtClean="0">
                <a:ea typeface="ＭＳ Ｐゴシック" pitchFamily="34" charset="-128"/>
              </a:rPr>
              <a:t>“…the test will be used by plant breeders and research scientists to identify important genes.”</a:t>
            </a:r>
          </a:p>
          <a:p>
            <a:pPr marL="857250" lvl="1" indent="-457200">
              <a:lnSpc>
                <a:spcPct val="70000"/>
              </a:lnSpc>
              <a:buFont typeface="+mj-lt"/>
              <a:buAutoNum type="alphaLcParenR"/>
              <a:defRPr/>
            </a:pPr>
            <a:r>
              <a:rPr lang="en-US" sz="2600" dirty="0" smtClean="0">
                <a:ea typeface="ＭＳ Ｐゴシック" pitchFamily="34" charset="-128"/>
              </a:rPr>
              <a:t>“…DNA fingerprints will make it possible for police investigators or researchers to pinpoint specific plant traits and accurately identify seed varieties.”*</a:t>
            </a:r>
          </a:p>
          <a:p>
            <a:pPr marL="857250" lvl="1" indent="-457200">
              <a:lnSpc>
                <a:spcPct val="70000"/>
              </a:lnSpc>
              <a:buFont typeface="+mj-lt"/>
              <a:buAutoNum type="alphaLcParenR"/>
              <a:defRPr/>
            </a:pPr>
            <a:r>
              <a:rPr lang="en-US" sz="2600" dirty="0" smtClean="0">
                <a:ea typeface="ＭＳ Ｐゴシック" pitchFamily="34" charset="-128"/>
              </a:rPr>
              <a:t>“Easy to use DNA test kits for certain crops should be on the market within the next few years.”</a:t>
            </a:r>
            <a:endParaRPr lang="en-US" sz="2600" dirty="0">
              <a:ea typeface="ＭＳ Ｐゴシック" pitchFamily="34" charset="-128"/>
            </a:endParaRPr>
          </a:p>
          <a:p>
            <a:pPr marL="0" indent="0">
              <a:lnSpc>
                <a:spcPct val="70000"/>
              </a:lnSpc>
              <a:buFont typeface="Arial" pitchFamily="34" charset="0"/>
              <a:buNone/>
              <a:defRPr/>
            </a:pPr>
            <a:endParaRPr lang="en-US" dirty="0" smtClean="0">
              <a:ea typeface="ＭＳ Ｐゴシック" pitchFamily="34" charset="-128"/>
            </a:endParaRPr>
          </a:p>
          <a:p>
            <a:pPr marL="0" indent="0">
              <a:lnSpc>
                <a:spcPct val="70000"/>
              </a:lnSpc>
              <a:buNone/>
              <a:defRPr/>
            </a:pPr>
            <a:r>
              <a:rPr lang="en-US" dirty="0" smtClean="0">
                <a:ea typeface="ＭＳ Ｐゴシック" pitchFamily="34" charset="-128"/>
              </a:rPr>
              <a:t>	</a:t>
            </a:r>
            <a:endParaRPr lang="en-US" sz="1800" dirty="0" smtClean="0">
              <a:ea typeface="ＭＳ Ｐゴシック" pitchFamily="34" charset="-128"/>
            </a:endParaRPr>
          </a:p>
          <a:p>
            <a:pPr marL="0" indent="0">
              <a:lnSpc>
                <a:spcPct val="70000"/>
              </a:lnSpc>
              <a:buNone/>
              <a:defRPr/>
            </a:pPr>
            <a:r>
              <a:rPr lang="en-US" sz="1800" dirty="0">
                <a:ea typeface="ＭＳ Ｐゴシック" pitchFamily="34" charset="-128"/>
              </a:rPr>
              <a:t> </a:t>
            </a:r>
            <a:r>
              <a:rPr lang="en-US" sz="1800" dirty="0" smtClean="0">
                <a:ea typeface="ＭＳ Ｐゴシック" pitchFamily="34" charset="-128"/>
              </a:rPr>
              <a:t>         </a:t>
            </a: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#2—Part B</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32</a:t>
            </a:fld>
            <a:endParaRPr lang="en-US" dirty="0" smtClean="0">
              <a:latin typeface="Calibri" pitchFamily="34" charset="0"/>
            </a:endParaRPr>
          </a:p>
        </p:txBody>
      </p:sp>
    </p:spTree>
    <p:extLst>
      <p:ext uri="{BB962C8B-B14F-4D97-AF65-F5344CB8AC3E}">
        <p14:creationId xmlns:p14="http://schemas.microsoft.com/office/powerpoint/2010/main" val="8150238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Based on information from the text, what are the </a:t>
            </a:r>
            <a:r>
              <a:rPr lang="en-US" b="1" dirty="0" smtClean="0">
                <a:ea typeface="ＭＳ Ｐゴシック" pitchFamily="34" charset="-128"/>
              </a:rPr>
              <a:t>two</a:t>
            </a:r>
            <a:r>
              <a:rPr lang="en-US" dirty="0" smtClean="0">
                <a:ea typeface="ＭＳ Ｐゴシック" pitchFamily="34" charset="-128"/>
              </a:rPr>
              <a:t> ways that the procedure for developing a DNA fingerprint simplifies the search identified in Part A?</a:t>
            </a:r>
          </a:p>
          <a:p>
            <a:pPr marL="400050" lvl="1" indent="0">
              <a:lnSpc>
                <a:spcPct val="70000"/>
              </a:lnSpc>
              <a:buNone/>
              <a:defRPr/>
            </a:pPr>
            <a:endParaRPr lang="en-US" sz="2400" dirty="0" smtClean="0">
              <a:ea typeface="ＭＳ Ｐゴシック" pitchFamily="34" charset="-128"/>
            </a:endParaRPr>
          </a:p>
          <a:p>
            <a:pPr marL="857250" lvl="1" indent="-457200">
              <a:lnSpc>
                <a:spcPct val="70000"/>
              </a:lnSpc>
              <a:buFont typeface="+mj-lt"/>
              <a:buAutoNum type="alphaLcParenR"/>
              <a:defRPr/>
            </a:pPr>
            <a:r>
              <a:rPr lang="en-US" dirty="0" smtClean="0">
                <a:ea typeface="ＭＳ Ｐゴシック" pitchFamily="34" charset="-128"/>
              </a:rPr>
              <a:t>Plant breeders no longer have to guess which crop trait will be desirable.</a:t>
            </a:r>
          </a:p>
          <a:p>
            <a:pPr marL="857250" lvl="1" indent="-457200">
              <a:lnSpc>
                <a:spcPct val="70000"/>
              </a:lnSpc>
              <a:buFont typeface="+mj-lt"/>
              <a:buAutoNum type="alphaLcParenR"/>
              <a:defRPr/>
            </a:pPr>
            <a:r>
              <a:rPr lang="en-US" dirty="0" smtClean="0">
                <a:ea typeface="ＭＳ Ｐゴシック" pitchFamily="34" charset="-128"/>
              </a:rPr>
              <a:t>Plant breeders no longer have to wait for seeds to grow into plants before learning if the plants possess a desired crop trait.*</a:t>
            </a:r>
          </a:p>
          <a:p>
            <a:pPr marL="857250" lvl="1" indent="-457200">
              <a:lnSpc>
                <a:spcPct val="70000"/>
              </a:lnSpc>
              <a:buFont typeface="+mj-lt"/>
              <a:buAutoNum type="alphaLcParenR"/>
              <a:defRPr/>
            </a:pPr>
            <a:r>
              <a:rPr lang="en-US" dirty="0" smtClean="0">
                <a:ea typeface="ＭＳ Ｐゴシック" pitchFamily="34" charset="-128"/>
              </a:rPr>
              <a:t>Plant breeders can look for a desired crop trait that has the same DNA as a trait that is not desired.</a:t>
            </a:r>
          </a:p>
          <a:p>
            <a:pPr marL="857250" lvl="1" indent="-457200">
              <a:lnSpc>
                <a:spcPct val="70000"/>
              </a:lnSpc>
              <a:buFont typeface="+mj-lt"/>
              <a:buAutoNum type="alphaLcParenR"/>
              <a:defRPr/>
            </a:pPr>
            <a:r>
              <a:rPr lang="en-US" dirty="0" smtClean="0">
                <a:ea typeface="ＭＳ Ｐゴシック" pitchFamily="34" charset="-128"/>
              </a:rPr>
              <a:t>The DNA test can be performed to look for markers for a desired crop trait rather than for its actual DNA.*</a:t>
            </a:r>
          </a:p>
          <a:p>
            <a:pPr marL="857250" lvl="1" indent="-457200">
              <a:lnSpc>
                <a:spcPct val="70000"/>
              </a:lnSpc>
              <a:buFont typeface="+mj-lt"/>
              <a:buAutoNum type="alphaLcParenR"/>
              <a:defRPr/>
            </a:pPr>
            <a:r>
              <a:rPr lang="en-US" dirty="0" smtClean="0">
                <a:ea typeface="ＭＳ Ｐゴシック" pitchFamily="34" charset="-128"/>
              </a:rPr>
              <a:t>The DNA test can tell plant breeders which crop trait will be most desired by seed companies.</a:t>
            </a:r>
          </a:p>
          <a:p>
            <a:pPr marL="857250" lvl="1" indent="-457200">
              <a:lnSpc>
                <a:spcPct val="70000"/>
              </a:lnSpc>
              <a:buFont typeface="+mj-lt"/>
              <a:buAutoNum type="alphaLcParenR"/>
              <a:defRPr/>
            </a:pPr>
            <a:r>
              <a:rPr lang="en-US" dirty="0" smtClean="0">
                <a:ea typeface="ＭＳ Ｐゴシック" pitchFamily="34" charset="-128"/>
              </a:rPr>
              <a:t>The DNA test can indicate which genes will eventually produce a desired crop trait.</a:t>
            </a: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#3—Part B</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33</a:t>
            </a:fld>
            <a:endParaRPr lang="en-US" dirty="0" smtClean="0">
              <a:latin typeface="Calibri" pitchFamily="34" charset="0"/>
            </a:endParaRPr>
          </a:p>
        </p:txBody>
      </p:sp>
    </p:spTree>
    <p:extLst>
      <p:ext uri="{BB962C8B-B14F-4D97-AF65-F5344CB8AC3E}">
        <p14:creationId xmlns:p14="http://schemas.microsoft.com/office/powerpoint/2010/main" val="32954833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1066800"/>
            <a:ext cx="8001000" cy="55626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800" dirty="0" smtClean="0">
              <a:ea typeface="ＭＳ Ｐゴシック" pitchFamily="34" charset="-128"/>
            </a:endParaRPr>
          </a:p>
          <a:p>
            <a:pPr marL="0" indent="0">
              <a:lnSpc>
                <a:spcPct val="70000"/>
              </a:lnSpc>
              <a:buFont typeface="Arial" pitchFamily="34" charset="0"/>
              <a:buNone/>
              <a:defRPr/>
            </a:pPr>
            <a:r>
              <a:rPr lang="en-US" sz="1400" dirty="0" smtClean="0">
                <a:ea typeface="ＭＳ Ｐゴシック" pitchFamily="34" charset="-128"/>
              </a:rPr>
              <a:t>The article shows that understanding plan DNA offers many advantages to plant growers and scientists. To complete the chart below, first select the two statements from the left column that are advantages of understanding plant DNA.</a:t>
            </a:r>
          </a:p>
          <a:p>
            <a:pPr marL="0" indent="0">
              <a:lnSpc>
                <a:spcPct val="70000"/>
              </a:lnSpc>
              <a:buFont typeface="Arial" pitchFamily="34" charset="0"/>
              <a:buNone/>
              <a:defRPr/>
            </a:pPr>
            <a:endParaRPr lang="en-US" sz="1400" dirty="0">
              <a:ea typeface="ＭＳ Ｐゴシック" pitchFamily="34" charset="-128"/>
            </a:endParaRPr>
          </a:p>
          <a:p>
            <a:pPr marL="0" indent="0">
              <a:lnSpc>
                <a:spcPct val="70000"/>
              </a:lnSpc>
              <a:buFont typeface="Arial" pitchFamily="34" charset="0"/>
              <a:buNone/>
              <a:defRPr/>
            </a:pPr>
            <a:r>
              <a:rPr lang="en-US" sz="1400" dirty="0" smtClean="0">
                <a:ea typeface="ＭＳ Ｐゴシック" pitchFamily="34" charset="-128"/>
              </a:rPr>
              <a:t>Then, drag and drop one quotation from the list of possible supporting evidence into the “Supporting Evidence” column to provide textual support for each advantage you selected. You will not use all of the statements from the box titled “Possible Supporting Evidence.”</a:t>
            </a:r>
          </a:p>
          <a:p>
            <a:pPr marL="0" indent="0">
              <a:lnSpc>
                <a:spcPct val="70000"/>
              </a:lnSpc>
              <a:buFont typeface="Arial" pitchFamily="34" charset="0"/>
              <a:buNone/>
              <a:defRPr/>
            </a:pPr>
            <a:endParaRPr lang="en-US" sz="1800" dirty="0">
              <a:ea typeface="ＭＳ Ｐゴシック" pitchFamily="34" charset="-128"/>
            </a:endParaRPr>
          </a:p>
          <a:p>
            <a:pPr marL="0" indent="0">
              <a:lnSpc>
                <a:spcPct val="70000"/>
              </a:lnSpc>
              <a:buFont typeface="Arial" pitchFamily="34" charset="0"/>
              <a:buNone/>
              <a:defRPr/>
            </a:pPr>
            <a:endParaRPr lang="en-US" sz="1800" dirty="0" smtClean="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xfrm>
            <a:off x="457200" y="274638"/>
            <a:ext cx="7620000" cy="944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a:t>
            </a:r>
            <a:r>
              <a:rPr lang="en-US" dirty="0">
                <a:ea typeface="ＭＳ Ｐゴシック" pitchFamily="34" charset="-128"/>
              </a:rPr>
              <a:t>4</a:t>
            </a:r>
            <a:endParaRPr lang="en-US" dirty="0" smtClean="0">
              <a:ea typeface="ＭＳ Ｐゴシック" pitchFamily="34" charset="-128"/>
            </a:endParaRP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34</a:t>
            </a:fld>
            <a:endParaRPr lang="en-US" dirty="0" smtClean="0">
              <a:latin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679396893"/>
              </p:ext>
            </p:extLst>
          </p:nvPr>
        </p:nvGraphicFramePr>
        <p:xfrm>
          <a:off x="575388" y="2590801"/>
          <a:ext cx="4072812" cy="4038599"/>
        </p:xfrm>
        <a:graphic>
          <a:graphicData uri="http://schemas.openxmlformats.org/drawingml/2006/table">
            <a:tbl>
              <a:tblPr firstRow="1" bandRow="1">
                <a:tableStyleId>{5940675A-B579-460E-94D1-54222C63F5DA}</a:tableStyleId>
              </a:tblPr>
              <a:tblGrid>
                <a:gridCol w="2984310"/>
                <a:gridCol w="1088502"/>
              </a:tblGrid>
              <a:tr h="446303">
                <a:tc>
                  <a:txBody>
                    <a:bodyPr/>
                    <a:lstStyle/>
                    <a:p>
                      <a:pPr algn="ctr"/>
                      <a:r>
                        <a:rPr lang="en-US" sz="1100" b="1" dirty="0" smtClean="0"/>
                        <a:t>Advantages of Understanding Plant DNA</a:t>
                      </a:r>
                      <a:endParaRPr lang="en-US" sz="1100" b="1" dirty="0"/>
                    </a:p>
                  </a:txBody>
                  <a:tcPr/>
                </a:tc>
                <a:tc>
                  <a:txBody>
                    <a:bodyPr/>
                    <a:lstStyle/>
                    <a:p>
                      <a:pPr algn="ctr"/>
                      <a:r>
                        <a:rPr lang="en-US" sz="1100" b="1" dirty="0" smtClean="0"/>
                        <a:t>Supporting Evidence</a:t>
                      </a:r>
                      <a:endParaRPr lang="en-US" sz="1100" b="1" dirty="0"/>
                    </a:p>
                  </a:txBody>
                  <a:tcPr/>
                </a:tc>
              </a:tr>
              <a:tr h="474454">
                <a:tc>
                  <a:txBody>
                    <a:bodyPr/>
                    <a:lstStyle/>
                    <a:p>
                      <a:r>
                        <a:rPr lang="en-US" sz="1100" dirty="0" smtClean="0"/>
                        <a:t>A. The study of plant DNA has led to a better understanding of human DNA.</a:t>
                      </a:r>
                      <a:endParaRPr lang="en-US" sz="1100" dirty="0"/>
                    </a:p>
                  </a:txBody>
                  <a:tcPr/>
                </a:tc>
                <a:tc>
                  <a:txBody>
                    <a:bodyPr/>
                    <a:lstStyle/>
                    <a:p>
                      <a:endParaRPr lang="en-US" sz="1100" dirty="0"/>
                    </a:p>
                  </a:txBody>
                  <a:tcPr/>
                </a:tc>
              </a:tr>
              <a:tr h="660847">
                <a:tc>
                  <a:txBody>
                    <a:bodyPr/>
                    <a:lstStyle/>
                    <a:p>
                      <a:r>
                        <a:rPr lang="en-US" sz="1100" dirty="0" smtClean="0"/>
                        <a:t>B. The study of plant DNA has led to advancements in computer programs that help with the analysis of genes.</a:t>
                      </a:r>
                      <a:endParaRPr lang="en-US" sz="1100" dirty="0"/>
                    </a:p>
                  </a:txBody>
                  <a:tcPr/>
                </a:tc>
                <a:tc>
                  <a:txBody>
                    <a:bodyPr/>
                    <a:lstStyle/>
                    <a:p>
                      <a:endParaRPr lang="en-US" sz="1100" dirty="0"/>
                    </a:p>
                  </a:txBody>
                  <a:tcPr/>
                </a:tc>
              </a:tr>
              <a:tr h="660847">
                <a:tc>
                  <a:txBody>
                    <a:bodyPr/>
                    <a:lstStyle/>
                    <a:p>
                      <a:r>
                        <a:rPr lang="en-US" sz="1100" dirty="0" smtClean="0"/>
                        <a:t>C. The study of plant DNA has enabled scientists to isolate the genes</a:t>
                      </a:r>
                      <a:r>
                        <a:rPr lang="en-US" sz="1100" baseline="0" dirty="0" smtClean="0"/>
                        <a:t> responsible for more useful plants.*</a:t>
                      </a:r>
                      <a:endParaRPr lang="en-US" sz="1100" dirty="0"/>
                    </a:p>
                  </a:txBody>
                  <a:tcPr/>
                </a:tc>
                <a:tc>
                  <a:txBody>
                    <a:bodyPr/>
                    <a:lstStyle/>
                    <a:p>
                      <a:endParaRPr lang="en-US" sz="1100" dirty="0"/>
                    </a:p>
                  </a:txBody>
                  <a:tcPr/>
                </a:tc>
              </a:tr>
              <a:tr h="660847">
                <a:tc>
                  <a:txBody>
                    <a:bodyPr/>
                    <a:lstStyle/>
                    <a:p>
                      <a:r>
                        <a:rPr lang="en-US" sz="1100" dirty="0" smtClean="0"/>
                        <a:t>D. Scientists</a:t>
                      </a:r>
                      <a:r>
                        <a:rPr lang="en-US" sz="1100" baseline="0" dirty="0" smtClean="0"/>
                        <a:t> can now determine if a crop has desired characteristics much earlier in the growth cycle.*</a:t>
                      </a:r>
                      <a:endParaRPr lang="en-US" sz="1100" dirty="0"/>
                    </a:p>
                  </a:txBody>
                  <a:tcPr/>
                </a:tc>
                <a:tc>
                  <a:txBody>
                    <a:bodyPr/>
                    <a:lstStyle/>
                    <a:p>
                      <a:endParaRPr lang="en-US" sz="1100" dirty="0"/>
                    </a:p>
                  </a:txBody>
                  <a:tcPr/>
                </a:tc>
              </a:tr>
              <a:tr h="474454">
                <a:tc>
                  <a:txBody>
                    <a:bodyPr/>
                    <a:lstStyle/>
                    <a:p>
                      <a:r>
                        <a:rPr lang="en-US" sz="1100" dirty="0" smtClean="0"/>
                        <a:t>E. Plant</a:t>
                      </a:r>
                      <a:r>
                        <a:rPr lang="en-US" sz="1100" baseline="0" dirty="0" smtClean="0"/>
                        <a:t> DNA now enables scientists to recreate species of plants that have become extinct.</a:t>
                      </a:r>
                      <a:endParaRPr lang="en-US" sz="1100" dirty="0"/>
                    </a:p>
                  </a:txBody>
                  <a:tcPr/>
                </a:tc>
                <a:tc>
                  <a:txBody>
                    <a:bodyPr/>
                    <a:lstStyle/>
                    <a:p>
                      <a:endParaRPr lang="en-US" sz="1100" dirty="0"/>
                    </a:p>
                  </a:txBody>
                  <a:tcPr/>
                </a:tc>
              </a:tr>
              <a:tr h="660847">
                <a:tc>
                  <a:txBody>
                    <a:bodyPr/>
                    <a:lstStyle/>
                    <a:p>
                      <a:r>
                        <a:rPr lang="en-US" sz="1100" dirty="0" smtClean="0"/>
                        <a:t>F.</a:t>
                      </a:r>
                      <a:r>
                        <a:rPr lang="en-US" sz="1100" baseline="0" dirty="0" smtClean="0"/>
                        <a:t> Plant DNA has generated public interest in science and has resulted in new products being sold.</a:t>
                      </a:r>
                      <a:endParaRPr lang="en-US" sz="1100" dirty="0"/>
                    </a:p>
                  </a:txBody>
                  <a:tcPr/>
                </a:tc>
                <a:tc>
                  <a:txBody>
                    <a:bodyPr/>
                    <a:lstStyle/>
                    <a:p>
                      <a:endParaRPr lang="en-US" sz="1100" dirty="0"/>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763549770"/>
              </p:ext>
            </p:extLst>
          </p:nvPr>
        </p:nvGraphicFramePr>
        <p:xfrm>
          <a:off x="5257801" y="2362196"/>
          <a:ext cx="2971800" cy="4343403"/>
        </p:xfrm>
        <a:graphic>
          <a:graphicData uri="http://schemas.openxmlformats.org/drawingml/2006/table">
            <a:tbl>
              <a:tblPr firstRow="1" bandRow="1">
                <a:tableStyleId>{5940675A-B579-460E-94D1-54222C63F5DA}</a:tableStyleId>
              </a:tblPr>
              <a:tblGrid>
                <a:gridCol w="2971800"/>
              </a:tblGrid>
              <a:tr h="265246">
                <a:tc>
                  <a:txBody>
                    <a:bodyPr/>
                    <a:lstStyle/>
                    <a:p>
                      <a:pPr algn="ctr"/>
                      <a:r>
                        <a:rPr lang="en-US" sz="1000" b="1" dirty="0" smtClean="0"/>
                        <a:t>Possible Supporting Evidences</a:t>
                      </a:r>
                      <a:endParaRPr lang="en-US" sz="10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r>
              <a:tr h="431025">
                <a:tc>
                  <a:txBody>
                    <a:bodyPr/>
                    <a:lstStyle/>
                    <a:p>
                      <a:r>
                        <a:rPr lang="en-US" sz="1000" dirty="0" smtClean="0"/>
                        <a:t>1. “Easy to use DNA test kits for certain crops should be on the market within the next few years.”</a:t>
                      </a:r>
                      <a:endParaRPr lang="en-US" sz="1000" dirty="0"/>
                    </a:p>
                  </a:txBody>
                  <a:tcPr/>
                </a:tc>
              </a:tr>
              <a:tr h="596803">
                <a:tc>
                  <a:txBody>
                    <a:bodyPr/>
                    <a:lstStyle/>
                    <a:p>
                      <a:r>
                        <a:rPr lang="en-US" sz="1000" dirty="0" smtClean="0"/>
                        <a:t>2. “Specialized computer-based analysis programs identify the fingerprint,</a:t>
                      </a:r>
                      <a:r>
                        <a:rPr lang="en-US" sz="1000" baseline="0" dirty="0" smtClean="0"/>
                        <a:t> or specific genes carried in the seed of individual crop varieties.”</a:t>
                      </a:r>
                      <a:endParaRPr lang="en-US" sz="1000" dirty="0"/>
                    </a:p>
                  </a:txBody>
                  <a:tcPr/>
                </a:tc>
              </a:tr>
              <a:tr h="431025">
                <a:tc>
                  <a:txBody>
                    <a:bodyPr/>
                    <a:lstStyle/>
                    <a:p>
                      <a:r>
                        <a:rPr lang="en-US" sz="1000" dirty="0" smtClean="0"/>
                        <a:t>3. “The technique of DNA fingerprinting has been developed using the science of genetics.”</a:t>
                      </a:r>
                      <a:endParaRPr lang="en-US" sz="1000" dirty="0"/>
                    </a:p>
                  </a:txBody>
                  <a:tcPr/>
                </a:tc>
              </a:tr>
              <a:tr h="762582">
                <a:tc>
                  <a:txBody>
                    <a:bodyPr/>
                    <a:lstStyle/>
                    <a:p>
                      <a:r>
                        <a:rPr lang="en-US" sz="1000" dirty="0" smtClean="0"/>
                        <a:t>4. “An organism’s DNA contains the blueprint of its characteristics—in</a:t>
                      </a:r>
                      <a:r>
                        <a:rPr lang="en-US" sz="1000" baseline="0" dirty="0" smtClean="0"/>
                        <a:t> the case of plants, that would include features like yield, drought resistance and starch content. (correct answer for C)*</a:t>
                      </a:r>
                      <a:endParaRPr lang="en-US" sz="1000" dirty="0"/>
                    </a:p>
                  </a:txBody>
                  <a:tcPr/>
                </a:tc>
              </a:tr>
              <a:tr h="928361">
                <a:tc>
                  <a:txBody>
                    <a:bodyPr/>
                    <a:lstStyle/>
                    <a:p>
                      <a:r>
                        <a:rPr lang="en-US" sz="1000" dirty="0" smtClean="0"/>
                        <a:t>5. “At one time, the researcher would have to grow the crop to see if the trait</a:t>
                      </a:r>
                      <a:r>
                        <a:rPr lang="en-US" sz="1000" baseline="0" dirty="0" smtClean="0"/>
                        <a:t> is present. But now, the DNA of the seed batch can be tested to determine if the seeds contain the sought-after gene.” (correct answer for D)*</a:t>
                      </a:r>
                      <a:endParaRPr lang="en-US" sz="1000" dirty="0"/>
                    </a:p>
                  </a:txBody>
                  <a:tcPr/>
                </a:tc>
              </a:tr>
              <a:tr h="928361">
                <a:tc>
                  <a:txBody>
                    <a:bodyPr/>
                    <a:lstStyle/>
                    <a:p>
                      <a:r>
                        <a:rPr lang="en-US" sz="1000" dirty="0" smtClean="0"/>
                        <a:t>6. “Since DNA fingerprints are</a:t>
                      </a:r>
                      <a:r>
                        <a:rPr lang="en-US" sz="1000" baseline="0" dirty="0" smtClean="0"/>
                        <a:t> taken from the same DNA that carries the entire genetic blueprint for the plant, pieces of DNA that are close together tend to be passed on together from one generation to the next.”</a:t>
                      </a:r>
                      <a:endParaRPr lang="en-US" sz="1000" dirty="0"/>
                    </a:p>
                  </a:txBody>
                  <a:tcPr/>
                </a:tc>
              </a:tr>
            </a:tbl>
          </a:graphicData>
        </a:graphic>
      </p:graphicFrame>
    </p:spTree>
    <p:extLst>
      <p:ext uri="{BB962C8B-B14F-4D97-AF65-F5344CB8AC3E}">
        <p14:creationId xmlns:p14="http://schemas.microsoft.com/office/powerpoint/2010/main" val="42878796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0010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sz="1600" dirty="0" smtClean="0">
                <a:ea typeface="ＭＳ Ｐゴシック" pitchFamily="34" charset="-128"/>
              </a:rPr>
              <a:t>Complete the diagram below by choosing and correctly sequencing the steps of the process of developing a DNA fingerprint, as described in the text. Drag and drop each selected step into the appropriate box. Not all steps will be used.</a:t>
            </a:r>
          </a:p>
          <a:p>
            <a:pPr marL="0" indent="0">
              <a:lnSpc>
                <a:spcPct val="70000"/>
              </a:lnSpc>
              <a:buFont typeface="Arial" pitchFamily="34" charset="0"/>
              <a:buNone/>
              <a:defRPr/>
            </a:pPr>
            <a:endParaRPr lang="en-US" sz="2400" dirty="0" smtClean="0">
              <a:ea typeface="ＭＳ Ｐゴシック" pitchFamily="34" charset="-128"/>
            </a:endParaRPr>
          </a:p>
          <a:p>
            <a:pPr marL="0" indent="0">
              <a:lnSpc>
                <a:spcPct val="70000"/>
              </a:lnSpc>
              <a:buFont typeface="Arial" pitchFamily="34" charset="0"/>
              <a:buNone/>
              <a:defRPr/>
            </a:pPr>
            <a:r>
              <a:rPr lang="en-US" sz="1800" dirty="0" smtClean="0">
                <a:ea typeface="ＭＳ Ｐゴシック" pitchFamily="34" charset="-128"/>
              </a:rPr>
              <a:t>              First…           Then…         Then…          Then…          Finally…</a:t>
            </a:r>
            <a:endParaRPr lang="en-US" dirty="0" smtClean="0">
              <a:ea typeface="ＭＳ Ｐゴシック" pitchFamily="34" charset="-128"/>
            </a:endParaRPr>
          </a:p>
          <a:p>
            <a:pPr marL="0" indent="0">
              <a:lnSpc>
                <a:spcPct val="70000"/>
              </a:lnSpc>
              <a:buNone/>
              <a:defRPr/>
            </a:pPr>
            <a:endParaRPr lang="en-US" dirty="0">
              <a:ea typeface="ＭＳ Ｐゴシック" pitchFamily="34" charset="-128"/>
            </a:endParaRPr>
          </a:p>
          <a:p>
            <a:pPr marL="0" indent="0">
              <a:lnSpc>
                <a:spcPct val="70000"/>
              </a:lnSpc>
              <a:buNone/>
              <a:defRPr/>
            </a:pPr>
            <a:endParaRPr lang="en-US" dirty="0" smtClean="0">
              <a:ea typeface="ＭＳ Ｐゴシック" pitchFamily="34" charset="-128"/>
            </a:endParaRPr>
          </a:p>
          <a:p>
            <a:pPr marL="0" indent="0">
              <a:lnSpc>
                <a:spcPct val="70000"/>
              </a:lnSpc>
              <a:buNone/>
              <a:defRPr/>
            </a:pPr>
            <a:endParaRPr lang="en-US" dirty="0">
              <a:ea typeface="ＭＳ Ｐゴシック" pitchFamily="34" charset="-128"/>
            </a:endParaRPr>
          </a:p>
          <a:p>
            <a:pPr marL="0" indent="0">
              <a:lnSpc>
                <a:spcPct val="70000"/>
              </a:lnSpc>
              <a:buNone/>
              <a:defRPr/>
            </a:pPr>
            <a:endParaRPr lang="en-US" sz="1400"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#5</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35</a:t>
            </a:fld>
            <a:endParaRPr lang="en-US" dirty="0" smtClean="0">
              <a:latin typeface="Calibri" pitchFamily="34" charset="0"/>
            </a:endParaRPr>
          </a:p>
        </p:txBody>
      </p:sp>
      <p:sp>
        <p:nvSpPr>
          <p:cNvPr id="2" name="Rounded Rectangle 1"/>
          <p:cNvSpPr/>
          <p:nvPr/>
        </p:nvSpPr>
        <p:spPr>
          <a:xfrm>
            <a:off x="2438400" y="2743200"/>
            <a:ext cx="685800" cy="685800"/>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304731" y="2744755"/>
            <a:ext cx="685800" cy="685800"/>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576735" y="2743200"/>
            <a:ext cx="685800" cy="685800"/>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715070" y="2743200"/>
            <a:ext cx="685800" cy="685800"/>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5848739" y="2743200"/>
            <a:ext cx="685800" cy="685800"/>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983362468"/>
              </p:ext>
            </p:extLst>
          </p:nvPr>
        </p:nvGraphicFramePr>
        <p:xfrm>
          <a:off x="609600" y="3504708"/>
          <a:ext cx="5562600" cy="3124692"/>
        </p:xfrm>
        <a:graphic>
          <a:graphicData uri="http://schemas.openxmlformats.org/drawingml/2006/table">
            <a:tbl>
              <a:tblPr firstRow="1" bandRow="1">
                <a:tableStyleId>{5C22544A-7EE6-4342-B048-85BDC9FD1C3A}</a:tableStyleId>
              </a:tblPr>
              <a:tblGrid>
                <a:gridCol w="5562600"/>
              </a:tblGrid>
              <a:tr h="381492">
                <a:tc>
                  <a:txBody>
                    <a:bodyPr/>
                    <a:lstStyle/>
                    <a:p>
                      <a:pPr algn="ctr"/>
                      <a:r>
                        <a:rPr lang="en-US" sz="1400" dirty="0" smtClean="0"/>
                        <a:t>STEPS</a:t>
                      </a:r>
                      <a:r>
                        <a:rPr lang="en-US" sz="1400" baseline="0" dirty="0" smtClean="0"/>
                        <a:t> OF THE PROCESS</a:t>
                      </a:r>
                      <a:endParaRPr lang="en-US" sz="1400" dirty="0"/>
                    </a:p>
                  </a:txBody>
                  <a:tcPr/>
                </a:tc>
              </a:tr>
              <a:tr h="370840">
                <a:tc>
                  <a:txBody>
                    <a:bodyPr/>
                    <a:lstStyle/>
                    <a:p>
                      <a:r>
                        <a:rPr lang="en-US" sz="1400" dirty="0" smtClean="0"/>
                        <a:t>Sort</a:t>
                      </a:r>
                      <a:r>
                        <a:rPr lang="en-US" sz="1400" baseline="0" dirty="0" smtClean="0"/>
                        <a:t> the DNA fragments into a pattern.</a:t>
                      </a:r>
                    </a:p>
                  </a:txBody>
                  <a:tcPr/>
                </a:tc>
              </a:tr>
              <a:tr h="370840">
                <a:tc>
                  <a:txBody>
                    <a:bodyPr/>
                    <a:lstStyle/>
                    <a:p>
                      <a:r>
                        <a:rPr lang="en-US" sz="1400" dirty="0" smtClean="0"/>
                        <a:t>Use scissors to cut the DNA into strands of differing</a:t>
                      </a:r>
                      <a:r>
                        <a:rPr lang="en-US" sz="1400" baseline="0" dirty="0" smtClean="0"/>
                        <a:t> lengths and shapes.</a:t>
                      </a:r>
                      <a:endParaRPr lang="en-US" sz="1400" dirty="0"/>
                    </a:p>
                  </a:txBody>
                  <a:tcPr/>
                </a:tc>
              </a:tr>
              <a:tr h="370840">
                <a:tc>
                  <a:txBody>
                    <a:bodyPr/>
                    <a:lstStyle/>
                    <a:p>
                      <a:r>
                        <a:rPr lang="en-US" sz="1400" dirty="0" smtClean="0"/>
                        <a:t>Identify the pattern by locating the sites where the radioactive probes bonded to the DNA fragments.</a:t>
                      </a:r>
                      <a:endParaRPr lang="en-US" sz="1400" dirty="0"/>
                    </a:p>
                  </a:txBody>
                  <a:tcPr/>
                </a:tc>
              </a:tr>
              <a:tr h="370840">
                <a:tc>
                  <a:txBody>
                    <a:bodyPr/>
                    <a:lstStyle/>
                    <a:p>
                      <a:r>
                        <a:rPr lang="en-US" sz="1400" dirty="0" smtClean="0"/>
                        <a:t>Place particles in a series of sieves to separate them by size.</a:t>
                      </a:r>
                      <a:endParaRPr lang="en-US" sz="1400" dirty="0"/>
                    </a:p>
                  </a:txBody>
                  <a:tcPr/>
                </a:tc>
              </a:tr>
              <a:tr h="370840">
                <a:tc>
                  <a:txBody>
                    <a:bodyPr/>
                    <a:lstStyle/>
                    <a:p>
                      <a:r>
                        <a:rPr lang="en-US" sz="1400" dirty="0" smtClean="0"/>
                        <a:t>Add an extraction solution to a small amount of the sample being studied.</a:t>
                      </a:r>
                      <a:endParaRPr lang="en-US" sz="1400" dirty="0"/>
                    </a:p>
                  </a:txBody>
                  <a:tcPr/>
                </a:tc>
              </a:tr>
              <a:tr h="370840">
                <a:tc>
                  <a:txBody>
                    <a:bodyPr/>
                    <a:lstStyle/>
                    <a:p>
                      <a:r>
                        <a:rPr lang="en-US" sz="1400" dirty="0" smtClean="0"/>
                        <a:t>Shift the patterns to a nylon sheet and inject radioactive probes.</a:t>
                      </a:r>
                    </a:p>
                  </a:txBody>
                  <a:tcPr/>
                </a:tc>
              </a:tr>
              <a:tr h="370840">
                <a:tc>
                  <a:txBody>
                    <a:bodyPr/>
                    <a:lstStyle/>
                    <a:p>
                      <a:r>
                        <a:rPr lang="en-US" sz="1400" dirty="0" smtClean="0"/>
                        <a:t>Add enzymes  to the extracted DNA.</a:t>
                      </a:r>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44075470"/>
              </p:ext>
            </p:extLst>
          </p:nvPr>
        </p:nvGraphicFramePr>
        <p:xfrm>
          <a:off x="6705601" y="2743200"/>
          <a:ext cx="1676399" cy="3886200"/>
        </p:xfrm>
        <a:graphic>
          <a:graphicData uri="http://schemas.openxmlformats.org/drawingml/2006/table">
            <a:tbl>
              <a:tblPr firstRow="1" bandRow="1">
                <a:tableStyleId>{616DA210-FB5B-4158-B5E0-FEB733F419BA}</a:tableStyleId>
              </a:tblPr>
              <a:tblGrid>
                <a:gridCol w="1676399"/>
              </a:tblGrid>
              <a:tr h="3657600">
                <a:tc>
                  <a:txBody>
                    <a:bodyPr/>
                    <a:lstStyle/>
                    <a:p>
                      <a:pPr marL="171450" lvl="0" indent="-171450">
                        <a:buFont typeface="Arial" panose="020B0604020202020204" pitchFamily="34" charset="0"/>
                        <a:buChar char="•"/>
                      </a:pPr>
                      <a:r>
                        <a:rPr lang="en-US" sz="1100" b="1" kern="1200" dirty="0" smtClean="0">
                          <a:solidFill>
                            <a:schemeClr val="tx1"/>
                          </a:solidFill>
                          <a:effectLst/>
                          <a:latin typeface="+mn-lt"/>
                          <a:ea typeface="+mn-ea"/>
                          <a:cs typeface="+mn-cs"/>
                        </a:rPr>
                        <a:t>Add an extraction solution to a small amount of the sample being studied. (step 1). </a:t>
                      </a:r>
                    </a:p>
                    <a:p>
                      <a:pPr marL="171450" lvl="0" indent="-171450">
                        <a:buFont typeface="Arial" panose="020B0604020202020204" pitchFamily="34" charset="0"/>
                        <a:buChar char="•"/>
                      </a:pPr>
                      <a:r>
                        <a:rPr lang="en-US" sz="1100" b="1" kern="1200" dirty="0" smtClean="0">
                          <a:solidFill>
                            <a:schemeClr val="tx1"/>
                          </a:solidFill>
                          <a:effectLst/>
                          <a:latin typeface="+mn-lt"/>
                          <a:ea typeface="+mn-ea"/>
                          <a:cs typeface="+mn-cs"/>
                        </a:rPr>
                        <a:t>Add enzymes to the extracted DNA. (step 2)</a:t>
                      </a:r>
                    </a:p>
                    <a:p>
                      <a:pPr marL="171450" lvl="0" indent="-171450">
                        <a:buFont typeface="Arial" panose="020B0604020202020204" pitchFamily="34" charset="0"/>
                        <a:buChar char="•"/>
                      </a:pPr>
                      <a:r>
                        <a:rPr lang="en-US" sz="1100" b="1" kern="1200" dirty="0" smtClean="0">
                          <a:solidFill>
                            <a:schemeClr val="tx1"/>
                          </a:solidFill>
                          <a:effectLst/>
                          <a:latin typeface="+mn-lt"/>
                          <a:ea typeface="+mn-ea"/>
                          <a:cs typeface="+mn-cs"/>
                        </a:rPr>
                        <a:t>Sort the DNA fragments into a pattern. (step 3)</a:t>
                      </a:r>
                    </a:p>
                    <a:p>
                      <a:pPr marL="171450" lvl="0" indent="-171450">
                        <a:buFont typeface="Arial" panose="020B0604020202020204" pitchFamily="34" charset="0"/>
                        <a:buChar char="•"/>
                      </a:pPr>
                      <a:r>
                        <a:rPr lang="en-US" sz="1100" b="1" kern="1200" dirty="0" smtClean="0">
                          <a:solidFill>
                            <a:schemeClr val="tx1"/>
                          </a:solidFill>
                          <a:effectLst/>
                          <a:latin typeface="+mn-lt"/>
                          <a:ea typeface="+mn-ea"/>
                          <a:cs typeface="+mn-cs"/>
                        </a:rPr>
                        <a:t>Shift the pattern to a nylon sheet and inject radioactive probes. (step 4)</a:t>
                      </a:r>
                    </a:p>
                    <a:p>
                      <a:pPr marL="171450" lvl="0" indent="-171450">
                        <a:buFont typeface="Arial" panose="020B0604020202020204" pitchFamily="34" charset="0"/>
                        <a:buChar char="•"/>
                      </a:pPr>
                      <a:r>
                        <a:rPr lang="en-US" sz="1100" b="1" kern="1200" dirty="0" smtClean="0">
                          <a:solidFill>
                            <a:schemeClr val="tx1"/>
                          </a:solidFill>
                          <a:effectLst/>
                          <a:latin typeface="+mn-lt"/>
                          <a:ea typeface="+mn-ea"/>
                          <a:cs typeface="+mn-cs"/>
                        </a:rPr>
                        <a:t>Identify the pattern by locating the sites where the radioactive probes bonded to the DNA fragments. (step 5). </a:t>
                      </a:r>
                    </a:p>
                    <a:p>
                      <a:endParaRPr lang="en-US"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884779251"/>
              </p:ext>
            </p:extLst>
          </p:nvPr>
        </p:nvGraphicFramePr>
        <p:xfrm>
          <a:off x="6982408" y="2372360"/>
          <a:ext cx="1780591" cy="370840"/>
        </p:xfrm>
        <a:graphic>
          <a:graphicData uri="http://schemas.openxmlformats.org/drawingml/2006/table">
            <a:tbl>
              <a:tblPr firstRow="1" bandRow="1">
                <a:tableStyleId>{5940675A-B579-460E-94D1-54222C63F5DA}</a:tableStyleId>
              </a:tblPr>
              <a:tblGrid>
                <a:gridCol w="1780591"/>
              </a:tblGrid>
              <a:tr h="370840">
                <a:tc>
                  <a:txBody>
                    <a:bodyPr/>
                    <a:lstStyle/>
                    <a:p>
                      <a:r>
                        <a:rPr lang="en-US" sz="1400" dirty="0" smtClean="0"/>
                        <a:t>Correct Sequence:</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5386365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5029200"/>
            <a:ext cx="7659687" cy="990600"/>
          </a:xfrm>
        </p:spPr>
        <p:txBody>
          <a:bodyPr/>
          <a:lstStyle/>
          <a:p>
            <a:pPr algn="ctr"/>
            <a:endParaRPr lang="en-US" dirty="0"/>
          </a:p>
        </p:txBody>
      </p:sp>
      <p:sp>
        <p:nvSpPr>
          <p:cNvPr id="3" name="Text Placeholder 2"/>
          <p:cNvSpPr>
            <a:spLocks noGrp="1"/>
          </p:cNvSpPr>
          <p:nvPr>
            <p:ph type="body" idx="1"/>
          </p:nvPr>
        </p:nvSpPr>
        <p:spPr>
          <a:xfrm>
            <a:off x="722313" y="2971800"/>
            <a:ext cx="6135687" cy="1600200"/>
          </a:xfrm>
        </p:spPr>
        <p:txBody>
          <a:bodyPr>
            <a:normAutofit/>
          </a:bodyPr>
          <a:lstStyle/>
          <a:p>
            <a:pPr algn="ctr"/>
            <a:r>
              <a:rPr lang="en-US" sz="4000" dirty="0" smtClean="0"/>
              <a:t>Literary Analysis Task (LAT)</a:t>
            </a:r>
          </a:p>
          <a:p>
            <a:pPr algn="ctr"/>
            <a:r>
              <a:rPr lang="en-US" sz="4000" dirty="0" smtClean="0"/>
              <a:t>Grade 10</a:t>
            </a:r>
            <a:endParaRPr lang="en-US" sz="4000" dirty="0"/>
          </a:p>
        </p:txBody>
      </p:sp>
    </p:spTree>
    <p:extLst>
      <p:ext uri="{BB962C8B-B14F-4D97-AF65-F5344CB8AC3E}">
        <p14:creationId xmlns:p14="http://schemas.microsoft.com/office/powerpoint/2010/main" val="1583084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Font typeface="Arial" pitchFamily="34" charset="0"/>
              <a:buNone/>
              <a:defRPr/>
            </a:pPr>
            <a:endParaRPr lang="en-US" sz="2800" dirty="0">
              <a:ea typeface="+mn-ea"/>
            </a:endParaRPr>
          </a:p>
          <a:p>
            <a:pPr>
              <a:lnSpc>
                <a:spcPct val="110000"/>
              </a:lnSpc>
              <a:buFont typeface="Arial" pitchFamily="34" charset="0"/>
              <a:buChar char="•"/>
              <a:defRPr/>
            </a:pPr>
            <a:r>
              <a:rPr lang="en-US" sz="2800" dirty="0">
                <a:ea typeface="+mn-ea"/>
                <a:cs typeface="Century Gothic"/>
              </a:rPr>
              <a:t>Students </a:t>
            </a:r>
            <a:r>
              <a:rPr lang="en-US" sz="2800" dirty="0" smtClean="0">
                <a:ea typeface="+mn-ea"/>
                <a:cs typeface="Century Gothic"/>
              </a:rPr>
              <a:t>carefully consider </a:t>
            </a:r>
            <a:r>
              <a:rPr lang="en-US" sz="2800" dirty="0">
                <a:ea typeface="+mn-ea"/>
                <a:cs typeface="Century Gothic"/>
              </a:rPr>
              <a:t>two literary </a:t>
            </a:r>
            <a:r>
              <a:rPr lang="en-US" sz="2800" dirty="0" smtClean="0">
                <a:ea typeface="+mn-ea"/>
                <a:cs typeface="Century Gothic"/>
              </a:rPr>
              <a:t>texts worthy of close study.</a:t>
            </a:r>
          </a:p>
          <a:p>
            <a:pPr>
              <a:lnSpc>
                <a:spcPct val="110000"/>
              </a:lnSpc>
              <a:buFont typeface="Arial" pitchFamily="34" charset="0"/>
              <a:buChar char="•"/>
              <a:defRPr/>
            </a:pPr>
            <a:r>
              <a:rPr lang="en-US" sz="2800" dirty="0" smtClean="0">
                <a:ea typeface="+mn-ea"/>
                <a:cs typeface="Century Gothic"/>
              </a:rPr>
              <a:t>They are </a:t>
            </a:r>
            <a:r>
              <a:rPr lang="en-US" sz="2800" dirty="0">
                <a:ea typeface="+mn-ea"/>
                <a:cs typeface="Century Gothic"/>
              </a:rPr>
              <a:t>asked </a:t>
            </a:r>
            <a:r>
              <a:rPr lang="en-US" sz="2800" dirty="0" smtClean="0">
                <a:ea typeface="+mn-ea"/>
                <a:cs typeface="Century Gothic"/>
              </a:rPr>
              <a:t>to answer </a:t>
            </a:r>
            <a:r>
              <a:rPr lang="en-US" sz="2800" dirty="0">
                <a:ea typeface="+mn-ea"/>
                <a:cs typeface="Century Gothic"/>
              </a:rPr>
              <a:t>a few </a:t>
            </a:r>
            <a:r>
              <a:rPr lang="en-US" sz="2800" dirty="0" smtClean="0">
                <a:ea typeface="+mn-ea"/>
                <a:cs typeface="Century Gothic"/>
              </a:rPr>
              <a:t>EBSR and TECR questions about each text to demonstrate their </a:t>
            </a:r>
            <a:r>
              <a:rPr lang="en-US" sz="2800" dirty="0">
                <a:ea typeface="+mn-ea"/>
                <a:cs typeface="Century Gothic"/>
              </a:rPr>
              <a:t>ability to </a:t>
            </a:r>
            <a:r>
              <a:rPr lang="en-US" sz="2800" dirty="0" smtClean="0">
                <a:ea typeface="+mn-ea"/>
                <a:cs typeface="Century Gothic"/>
              </a:rPr>
              <a:t>do close </a:t>
            </a:r>
            <a:r>
              <a:rPr lang="en-US" sz="2800" dirty="0">
                <a:ea typeface="+mn-ea"/>
                <a:cs typeface="Century Gothic"/>
              </a:rPr>
              <a:t>analytic reading and </a:t>
            </a:r>
            <a:r>
              <a:rPr lang="en-US" sz="2800" dirty="0" smtClean="0">
                <a:ea typeface="+mn-ea"/>
                <a:cs typeface="Century Gothic"/>
              </a:rPr>
              <a:t>to compare and synthesize </a:t>
            </a:r>
            <a:r>
              <a:rPr lang="en-US" sz="2800" dirty="0">
                <a:ea typeface="+mn-ea"/>
                <a:cs typeface="Century Gothic"/>
              </a:rPr>
              <a:t>ideas. </a:t>
            </a:r>
            <a:endParaRPr lang="en-US" sz="2800" dirty="0" smtClean="0">
              <a:ea typeface="+mn-ea"/>
              <a:cs typeface="Century Gothic"/>
            </a:endParaRPr>
          </a:p>
          <a:p>
            <a:pPr>
              <a:lnSpc>
                <a:spcPct val="110000"/>
              </a:lnSpc>
              <a:buFont typeface="Arial" pitchFamily="34" charset="0"/>
              <a:buChar char="•"/>
              <a:defRPr/>
            </a:pPr>
            <a:r>
              <a:rPr lang="en-US" sz="2800" dirty="0" smtClean="0">
                <a:ea typeface="+mn-ea"/>
                <a:cs typeface="Century Gothic"/>
              </a:rPr>
              <a:t>Students </a:t>
            </a:r>
            <a:r>
              <a:rPr lang="en-US" sz="2800" dirty="0">
                <a:ea typeface="+mn-ea"/>
                <a:cs typeface="Century Gothic"/>
              </a:rPr>
              <a:t>write a literary </a:t>
            </a:r>
            <a:r>
              <a:rPr lang="en-US" sz="2800" dirty="0" smtClean="0">
                <a:ea typeface="+mn-ea"/>
                <a:cs typeface="Century Gothic"/>
              </a:rPr>
              <a:t>analysis about the two texts.</a:t>
            </a:r>
            <a:endParaRPr lang="en-US" sz="2800" dirty="0">
              <a:ea typeface="+mn-ea"/>
              <a:cs typeface="Century Gothic"/>
            </a:endParaRPr>
          </a:p>
          <a:p>
            <a:pPr>
              <a:buFont typeface="Arial" pitchFamily="34" charset="0"/>
              <a:buChar char="•"/>
              <a:defRPr/>
            </a:pPr>
            <a:endParaRPr lang="en-US" sz="2800" dirty="0">
              <a:ea typeface="+mn-ea"/>
            </a:endParaRPr>
          </a:p>
          <a:p>
            <a:pPr>
              <a:buFont typeface="Arial" pitchFamily="34" charset="0"/>
              <a:buChar char="•"/>
              <a:defRPr/>
            </a:pPr>
            <a:endParaRPr lang="en-US" sz="2800" dirty="0">
              <a:ea typeface="+mn-ea"/>
            </a:endParaRPr>
          </a:p>
          <a:p>
            <a:pPr>
              <a:buFont typeface="Arial" pitchFamily="34" charset="0"/>
              <a:buChar char="•"/>
              <a:defRPr/>
            </a:pPr>
            <a:endParaRPr lang="en-US" sz="2800" dirty="0">
              <a:ea typeface="+mn-ea"/>
              <a:cs typeface="Century Gothic"/>
            </a:endParaRPr>
          </a:p>
        </p:txBody>
      </p:sp>
      <p:sp>
        <p:nvSpPr>
          <p:cNvPr id="2" name="Title 1"/>
          <p:cNvSpPr>
            <a:spLocks noGrp="1"/>
          </p:cNvSpPr>
          <p:nvPr>
            <p:ph type="title"/>
          </p:nvPr>
        </p:nvSpPr>
        <p:spPr/>
        <p:txBody>
          <a:bodyPr>
            <a:normAutofit fontScale="90000"/>
          </a:bodyPr>
          <a:lstStyle/>
          <a:p>
            <a:pPr algn="ctr">
              <a:defRPr/>
            </a:pPr>
            <a:r>
              <a:rPr lang="en-US" dirty="0" smtClean="0">
                <a:latin typeface="+mn-lt"/>
                <a:ea typeface="+mj-ea"/>
                <a:cs typeface="Century Gothic"/>
              </a:rPr>
              <a:t>Understanding the Literary </a:t>
            </a:r>
            <a:br>
              <a:rPr lang="en-US" dirty="0" smtClean="0">
                <a:latin typeface="+mn-lt"/>
                <a:ea typeface="+mj-ea"/>
                <a:cs typeface="Century Gothic"/>
              </a:rPr>
            </a:br>
            <a:r>
              <a:rPr lang="en-US" dirty="0" smtClean="0">
                <a:latin typeface="+mn-lt"/>
                <a:ea typeface="+mj-ea"/>
                <a:cs typeface="Century Gothic"/>
              </a:rPr>
              <a:t>Analysis Task</a:t>
            </a:r>
            <a:endParaRPr lang="en-US" dirty="0">
              <a:latin typeface="+mn-lt"/>
              <a:ea typeface="+mj-ea"/>
              <a:cs typeface="Century Gothic"/>
            </a:endParaRPr>
          </a:p>
        </p:txBody>
      </p:sp>
      <p:sp>
        <p:nvSpPr>
          <p:cNvPr id="256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009907F-3B2D-4C4C-A99C-7881DEDE45E5}" type="slidenum">
              <a:rPr lang="en-US" smtClean="0">
                <a:latin typeface="Calibri" pitchFamily="34" charset="0"/>
              </a:rPr>
              <a:pPr eaLnBrk="1" hangingPunct="1"/>
              <a:t>37</a:t>
            </a:fld>
            <a:endParaRPr lang="en-US" dirty="0" smtClean="0">
              <a:latin typeface="Calibri" pitchFamily="34" charset="0"/>
            </a:endParaRPr>
          </a:p>
        </p:txBody>
      </p:sp>
    </p:spTree>
    <p:extLst>
      <p:ext uri="{BB962C8B-B14F-4D97-AF65-F5344CB8AC3E}">
        <p14:creationId xmlns:p14="http://schemas.microsoft.com/office/powerpoint/2010/main" val="8410091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In line 11 of Sexton’s poem, what does the use of the idea of “</a:t>
            </a:r>
            <a:r>
              <a:rPr lang="en-US" b="1" dirty="0" smtClean="0">
                <a:ea typeface="ＭＳ Ｐゴシック" pitchFamily="34" charset="-128"/>
              </a:rPr>
              <a:t>tunneling</a:t>
            </a:r>
            <a:r>
              <a:rPr lang="en-US" dirty="0" smtClean="0">
                <a:ea typeface="ＭＳ Ｐゴシック" pitchFamily="34" charset="-128"/>
              </a:rPr>
              <a:t>” reveal about Icarus at this point in the poem?</a:t>
            </a:r>
          </a:p>
          <a:p>
            <a:pPr marL="400050" lvl="1" indent="0">
              <a:lnSpc>
                <a:spcPct val="70000"/>
              </a:lnSpc>
              <a:buNone/>
              <a:defRPr/>
            </a:pPr>
            <a:endParaRPr lang="en-US" sz="2400" dirty="0" smtClean="0">
              <a:ea typeface="ＭＳ Ｐゴシック" pitchFamily="34" charset="-128"/>
            </a:endParaRPr>
          </a:p>
          <a:p>
            <a:pPr marL="857250" lvl="1" indent="-457200">
              <a:lnSpc>
                <a:spcPct val="70000"/>
              </a:lnSpc>
              <a:buFont typeface="+mj-lt"/>
              <a:buAutoNum type="alphaLcParenR"/>
              <a:defRPr/>
            </a:pPr>
            <a:r>
              <a:rPr lang="en-US" sz="2400" dirty="0" smtClean="0">
                <a:ea typeface="ＭＳ Ｐゴシック" pitchFamily="34" charset="-128"/>
              </a:rPr>
              <a:t>He is engaging in an intensely concentrated action.*</a:t>
            </a:r>
          </a:p>
          <a:p>
            <a:pPr marL="857250" lvl="1" indent="-457200">
              <a:lnSpc>
                <a:spcPct val="70000"/>
              </a:lnSpc>
              <a:buFont typeface="+mj-lt"/>
              <a:buAutoNum type="alphaLcParenR"/>
              <a:defRPr/>
            </a:pPr>
            <a:r>
              <a:rPr lang="en-US" sz="2400" dirty="0" smtClean="0">
                <a:ea typeface="ＭＳ Ｐゴシック" pitchFamily="34" charset="-128"/>
              </a:rPr>
              <a:t>He is doomed to become the victim of an accident.</a:t>
            </a:r>
          </a:p>
          <a:p>
            <a:pPr marL="857250" lvl="1" indent="-457200">
              <a:lnSpc>
                <a:spcPct val="70000"/>
              </a:lnSpc>
              <a:buFont typeface="+mj-lt"/>
              <a:buAutoNum type="alphaLcParenR"/>
              <a:defRPr/>
            </a:pPr>
            <a:r>
              <a:rPr lang="en-US" sz="2400" dirty="0" smtClean="0">
                <a:ea typeface="ＭＳ Ｐゴシック" pitchFamily="34" charset="-128"/>
              </a:rPr>
              <a:t>He is trying to visualize an impossible goal.</a:t>
            </a:r>
          </a:p>
          <a:p>
            <a:pPr marL="857250" lvl="1" indent="-457200">
              <a:lnSpc>
                <a:spcPct val="70000"/>
              </a:lnSpc>
              <a:buFont typeface="+mj-lt"/>
              <a:buAutoNum type="alphaLcParenR"/>
              <a:defRPr/>
            </a:pPr>
            <a:r>
              <a:rPr lang="en-US" sz="2400" dirty="0" smtClean="0">
                <a:ea typeface="ＭＳ Ｐゴシック" pitchFamily="34" charset="-128"/>
              </a:rPr>
              <a:t>He is forced to begin a puzzling quest.</a:t>
            </a: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#4—Part A</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38</a:t>
            </a:fld>
            <a:endParaRPr lang="en-US" dirty="0" smtClean="0">
              <a:latin typeface="Calibri" pitchFamily="34" charset="0"/>
            </a:endParaRPr>
          </a:p>
        </p:txBody>
      </p:sp>
    </p:spTree>
    <p:extLst>
      <p:ext uri="{BB962C8B-B14F-4D97-AF65-F5344CB8AC3E}">
        <p14:creationId xmlns:p14="http://schemas.microsoft.com/office/powerpoint/2010/main" val="4063778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620000" cy="43434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Which words from Sexton’s poem best help the reader understand the meaning of “tunneling”?</a:t>
            </a:r>
          </a:p>
          <a:p>
            <a:pPr marL="0" indent="0">
              <a:lnSpc>
                <a:spcPct val="70000"/>
              </a:lnSpc>
              <a:buFont typeface="Arial" pitchFamily="34" charset="0"/>
              <a:buNone/>
              <a:defRPr/>
            </a:pPr>
            <a:endParaRPr lang="en-US" sz="2400" dirty="0">
              <a:ea typeface="ＭＳ Ｐゴシック" pitchFamily="34" charset="-128"/>
            </a:endParaRPr>
          </a:p>
          <a:p>
            <a:pPr marL="457200" indent="-457200">
              <a:lnSpc>
                <a:spcPct val="70000"/>
              </a:lnSpc>
              <a:buFont typeface="Arial" pitchFamily="34" charset="0"/>
              <a:buAutoNum type="alphaLcPeriod"/>
              <a:defRPr/>
            </a:pPr>
            <a:r>
              <a:rPr lang="en-US" dirty="0" smtClean="0">
                <a:ea typeface="ＭＳ Ｐゴシック" pitchFamily="34" charset="-128"/>
              </a:rPr>
              <a:t>“Admire his wings” (line 9)</a:t>
            </a:r>
          </a:p>
          <a:p>
            <a:pPr marL="457200" indent="-457200">
              <a:lnSpc>
                <a:spcPct val="70000"/>
              </a:lnSpc>
              <a:buFont typeface="Arial" pitchFamily="34" charset="0"/>
              <a:buAutoNum type="alphaLcPeriod"/>
              <a:defRPr/>
            </a:pPr>
            <a:r>
              <a:rPr lang="en-US" sz="2400" dirty="0" smtClean="0">
                <a:ea typeface="ＭＳ Ｐゴシック" pitchFamily="34" charset="-128"/>
              </a:rPr>
              <a:t>“Feel the fire at his neck….” (line 10)</a:t>
            </a:r>
          </a:p>
          <a:p>
            <a:pPr marL="457200" indent="-457200">
              <a:lnSpc>
                <a:spcPct val="70000"/>
              </a:lnSpc>
              <a:buFont typeface="Arial" pitchFamily="34" charset="0"/>
              <a:buAutoNum type="alphaLcPeriod"/>
              <a:defRPr/>
            </a:pPr>
            <a:r>
              <a:rPr lang="en-US" dirty="0" smtClean="0">
                <a:ea typeface="ＭＳ Ｐゴシック" pitchFamily="34" charset="-128"/>
              </a:rPr>
              <a:t>“…he glances up and is caught.” (line 11)</a:t>
            </a:r>
          </a:p>
          <a:p>
            <a:pPr marL="457200" indent="-457200">
              <a:lnSpc>
                <a:spcPct val="70000"/>
              </a:lnSpc>
              <a:buFont typeface="Arial" pitchFamily="34" charset="0"/>
              <a:buAutoNum type="alphaLcPeriod"/>
              <a:defRPr/>
            </a:pPr>
            <a:r>
              <a:rPr lang="en-US" sz="2400" dirty="0" smtClean="0">
                <a:ea typeface="ＭＳ Ｐゴシック" pitchFamily="34" charset="-128"/>
              </a:rPr>
              <a:t>“Who cares that he fell back….” (line 12)</a:t>
            </a: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#4—Part B</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39</a:t>
            </a:fld>
            <a:endParaRPr lang="en-US" dirty="0" smtClean="0">
              <a:latin typeface="Calibri" pitchFamily="34" charset="0"/>
            </a:endParaRPr>
          </a:p>
        </p:txBody>
      </p:sp>
    </p:spTree>
    <p:extLst>
      <p:ext uri="{BB962C8B-B14F-4D97-AF65-F5344CB8AC3E}">
        <p14:creationId xmlns:p14="http://schemas.microsoft.com/office/powerpoint/2010/main" val="14378496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8077200" cy="50292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buNone/>
            </a:pPr>
            <a:r>
              <a:rPr lang="en-US" sz="1600" dirty="0" smtClean="0"/>
              <a:t>Determine </a:t>
            </a:r>
            <a:r>
              <a:rPr lang="en-US" sz="1600" dirty="0"/>
              <a:t>the central idea in Sexton’s poem, as well as specific details that help develop that idea over the course of the poem. From the list of possible central ideas, drag the </a:t>
            </a:r>
            <a:r>
              <a:rPr lang="en-US" sz="1600" b="1" dirty="0"/>
              <a:t>best</a:t>
            </a:r>
            <a:r>
              <a:rPr lang="en-US" sz="1600" dirty="0"/>
              <a:t> statement to the “Central Idea” box in the table. Then drag and drop into the table </a:t>
            </a:r>
            <a:r>
              <a:rPr lang="en-US" sz="1600" b="1" dirty="0"/>
              <a:t>three </a:t>
            </a:r>
            <a:r>
              <a:rPr lang="en-US" sz="1600" dirty="0"/>
              <a:t>supporting details in order to show how that idea is developed over the course of the poem</a:t>
            </a:r>
            <a:r>
              <a:rPr lang="en-US" sz="2000" dirty="0"/>
              <a:t>.</a:t>
            </a:r>
          </a:p>
          <a:p>
            <a:pPr marL="0" indent="0">
              <a:lnSpc>
                <a:spcPct val="70000"/>
              </a:lnSpc>
              <a:buNone/>
              <a:defRPr/>
            </a:pPr>
            <a:endParaRPr lang="en-US" dirty="0" smtClean="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#5—Part A</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40</a:t>
            </a:fld>
            <a:endParaRPr lang="en-US" dirty="0" smtClean="0">
              <a:latin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666353491"/>
              </p:ext>
            </p:extLst>
          </p:nvPr>
        </p:nvGraphicFramePr>
        <p:xfrm>
          <a:off x="228600" y="2971800"/>
          <a:ext cx="2362200" cy="1925320"/>
        </p:xfrm>
        <a:graphic>
          <a:graphicData uri="http://schemas.openxmlformats.org/drawingml/2006/table">
            <a:tbl>
              <a:tblPr firstRow="1" bandRow="1">
                <a:tableStyleId>{5940675A-B579-460E-94D1-54222C63F5DA}</a:tableStyleId>
              </a:tblPr>
              <a:tblGrid>
                <a:gridCol w="1275184"/>
                <a:gridCol w="1087016"/>
              </a:tblGrid>
              <a:tr h="370840">
                <a:tc>
                  <a:txBody>
                    <a:bodyPr/>
                    <a:lstStyle/>
                    <a:p>
                      <a:r>
                        <a:rPr lang="en-US" sz="1400" dirty="0" smtClean="0"/>
                        <a:t>Central</a:t>
                      </a:r>
                      <a:r>
                        <a:rPr lang="en-US" sz="1400" baseline="0" dirty="0" smtClean="0"/>
                        <a:t> Idea:</a:t>
                      </a:r>
                      <a:endParaRPr lang="en-US" sz="1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Supporting Detail:</a:t>
                      </a:r>
                      <a:endParaRPr lang="en-US" sz="14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Supporting Detail:</a:t>
                      </a:r>
                      <a:endParaRPr lang="en-US" sz="1400" dirty="0"/>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sz="1400"/>
                    </a:p>
                  </a:txBody>
                  <a:tcPr>
                    <a:lnL w="12700" cap="flat" cmpd="sng" algn="ctr">
                      <a:solidFill>
                        <a:schemeClr val="tx1"/>
                      </a:solidFill>
                      <a:prstDash val="solid"/>
                      <a:round/>
                      <a:headEnd type="none" w="med" len="med"/>
                      <a:tailEnd type="none" w="med" len="med"/>
                    </a:lnL>
                  </a:tcPr>
                </a:tc>
              </a:tr>
              <a:tr h="370840">
                <a:tc>
                  <a:txBody>
                    <a:bodyPr/>
                    <a:lstStyle/>
                    <a:p>
                      <a:r>
                        <a:rPr lang="en-US" sz="1400" dirty="0" smtClean="0"/>
                        <a:t>Supporting Detail:</a:t>
                      </a:r>
                      <a:endParaRPr lang="en-US" sz="1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400313234"/>
              </p:ext>
            </p:extLst>
          </p:nvPr>
        </p:nvGraphicFramePr>
        <p:xfrm>
          <a:off x="2895600" y="2743200"/>
          <a:ext cx="1981200" cy="3296920"/>
        </p:xfrm>
        <a:graphic>
          <a:graphicData uri="http://schemas.openxmlformats.org/drawingml/2006/table">
            <a:tbl>
              <a:tblPr firstRow="1" bandRow="1">
                <a:tableStyleId>{5940675A-B579-460E-94D1-54222C63F5DA}</a:tableStyleId>
              </a:tblPr>
              <a:tblGrid>
                <a:gridCol w="1981200"/>
              </a:tblGrid>
              <a:tr h="370840">
                <a:tc>
                  <a:txBody>
                    <a:bodyPr/>
                    <a:lstStyle/>
                    <a:p>
                      <a:pPr algn="ctr"/>
                      <a:r>
                        <a:rPr lang="en-US" sz="1200" dirty="0" smtClean="0"/>
                        <a:t>Possible Central Ideas</a:t>
                      </a:r>
                      <a:endParaRPr lang="en-US" sz="1200" dirty="0"/>
                    </a:p>
                  </a:txBody>
                  <a:tcPr/>
                </a:tc>
              </a:tr>
              <a:tr h="370840">
                <a:tc>
                  <a:txBody>
                    <a:bodyPr/>
                    <a:lstStyle/>
                    <a:p>
                      <a:r>
                        <a:rPr lang="en-US" sz="1200" dirty="0" smtClean="0"/>
                        <a:t>1)</a:t>
                      </a:r>
                      <a:r>
                        <a:rPr lang="en-US" sz="1200" baseline="0" dirty="0" smtClean="0"/>
                        <a:t> Individuals who take unusual paths in life may regret their choices later.</a:t>
                      </a:r>
                      <a:endParaRPr lang="en-US" sz="1200" dirty="0"/>
                    </a:p>
                  </a:txBody>
                  <a:tcPr/>
                </a:tc>
              </a:tr>
              <a:tr h="370840">
                <a:tc>
                  <a:txBody>
                    <a:bodyPr/>
                    <a:lstStyle/>
                    <a:p>
                      <a:r>
                        <a:rPr lang="en-US" sz="1200" dirty="0" smtClean="0"/>
                        <a:t>2)</a:t>
                      </a:r>
                      <a:r>
                        <a:rPr lang="en-US" sz="1200" baseline="0" dirty="0" smtClean="0"/>
                        <a:t> Protective parents keep their children from learning important life lessons.</a:t>
                      </a:r>
                      <a:endParaRPr lang="en-US" sz="1200" dirty="0"/>
                    </a:p>
                  </a:txBody>
                  <a:tcPr/>
                </a:tc>
              </a:tr>
              <a:tr h="370840">
                <a:tc>
                  <a:txBody>
                    <a:bodyPr/>
                    <a:lstStyle/>
                    <a:p>
                      <a:r>
                        <a:rPr lang="en-US" sz="1200" dirty="0" smtClean="0"/>
                        <a:t>3) Risk-takers are admirable people because they are most likely to experience the highs and lows of life.*</a:t>
                      </a:r>
                      <a:endParaRPr lang="en-US" sz="1200" dirty="0"/>
                    </a:p>
                  </a:txBody>
                  <a:tcPr/>
                </a:tc>
              </a:tr>
              <a:tr h="370840">
                <a:tc>
                  <a:txBody>
                    <a:bodyPr/>
                    <a:lstStyle/>
                    <a:p>
                      <a:r>
                        <a:rPr lang="en-US" sz="1200" dirty="0" smtClean="0"/>
                        <a:t>4) People who follow society’s rules are most likely to have productive futures.</a:t>
                      </a:r>
                      <a:endParaRPr lang="en-US" sz="1200"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80191355"/>
              </p:ext>
            </p:extLst>
          </p:nvPr>
        </p:nvGraphicFramePr>
        <p:xfrm>
          <a:off x="5181600" y="2743200"/>
          <a:ext cx="3048000" cy="4023360"/>
        </p:xfrm>
        <a:graphic>
          <a:graphicData uri="http://schemas.openxmlformats.org/drawingml/2006/table">
            <a:tbl>
              <a:tblPr firstRow="1" bandRow="1">
                <a:tableStyleId>{5940675A-B579-460E-94D1-54222C63F5DA}</a:tableStyleId>
              </a:tblPr>
              <a:tblGrid>
                <a:gridCol w="3048000"/>
              </a:tblGrid>
              <a:tr h="218440">
                <a:tc>
                  <a:txBody>
                    <a:bodyPr/>
                    <a:lstStyle/>
                    <a:p>
                      <a:pPr algn="ctr"/>
                      <a:r>
                        <a:rPr lang="en-US" sz="1200" dirty="0" smtClean="0"/>
                        <a:t>Possible Supporting</a:t>
                      </a:r>
                      <a:r>
                        <a:rPr lang="en-US" sz="1200" baseline="0" dirty="0" smtClean="0"/>
                        <a:t> Details</a:t>
                      </a:r>
                      <a:endParaRPr lang="en-US" sz="1200" dirty="0"/>
                    </a:p>
                  </a:txBody>
                  <a:tcPr/>
                </a:tc>
              </a:tr>
              <a:tr h="370840">
                <a:tc>
                  <a:txBody>
                    <a:bodyPr/>
                    <a:lstStyle/>
                    <a:p>
                      <a:r>
                        <a:rPr lang="en-US" sz="1200" dirty="0" smtClean="0"/>
                        <a:t>5)</a:t>
                      </a:r>
                      <a:r>
                        <a:rPr lang="en-US" sz="1200" baseline="0" dirty="0" smtClean="0"/>
                        <a:t> “Consider Icarus, pasting those sticky wings on,” (line 1)</a:t>
                      </a:r>
                      <a:endParaRPr lang="en-US" sz="1200" dirty="0"/>
                    </a:p>
                  </a:txBody>
                  <a:tcPr/>
                </a:tc>
              </a:tr>
              <a:tr h="370840">
                <a:tc>
                  <a:txBody>
                    <a:bodyPr/>
                    <a:lstStyle/>
                    <a:p>
                      <a:r>
                        <a:rPr lang="en-US" sz="1200" dirty="0" smtClean="0"/>
                        <a:t>6) “…think of that first flawless moment over the lawn / of the labyrinth.</a:t>
                      </a:r>
                      <a:r>
                        <a:rPr lang="en-US" sz="1200" baseline="0" dirty="0" smtClean="0"/>
                        <a:t> Think of the difference it made!” (lines 3-4)*</a:t>
                      </a:r>
                      <a:endParaRPr lang="en-US" sz="1200" dirty="0"/>
                    </a:p>
                  </a:txBody>
                  <a:tcPr/>
                </a:tc>
              </a:tr>
              <a:tr h="370840">
                <a:tc>
                  <a:txBody>
                    <a:bodyPr/>
                    <a:lstStyle/>
                    <a:p>
                      <a:r>
                        <a:rPr lang="en-US" sz="1200" dirty="0" smtClean="0"/>
                        <a:t>7) “…here are the shocked starlings</a:t>
                      </a:r>
                      <a:r>
                        <a:rPr lang="en-US" sz="1200" baseline="0" dirty="0" smtClean="0"/>
                        <a:t> pumping past” (line 6)</a:t>
                      </a:r>
                      <a:endParaRPr lang="en-US" sz="1200" dirty="0"/>
                    </a:p>
                  </a:txBody>
                  <a:tcPr/>
                </a:tc>
              </a:tr>
              <a:tr h="370840">
                <a:tc>
                  <a:txBody>
                    <a:bodyPr/>
                    <a:lstStyle/>
                    <a:p>
                      <a:r>
                        <a:rPr lang="en-US" sz="1200" dirty="0" smtClean="0"/>
                        <a:t>8) “Larger than a sail, over the fog and the blast / of the plushy ocean, he goes….” (lines 8-9)</a:t>
                      </a:r>
                      <a:endParaRPr lang="en-US" sz="12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9) “…see how casually / he glances up and is caught,…” (lines 8-9)</a:t>
                      </a:r>
                    </a:p>
                    <a:p>
                      <a:endParaRPr lang="en-US" sz="1200" dirty="0"/>
                    </a:p>
                  </a:txBody>
                  <a:tcPr/>
                </a:tc>
              </a:tr>
              <a:tr h="370840">
                <a:tc>
                  <a:txBody>
                    <a:bodyPr/>
                    <a:lstStyle/>
                    <a:p>
                      <a:r>
                        <a:rPr lang="en-US" sz="1200" dirty="0" smtClean="0"/>
                        <a:t>10)</a:t>
                      </a:r>
                      <a:r>
                        <a:rPr lang="en-US" sz="1200" baseline="0" dirty="0" smtClean="0"/>
                        <a:t> “…Who cares that he fell back to the sea?” (line 12)*</a:t>
                      </a:r>
                      <a:endParaRPr lang="en-US" sz="1200" dirty="0"/>
                    </a:p>
                  </a:txBody>
                  <a:tcPr/>
                </a:tc>
              </a:tr>
              <a:tr h="370840">
                <a:tc>
                  <a:txBody>
                    <a:bodyPr/>
                    <a:lstStyle/>
                    <a:p>
                      <a:r>
                        <a:rPr lang="en-US" sz="1200" dirty="0" smtClean="0"/>
                        <a:t>11) “See him acclaiming</a:t>
                      </a:r>
                      <a:r>
                        <a:rPr lang="en-US" sz="1200" baseline="0" dirty="0" smtClean="0"/>
                        <a:t> the sun and come plunging down” (line 13)*</a:t>
                      </a:r>
                      <a:endParaRPr lang="en-US" sz="1200" dirty="0"/>
                    </a:p>
                  </a:txBody>
                  <a:tcPr/>
                </a:tc>
              </a:tr>
            </a:tbl>
          </a:graphicData>
        </a:graphic>
      </p:graphicFrame>
    </p:spTree>
    <p:extLst>
      <p:ext uri="{BB962C8B-B14F-4D97-AF65-F5344CB8AC3E}">
        <p14:creationId xmlns:p14="http://schemas.microsoft.com/office/powerpoint/2010/main" val="12450628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7724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sz="2800" dirty="0" smtClean="0">
                <a:ea typeface="ＭＳ Ｐゴシック" pitchFamily="34" charset="-128"/>
              </a:rPr>
              <a:t>Use what you have learned from reading “Daedalus and Icarus” by Ovid and “To a Friend Whose Work Has Come to Triumph” by Anne Sexton to write an essay that provides an analysis of how Sexton transforms “Daedalus and Icarus.”</a:t>
            </a:r>
          </a:p>
          <a:p>
            <a:pPr marL="0" indent="0">
              <a:lnSpc>
                <a:spcPct val="70000"/>
              </a:lnSpc>
              <a:buFont typeface="Arial" pitchFamily="34" charset="0"/>
              <a:buNone/>
              <a:defRPr/>
            </a:pPr>
            <a:endParaRPr lang="en-US" sz="2800" dirty="0">
              <a:ea typeface="ＭＳ Ｐゴシック" pitchFamily="34" charset="-128"/>
            </a:endParaRPr>
          </a:p>
          <a:p>
            <a:pPr marL="0" indent="0">
              <a:lnSpc>
                <a:spcPct val="70000"/>
              </a:lnSpc>
              <a:buFont typeface="Arial" pitchFamily="34" charset="0"/>
              <a:buNone/>
              <a:defRPr/>
            </a:pPr>
            <a:r>
              <a:rPr lang="en-US" sz="2800" dirty="0" smtClean="0">
                <a:ea typeface="ＭＳ Ｐゴシック" pitchFamily="34" charset="-128"/>
              </a:rPr>
              <a:t>Develop your claim(s) of how Sexton transforms “Daedalus and Icarus” with evidence from both texts. As a starting point, you may want to consider what is emphasized, absent, or different in the two tests, but feel free to develop your own focus for analysis.</a:t>
            </a: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lgn="ctr"/>
            <a:r>
              <a:rPr lang="en-US" sz="4000" dirty="0" smtClean="0">
                <a:ea typeface="ＭＳ Ｐゴシック" pitchFamily="34" charset="-128"/>
              </a:rPr>
              <a:t>Sample Item #7—LAT Prototype Item</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41</a:t>
            </a:fld>
            <a:endParaRPr lang="en-US" dirty="0" smtClean="0">
              <a:latin typeface="Calibri" pitchFamily="34" charset="0"/>
            </a:endParaRPr>
          </a:p>
        </p:txBody>
      </p:sp>
    </p:spTree>
    <p:extLst>
      <p:ext uri="{BB962C8B-B14F-4D97-AF65-F5344CB8AC3E}">
        <p14:creationId xmlns:p14="http://schemas.microsoft.com/office/powerpoint/2010/main" val="38734077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62400"/>
            <a:ext cx="7620000" cy="1905000"/>
          </a:xfrm>
        </p:spPr>
        <p:txBody>
          <a:bodyPr/>
          <a:lstStyle/>
          <a:p>
            <a:pPr algn="ctr"/>
            <a:r>
              <a:rPr lang="en-US" sz="4000" dirty="0" smtClean="0"/>
              <a:t>Research Simulation Task (RST)—Grade 11</a:t>
            </a:r>
            <a:endParaRPr lang="en-US" sz="4000" dirty="0"/>
          </a:p>
        </p:txBody>
      </p:sp>
    </p:spTree>
    <p:extLst>
      <p:ext uri="{BB962C8B-B14F-4D97-AF65-F5344CB8AC3E}">
        <p14:creationId xmlns:p14="http://schemas.microsoft.com/office/powerpoint/2010/main" val="3748680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467600" cy="4953000"/>
          </a:xfrm>
        </p:spPr>
        <p:txBody>
          <a:bodyPr vert="horz" wrap="square" lIns="91440" tIns="45720" rIns="91440" bIns="45720" numCol="1" anchor="t" anchorCtr="0" compatLnSpc="1">
            <a:prstTxWarp prst="textNoShape">
              <a:avLst/>
            </a:prstTxWarp>
            <a:normAutofit/>
          </a:bodyPr>
          <a:lstStyle/>
          <a:p>
            <a:pPr marL="0" indent="0">
              <a:lnSpc>
                <a:spcPct val="70000"/>
              </a:lnSpc>
              <a:buFont typeface="Arial" pitchFamily="34" charset="0"/>
              <a:buNone/>
              <a:defRPr/>
            </a:pPr>
            <a:endParaRPr lang="en-US" sz="1000" dirty="0" smtClean="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Both John and Abigail Adams believed strongly in freedom and independence. However, their letters suggest that each of them understood these terms differently based on their experiences.</a:t>
            </a:r>
          </a:p>
          <a:p>
            <a:pPr marL="0" indent="0">
              <a:lnSpc>
                <a:spcPct val="70000"/>
              </a:lnSpc>
              <a:buFont typeface="Arial" pitchFamily="34" charset="0"/>
              <a:buNone/>
              <a:defRPr/>
            </a:pPr>
            <a:endParaRPr lang="en-US" dirty="0">
              <a:ea typeface="ＭＳ Ｐゴシック" pitchFamily="34" charset="-128"/>
            </a:endParaRPr>
          </a:p>
          <a:p>
            <a:pPr marL="0" indent="0">
              <a:lnSpc>
                <a:spcPct val="70000"/>
              </a:lnSpc>
              <a:buFont typeface="Arial" pitchFamily="34" charset="0"/>
              <a:buNone/>
              <a:defRPr/>
            </a:pPr>
            <a:r>
              <a:rPr lang="en-US" dirty="0" smtClean="0">
                <a:ea typeface="ＭＳ Ｐゴシック" pitchFamily="34" charset="-128"/>
              </a:rPr>
              <a:t>Write an essay that explains their contrasting views on the concepts of freedom and independence. In your essay, make a claim about the idea of freedom and independence and how John and Abigail Adams add to that understanding and/or illustrate a misunderstanding of freedom and independence. Support your response with textual evidence and inferences drawn from all three sources.</a:t>
            </a:r>
          </a:p>
          <a:p>
            <a:pPr marL="857250" lvl="1" indent="-457200">
              <a:lnSpc>
                <a:spcPct val="70000"/>
              </a:lnSpc>
              <a:buFont typeface="+mj-lt"/>
              <a:buAutoNum type="alphaLcParenR"/>
              <a:defRPr/>
            </a:pPr>
            <a:endParaRPr lang="en-US" sz="2400" dirty="0" smtClean="0">
              <a:ea typeface="ＭＳ Ｐゴシック" pitchFamily="34" charset="-128"/>
            </a:endParaRPr>
          </a:p>
          <a:p>
            <a:pPr marL="0" indent="0">
              <a:lnSpc>
                <a:spcPct val="70000"/>
              </a:lnSpc>
              <a:buNone/>
              <a:defRPr/>
            </a:pPr>
            <a:endParaRPr lang="en-US" dirty="0" smtClean="0">
              <a:ea typeface="ＭＳ Ｐゴシック" pitchFamily="34" charset="-128"/>
            </a:endParaRPr>
          </a:p>
        </p:txBody>
      </p:sp>
      <p:sp>
        <p:nvSpPr>
          <p:cNvPr id="2355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Sample Item #10—Grade 11</a:t>
            </a:r>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6B378E8-0925-4EF8-9BEF-0B87EBFBC6F5}" type="slidenum">
              <a:rPr lang="en-US" smtClean="0">
                <a:latin typeface="Calibri" pitchFamily="34" charset="0"/>
              </a:rPr>
              <a:pPr eaLnBrk="1" hangingPunct="1"/>
              <a:t>43</a:t>
            </a:fld>
            <a:endParaRPr lang="en-US" dirty="0" smtClean="0">
              <a:latin typeface="Calibri" pitchFamily="34" charset="0"/>
            </a:endParaRPr>
          </a:p>
        </p:txBody>
      </p:sp>
    </p:spTree>
    <p:extLst>
      <p:ext uri="{BB962C8B-B14F-4D97-AF65-F5344CB8AC3E}">
        <p14:creationId xmlns:p14="http://schemas.microsoft.com/office/powerpoint/2010/main" val="10743444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 y="1600200"/>
            <a:ext cx="8229600" cy="5105400"/>
          </a:xfrm>
        </p:spPr>
        <p:txBody>
          <a:bodyPr>
            <a:normAutofit fontScale="92500" lnSpcReduction="10000"/>
          </a:bodyPr>
          <a:lstStyle/>
          <a:p>
            <a:r>
              <a:rPr lang="en-US" sz="4000" dirty="0">
                <a:hlinkClick r:id="rId2"/>
              </a:rPr>
              <a:t>http://practice.parcc.testnav.com</a:t>
            </a:r>
            <a:r>
              <a:rPr lang="en-US" sz="4000" dirty="0" smtClean="0">
                <a:hlinkClick r:id="rId2"/>
              </a:rPr>
              <a:t>/#</a:t>
            </a:r>
            <a:endParaRPr lang="en-US" sz="4000" dirty="0" smtClean="0"/>
          </a:p>
          <a:p>
            <a:endParaRPr lang="en-US" sz="4000" dirty="0"/>
          </a:p>
          <a:p>
            <a:r>
              <a:rPr lang="en-US" sz="4000" dirty="0"/>
              <a:t>Taking the tutorial and practice test is the best way to become more familiar with PARCC tools and </a:t>
            </a:r>
            <a:r>
              <a:rPr lang="en-US" sz="4000" dirty="0" smtClean="0"/>
              <a:t>functionalities.</a:t>
            </a:r>
          </a:p>
          <a:p>
            <a:endParaRPr lang="en-US" sz="4000" dirty="0" smtClean="0"/>
          </a:p>
          <a:p>
            <a:r>
              <a:rPr lang="en-US" sz="4000" dirty="0" smtClean="0"/>
              <a:t>PBA Practice Tests will be released later this fall.</a:t>
            </a:r>
            <a:endParaRPr lang="en-US" sz="4000" dirty="0"/>
          </a:p>
          <a:p>
            <a:endParaRPr lang="en-US" sz="4000" dirty="0"/>
          </a:p>
        </p:txBody>
      </p:sp>
      <p:sp>
        <p:nvSpPr>
          <p:cNvPr id="3" name="Title 2"/>
          <p:cNvSpPr>
            <a:spLocks noGrp="1"/>
          </p:cNvSpPr>
          <p:nvPr>
            <p:ph type="title"/>
          </p:nvPr>
        </p:nvSpPr>
        <p:spPr>
          <a:xfrm>
            <a:off x="1066800" y="152400"/>
            <a:ext cx="6324600" cy="1219199"/>
          </a:xfrm>
        </p:spPr>
        <p:txBody>
          <a:bodyPr/>
          <a:lstStyle/>
          <a:p>
            <a:r>
              <a:rPr lang="en-US" sz="5400" dirty="0" smtClean="0"/>
              <a:t>#16 Practice Tests</a:t>
            </a:r>
            <a:endParaRPr lang="en-US" sz="54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5" name="Straight Connector 4"/>
          <p:cNvCxnSpPr/>
          <p:nvPr/>
        </p:nvCxnSpPr>
        <p:spPr>
          <a:xfrm>
            <a:off x="914400" y="1371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844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1143000"/>
          </a:xfrm>
        </p:spPr>
        <p:txBody>
          <a:bodyPr/>
          <a:lstStyle/>
          <a:p>
            <a:r>
              <a:rPr lang="en-US" dirty="0" smtClean="0"/>
              <a:t>#17 Field Test Lessons Learned</a:t>
            </a:r>
            <a:endParaRPr lang="en-US" dirty="0"/>
          </a:p>
        </p:txBody>
      </p:sp>
      <p:sp>
        <p:nvSpPr>
          <p:cNvPr id="3" name="Content Placeholder 2"/>
          <p:cNvSpPr>
            <a:spLocks noGrp="1"/>
          </p:cNvSpPr>
          <p:nvPr>
            <p:ph idx="1"/>
          </p:nvPr>
        </p:nvSpPr>
        <p:spPr/>
        <p:txBody>
          <a:bodyPr>
            <a:normAutofit lnSpcReduction="10000"/>
          </a:bodyPr>
          <a:lstStyle/>
          <a:p>
            <a:r>
              <a:rPr lang="en-US" sz="4000" dirty="0" smtClean="0"/>
              <a:t>Teachers can log a student back into the PARCC test if a student has unintentionally or purposefully logged off before finishing the test.</a:t>
            </a:r>
          </a:p>
          <a:p>
            <a:r>
              <a:rPr lang="en-US" sz="4000" dirty="0" smtClean="0"/>
              <a:t>Keyboarding Skills and knowing how to use online tools are important.</a:t>
            </a:r>
            <a:endParaRPr lang="en-US" sz="4000" dirty="0"/>
          </a:p>
          <a:p>
            <a:endParaRPr lang="en-US" dirty="0"/>
          </a:p>
        </p:txBody>
      </p:sp>
    </p:spTree>
    <p:extLst>
      <p:ext uri="{BB962C8B-B14F-4D97-AF65-F5344CB8AC3E}">
        <p14:creationId xmlns:p14="http://schemas.microsoft.com/office/powerpoint/2010/main" val="79159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9208"/>
            <a:ext cx="8061118" cy="1200329"/>
          </a:xfrm>
          <a:prstGeom prst="rect">
            <a:avLst/>
          </a:prstGeom>
          <a:noFill/>
        </p:spPr>
        <p:txBody>
          <a:bodyPr wrap="none" rtlCol="0">
            <a:spAutoFit/>
          </a:bodyPr>
          <a:lstStyle/>
          <a:p>
            <a:r>
              <a:rPr lang="en-US" sz="3600" dirty="0" smtClean="0">
                <a:solidFill>
                  <a:schemeClr val="tx2"/>
                </a:solidFill>
              </a:rPr>
              <a:t>#18  NMPARCC Results Will Have Meaning</a:t>
            </a:r>
          </a:p>
          <a:p>
            <a:pPr algn="ctr"/>
            <a:r>
              <a:rPr lang="en-US" sz="3600" dirty="0" smtClean="0">
                <a:solidFill>
                  <a:schemeClr val="tx2"/>
                </a:solidFill>
              </a:rPr>
              <a:t> Beyond High School</a:t>
            </a:r>
            <a:endParaRPr lang="en-US" sz="3600" dirty="0">
              <a:solidFill>
                <a:schemeClr val="tx2"/>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24" y="1600200"/>
            <a:ext cx="8430156"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914400" y="1371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502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prstGeom prst="rect">
            <a:avLst/>
          </a:prstGeom>
          <a:noFill/>
          <a:ln>
            <a:noFill/>
          </a:ln>
        </p:spPr>
        <p:txBody>
          <a:bodyPr lIns="91425" tIns="45700" rIns="91425" bIns="45700" anchor="t" anchorCtr="0">
            <a:noAutofit/>
          </a:bodyPr>
          <a:lstStyle/>
          <a:p>
            <a:pPr marL="0" marR="0" lvl="0" indent="0" algn="ctr" rtl="0">
              <a:lnSpc>
                <a:spcPct val="90000"/>
              </a:lnSpc>
              <a:spcBef>
                <a:spcPts val="0"/>
              </a:spcBef>
              <a:buClr>
                <a:srgbClr val="8F23B3"/>
              </a:buClr>
              <a:buSzPct val="25000"/>
              <a:buFont typeface="Calibri"/>
              <a:buNone/>
            </a:pPr>
            <a:r>
              <a:rPr lang="en-US" sz="2000" b="0" i="0" u="none" strike="noStrike" cap="none" baseline="0" dirty="0">
                <a:solidFill>
                  <a:schemeClr val="dk1"/>
                </a:solidFill>
                <a:latin typeface="Calibri"/>
                <a:ea typeface="Calibri"/>
                <a:cs typeface="Calibri"/>
                <a:sym typeface="Calibri"/>
              </a:rPr>
              <a:t>ECD is a deliberate and systematic approach to assessment development that will help to </a:t>
            </a:r>
            <a:r>
              <a:rPr lang="en-US" sz="2000" b="1" i="0" u="none" strike="noStrike" cap="none" baseline="0" dirty="0">
                <a:solidFill>
                  <a:schemeClr val="dk1"/>
                </a:solidFill>
                <a:latin typeface="Calibri"/>
                <a:ea typeface="Calibri"/>
                <a:cs typeface="Calibri"/>
                <a:sym typeface="Calibri"/>
              </a:rPr>
              <a:t>establish the validity</a:t>
            </a:r>
            <a:r>
              <a:rPr lang="en-US" sz="2000" b="1" i="1" u="none" strike="noStrike" cap="none" baseline="0" dirty="0">
                <a:solidFill>
                  <a:schemeClr val="dk1"/>
                </a:solidFill>
                <a:latin typeface="Calibri"/>
                <a:ea typeface="Calibri"/>
                <a:cs typeface="Calibri"/>
                <a:sym typeface="Calibri"/>
              </a:rPr>
              <a:t> </a:t>
            </a:r>
            <a:r>
              <a:rPr lang="en-US" sz="2000" b="0" i="0" u="none" strike="noStrike" cap="none" baseline="0" dirty="0">
                <a:solidFill>
                  <a:schemeClr val="dk1"/>
                </a:solidFill>
                <a:latin typeface="Calibri"/>
                <a:ea typeface="Calibri"/>
                <a:cs typeface="Calibri"/>
                <a:sym typeface="Calibri"/>
              </a:rPr>
              <a:t>of the assessments, </a:t>
            </a:r>
            <a:r>
              <a:rPr lang="en-US" sz="2000" b="1" i="0" u="none" strike="noStrike" cap="none" baseline="0" dirty="0">
                <a:solidFill>
                  <a:schemeClr val="dk1"/>
                </a:solidFill>
                <a:latin typeface="Calibri"/>
                <a:ea typeface="Calibri"/>
                <a:cs typeface="Calibri"/>
                <a:sym typeface="Calibri"/>
              </a:rPr>
              <a:t>increase the comparability</a:t>
            </a:r>
            <a:r>
              <a:rPr lang="en-US" sz="2000" b="0" i="0" u="none" strike="noStrike" cap="none" baseline="0" dirty="0">
                <a:solidFill>
                  <a:schemeClr val="dk1"/>
                </a:solidFill>
                <a:latin typeface="Calibri"/>
                <a:ea typeface="Calibri"/>
                <a:cs typeface="Calibri"/>
                <a:sym typeface="Calibri"/>
              </a:rPr>
              <a:t> of year-to year results, and </a:t>
            </a:r>
            <a:r>
              <a:rPr lang="en-US" sz="2000" b="1" i="0" u="none" strike="noStrike" cap="none" baseline="0" dirty="0">
                <a:solidFill>
                  <a:schemeClr val="dk1"/>
                </a:solidFill>
                <a:latin typeface="Calibri"/>
                <a:ea typeface="Calibri"/>
                <a:cs typeface="Calibri"/>
                <a:sym typeface="Calibri"/>
              </a:rPr>
              <a:t>increase efficiencies/reduce costs</a:t>
            </a:r>
            <a:r>
              <a:rPr lang="en-US" sz="2000" b="0" i="0" u="none" strike="noStrike" cap="none" baseline="0" dirty="0">
                <a:solidFill>
                  <a:schemeClr val="dk1"/>
                </a:solidFill>
                <a:latin typeface="Calibri"/>
                <a:ea typeface="Calibri"/>
                <a:cs typeface="Calibri"/>
                <a:sym typeface="Calibri"/>
              </a:rPr>
              <a:t>.</a:t>
            </a:r>
          </a:p>
        </p:txBody>
      </p:sp>
      <p:sp>
        <p:nvSpPr>
          <p:cNvPr id="110" name="Shape 110"/>
          <p:cNvSpPr txBox="1">
            <a:spLocks noGrp="1"/>
          </p:cNvSpPr>
          <p:nvPr>
            <p:ph type="title"/>
          </p:nvPr>
        </p:nvSpPr>
        <p:spPr>
          <a:xfrm>
            <a:off x="838200" y="73980"/>
            <a:ext cx="6920252" cy="1219199"/>
          </a:xfrm>
          <a:prstGeom prst="rect">
            <a:avLst/>
          </a:prstGeom>
          <a:noFill/>
          <a:ln>
            <a:noFill/>
          </a:ln>
        </p:spPr>
        <p:txBody>
          <a:bodyPr lIns="89875" tIns="44925" rIns="89875" bIns="44925" anchor="ctr" anchorCtr="0">
            <a:noAutofit/>
          </a:bodyPr>
          <a:lstStyle/>
          <a:p>
            <a:pPr marL="168524" marR="0" lvl="0" indent="-3424" algn="ctr" rtl="0">
              <a:spcBef>
                <a:spcPts val="0"/>
              </a:spcBef>
              <a:buClr>
                <a:schemeClr val="dk1"/>
              </a:buClr>
              <a:buSzPct val="25000"/>
              <a:buFont typeface="Calibri"/>
              <a:buNone/>
            </a:pPr>
            <a:r>
              <a:rPr lang="en-US" sz="3600" b="1" i="0" u="none" strike="noStrike" cap="none" baseline="0" dirty="0" smtClean="0">
                <a:latin typeface="Calibri"/>
                <a:ea typeface="Calibri"/>
                <a:cs typeface="Calibri"/>
                <a:sym typeface="Calibri"/>
              </a:rPr>
              <a:t>Evidence-Centered </a:t>
            </a:r>
            <a:r>
              <a:rPr lang="en-US" sz="3600" b="1" i="0" u="none" strike="noStrike" cap="none" baseline="0" dirty="0">
                <a:latin typeface="Calibri"/>
                <a:ea typeface="Calibri"/>
                <a:cs typeface="Calibri"/>
                <a:sym typeface="Calibri"/>
              </a:rPr>
              <a:t>Design (ECD)</a:t>
            </a:r>
          </a:p>
        </p:txBody>
      </p:sp>
      <p:grpSp>
        <p:nvGrpSpPr>
          <p:cNvPr id="2" name="Shape 111"/>
          <p:cNvGrpSpPr/>
          <p:nvPr/>
        </p:nvGrpSpPr>
        <p:grpSpPr>
          <a:xfrm>
            <a:off x="381000" y="1293179"/>
            <a:ext cx="8430305" cy="4095837"/>
            <a:chOff x="280646" y="9480"/>
            <a:chExt cx="8430305" cy="4095837"/>
          </a:xfrm>
        </p:grpSpPr>
        <p:sp>
          <p:nvSpPr>
            <p:cNvPr id="112" name="Shape 112"/>
            <p:cNvSpPr/>
            <p:nvPr/>
          </p:nvSpPr>
          <p:spPr>
            <a:xfrm>
              <a:off x="280646" y="9480"/>
              <a:ext cx="8430305"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a:solidFill>
                    <a:srgbClr val="FFFFFF"/>
                  </a:solidFill>
                  <a:latin typeface="Calibri"/>
                  <a:ea typeface="Calibri"/>
                  <a:cs typeface="Calibri"/>
                  <a:sym typeface="Calibri"/>
                </a:rPr>
                <a:t>Claims</a:t>
              </a:r>
            </a:p>
          </p:txBody>
        </p:sp>
        <p:sp>
          <p:nvSpPr>
            <p:cNvPr id="113" name="Shape 113"/>
            <p:cNvSpPr/>
            <p:nvPr/>
          </p:nvSpPr>
          <p:spPr>
            <a:xfrm>
              <a:off x="280646" y="956271"/>
              <a:ext cx="2596534" cy="2365144"/>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kern="0" dirty="0">
                  <a:solidFill>
                    <a:srgbClr val="000000"/>
                  </a:solidFill>
                  <a:latin typeface="Calibri"/>
                  <a:ea typeface="Calibri"/>
                  <a:cs typeface="Calibri"/>
                  <a:sym typeface="Calibri"/>
                </a:rPr>
                <a:t>Design begins with the inferences (</a:t>
              </a:r>
              <a:r>
                <a:rPr lang="en-US" sz="2300" b="1" kern="0" dirty="0">
                  <a:solidFill>
                    <a:srgbClr val="000000"/>
                  </a:solidFill>
                  <a:latin typeface="Calibri"/>
                  <a:ea typeface="Calibri"/>
                  <a:cs typeface="Calibri"/>
                  <a:sym typeface="Calibri"/>
                </a:rPr>
                <a:t>claims</a:t>
              </a:r>
              <a:r>
                <a:rPr lang="en-US" sz="2300" kern="0" dirty="0">
                  <a:solidFill>
                    <a:srgbClr val="000000"/>
                  </a:solidFill>
                  <a:latin typeface="Calibri"/>
                  <a:ea typeface="Calibri"/>
                  <a:cs typeface="Calibri"/>
                  <a:sym typeface="Calibri"/>
                </a:rPr>
                <a:t>) we want to make about students</a:t>
              </a:r>
            </a:p>
          </p:txBody>
        </p:sp>
        <p:sp>
          <p:nvSpPr>
            <p:cNvPr id="114" name="Shape 114"/>
            <p:cNvSpPr/>
            <p:nvPr/>
          </p:nvSpPr>
          <p:spPr>
            <a:xfrm>
              <a:off x="2877181" y="418739"/>
              <a:ext cx="5833770"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dirty="0">
                  <a:solidFill>
                    <a:srgbClr val="FFFFFF"/>
                  </a:solidFill>
                  <a:latin typeface="Calibri"/>
                  <a:ea typeface="Calibri"/>
                  <a:cs typeface="Calibri"/>
                  <a:sym typeface="Calibri"/>
                </a:rPr>
                <a:t>Evidence</a:t>
              </a:r>
            </a:p>
          </p:txBody>
        </p:sp>
        <p:sp>
          <p:nvSpPr>
            <p:cNvPr id="115" name="Shape 115"/>
            <p:cNvSpPr/>
            <p:nvPr/>
          </p:nvSpPr>
          <p:spPr>
            <a:xfrm>
              <a:off x="2877181" y="1365529"/>
              <a:ext cx="2596534" cy="2365144"/>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kern="0">
                  <a:solidFill>
                    <a:srgbClr val="000000"/>
                  </a:solidFill>
                  <a:latin typeface="Calibri"/>
                  <a:ea typeface="Calibri"/>
                  <a:cs typeface="Calibri"/>
                  <a:sym typeface="Calibri"/>
                </a:rPr>
                <a:t>In order to support </a:t>
              </a:r>
              <a:r>
                <a:rPr lang="en-US" sz="2300" b="1" kern="0">
                  <a:solidFill>
                    <a:srgbClr val="000000"/>
                  </a:solidFill>
                  <a:latin typeface="Calibri"/>
                  <a:ea typeface="Calibri"/>
                  <a:cs typeface="Calibri"/>
                  <a:sym typeface="Calibri"/>
                </a:rPr>
                <a:t>claims</a:t>
              </a:r>
              <a:r>
                <a:rPr lang="en-US" sz="2300" kern="0">
                  <a:solidFill>
                    <a:srgbClr val="000000"/>
                  </a:solidFill>
                  <a:latin typeface="Calibri"/>
                  <a:ea typeface="Calibri"/>
                  <a:cs typeface="Calibri"/>
                  <a:sym typeface="Calibri"/>
                </a:rPr>
                <a:t>, we must gather </a:t>
              </a:r>
              <a:r>
                <a:rPr lang="en-US" sz="2300" b="1" kern="0">
                  <a:solidFill>
                    <a:srgbClr val="000000"/>
                  </a:solidFill>
                  <a:latin typeface="Calibri"/>
                  <a:ea typeface="Calibri"/>
                  <a:cs typeface="Calibri"/>
                  <a:sym typeface="Calibri"/>
                </a:rPr>
                <a:t>evidence</a:t>
              </a:r>
            </a:p>
          </p:txBody>
        </p:sp>
        <p:sp>
          <p:nvSpPr>
            <p:cNvPr id="116" name="Shape 116"/>
            <p:cNvSpPr/>
            <p:nvPr/>
          </p:nvSpPr>
          <p:spPr>
            <a:xfrm>
              <a:off x="5473714" y="827996"/>
              <a:ext cx="3237237"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a:solidFill>
                    <a:srgbClr val="FFFFFF"/>
                  </a:solidFill>
                  <a:latin typeface="Calibri"/>
                  <a:ea typeface="Calibri"/>
                  <a:cs typeface="Calibri"/>
                  <a:sym typeface="Calibri"/>
                </a:rPr>
                <a:t>Tasks</a:t>
              </a:r>
            </a:p>
          </p:txBody>
        </p:sp>
        <p:sp>
          <p:nvSpPr>
            <p:cNvPr id="117" name="Shape 117"/>
            <p:cNvSpPr/>
            <p:nvPr/>
          </p:nvSpPr>
          <p:spPr>
            <a:xfrm>
              <a:off x="5473714" y="1774788"/>
              <a:ext cx="2596534" cy="2330529"/>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b="1" kern="0">
                  <a:solidFill>
                    <a:srgbClr val="000000"/>
                  </a:solidFill>
                  <a:latin typeface="Calibri"/>
                  <a:ea typeface="Calibri"/>
                  <a:cs typeface="Calibri"/>
                  <a:sym typeface="Calibri"/>
                </a:rPr>
                <a:t>Tasks</a:t>
              </a:r>
              <a:r>
                <a:rPr lang="en-US" sz="2300" kern="0">
                  <a:solidFill>
                    <a:srgbClr val="000000"/>
                  </a:solidFill>
                  <a:latin typeface="Calibri"/>
                  <a:ea typeface="Calibri"/>
                  <a:cs typeface="Calibri"/>
                  <a:sym typeface="Calibri"/>
                </a:rPr>
                <a:t> are designed to elicit specific </a:t>
              </a:r>
              <a:r>
                <a:rPr lang="en-US" sz="2300" b="1" kern="0">
                  <a:solidFill>
                    <a:srgbClr val="000000"/>
                  </a:solidFill>
                  <a:latin typeface="Calibri"/>
                  <a:ea typeface="Calibri"/>
                  <a:cs typeface="Calibri"/>
                  <a:sym typeface="Calibri"/>
                </a:rPr>
                <a:t>evidence</a:t>
              </a:r>
              <a:r>
                <a:rPr lang="en-US" sz="2300" kern="0">
                  <a:solidFill>
                    <a:srgbClr val="000000"/>
                  </a:solidFill>
                  <a:latin typeface="Calibri"/>
                  <a:ea typeface="Calibri"/>
                  <a:cs typeface="Calibri"/>
                  <a:sym typeface="Calibri"/>
                </a:rPr>
                <a:t> from students in support of </a:t>
              </a:r>
              <a:r>
                <a:rPr lang="en-US" sz="2300" b="1" kern="0">
                  <a:solidFill>
                    <a:srgbClr val="000000"/>
                  </a:solidFill>
                  <a:latin typeface="Calibri"/>
                  <a:ea typeface="Calibri"/>
                  <a:cs typeface="Calibri"/>
                  <a:sym typeface="Calibri"/>
                </a:rPr>
                <a:t>claims</a:t>
              </a:r>
            </a:p>
          </p:txBody>
        </p:sp>
      </p:grpSp>
      <p:sp>
        <p:nvSpPr>
          <p:cNvPr id="118" name="Shape 118"/>
          <p:cNvSpPr/>
          <p:nvPr/>
        </p:nvSpPr>
        <p:spPr>
          <a:xfrm>
            <a:off x="228600" y="5313831"/>
            <a:ext cx="8153399" cy="990599"/>
          </a:xfrm>
          <a:prstGeom prst="roundRect">
            <a:avLst>
              <a:gd name="adj" fmla="val 16667"/>
            </a:avLst>
          </a:prstGeom>
          <a:noFill/>
          <a:ln w="9525" cap="flat">
            <a:solidFill>
              <a:srgbClr val="5F497A"/>
            </a:solidFill>
            <a:prstDash val="solid"/>
            <a:round/>
            <a:headEnd type="none" w="med" len="med"/>
            <a:tailEnd type="none" w="med" len="med"/>
          </a:ln>
        </p:spPr>
        <p:txBody>
          <a:bodyPr lIns="91425" tIns="45700" rIns="91425" bIns="45700" anchor="ctr" anchorCtr="0">
            <a:noAutofit/>
          </a:bodyPr>
          <a:lstStyle/>
          <a:p>
            <a:endParaRPr sz="1400" kern="0">
              <a:solidFill>
                <a:srgbClr val="000000"/>
              </a:solidFill>
              <a:cs typeface="Arial"/>
              <a:sym typeface="Arial"/>
            </a:endParaRPr>
          </a:p>
        </p:txBody>
      </p:sp>
      <p:sp>
        <p:nvSpPr>
          <p:cNvPr id="4" name="Rectangle 3"/>
          <p:cNvSpPr/>
          <p:nvPr/>
        </p:nvSpPr>
        <p:spPr>
          <a:xfrm>
            <a:off x="228601" y="5389016"/>
            <a:ext cx="8153398" cy="840230"/>
          </a:xfrm>
          <a:prstGeom prst="rect">
            <a:avLst/>
          </a:prstGeom>
        </p:spPr>
        <p:txBody>
          <a:bodyPr wrap="square">
            <a:spAutoFit/>
          </a:bodyPr>
          <a:lstStyle/>
          <a:p>
            <a:pPr lvl="0" algn="ctr">
              <a:lnSpc>
                <a:spcPct val="90000"/>
              </a:lnSpc>
              <a:buClr>
                <a:srgbClr val="8F23B3"/>
              </a:buClr>
              <a:buSzPct val="25000"/>
            </a:pPr>
            <a:r>
              <a:rPr lang="en-US" dirty="0">
                <a:solidFill>
                  <a:schemeClr val="dk1"/>
                </a:solidFill>
                <a:latin typeface="Calibri"/>
                <a:ea typeface="Calibri"/>
                <a:cs typeface="Calibri"/>
                <a:sym typeface="Calibri"/>
              </a:rPr>
              <a:t>ECD is a deliberate and systematic approach to assessment development that will help to </a:t>
            </a:r>
            <a:r>
              <a:rPr lang="en-US" b="1" dirty="0">
                <a:solidFill>
                  <a:schemeClr val="dk1"/>
                </a:solidFill>
                <a:latin typeface="Calibri"/>
                <a:ea typeface="Calibri"/>
                <a:cs typeface="Calibri"/>
                <a:sym typeface="Calibri"/>
              </a:rPr>
              <a:t>establish the validity</a:t>
            </a:r>
            <a:r>
              <a:rPr lang="en-US" b="1" i="1" dirty="0">
                <a:solidFill>
                  <a:schemeClr val="dk1"/>
                </a:solidFill>
                <a:latin typeface="Calibri"/>
                <a:ea typeface="Calibri"/>
                <a:cs typeface="Calibri"/>
                <a:sym typeface="Calibri"/>
              </a:rPr>
              <a:t> </a:t>
            </a:r>
            <a:r>
              <a:rPr lang="en-US" dirty="0">
                <a:solidFill>
                  <a:schemeClr val="dk1"/>
                </a:solidFill>
                <a:latin typeface="Calibri"/>
                <a:ea typeface="Calibri"/>
                <a:cs typeface="Calibri"/>
                <a:sym typeface="Calibri"/>
              </a:rPr>
              <a:t>of the assessments, </a:t>
            </a:r>
            <a:r>
              <a:rPr lang="en-US" b="1" dirty="0">
                <a:solidFill>
                  <a:schemeClr val="dk1"/>
                </a:solidFill>
                <a:latin typeface="Calibri"/>
                <a:ea typeface="Calibri"/>
                <a:cs typeface="Calibri"/>
                <a:sym typeface="Calibri"/>
              </a:rPr>
              <a:t>increase the comparability</a:t>
            </a:r>
            <a:r>
              <a:rPr lang="en-US" dirty="0">
                <a:solidFill>
                  <a:schemeClr val="dk1"/>
                </a:solidFill>
                <a:latin typeface="Calibri"/>
                <a:ea typeface="Calibri"/>
                <a:cs typeface="Calibri"/>
                <a:sym typeface="Calibri"/>
              </a:rPr>
              <a:t> of year-to year results, and </a:t>
            </a:r>
            <a:r>
              <a:rPr lang="en-US" b="1" dirty="0">
                <a:solidFill>
                  <a:schemeClr val="dk1"/>
                </a:solidFill>
                <a:latin typeface="Calibri"/>
                <a:ea typeface="Calibri"/>
                <a:cs typeface="Calibri"/>
                <a:sym typeface="Calibri"/>
              </a:rPr>
              <a:t>increase efficiencies/reduce costs</a:t>
            </a:r>
            <a:r>
              <a:rPr lang="en-US" dirty="0">
                <a:solidFill>
                  <a:schemeClr val="dk1"/>
                </a:solidFill>
                <a:latin typeface="Calibri"/>
                <a:ea typeface="Calibri"/>
                <a:cs typeface="Calibri"/>
                <a:sym typeface="Calibri"/>
              </a:rPr>
              <a:t>.</a:t>
            </a:r>
          </a:p>
        </p:txBody>
      </p:sp>
      <p:cxnSp>
        <p:nvCxnSpPr>
          <p:cNvPr id="13" name="Straight Connector 12"/>
          <p:cNvCxnSpPr/>
          <p:nvPr/>
        </p:nvCxnSpPr>
        <p:spPr>
          <a:xfrm>
            <a:off x="1210727" y="1269932"/>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1727363"/>
      </p:ext>
    </p:extLst>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8001000" cy="5257800"/>
          </a:xfrm>
        </p:spPr>
        <p:txBody>
          <a:bodyPr>
            <a:normAutofit/>
          </a:bodyPr>
          <a:lstStyle/>
          <a:p>
            <a:r>
              <a:rPr lang="en-US" dirty="0" smtClean="0"/>
              <a:t>The tables contain the </a:t>
            </a:r>
            <a:r>
              <a:rPr lang="en-US" b="1" dirty="0" smtClean="0">
                <a:solidFill>
                  <a:srgbClr val="8F23B3"/>
                </a:solidFill>
              </a:rPr>
              <a:t>Reading</a:t>
            </a:r>
            <a:r>
              <a:rPr lang="en-US" dirty="0" smtClean="0"/>
              <a:t>, </a:t>
            </a:r>
            <a:r>
              <a:rPr lang="en-US" b="1" dirty="0" smtClean="0">
                <a:solidFill>
                  <a:srgbClr val="8F23B3"/>
                </a:solidFill>
              </a:rPr>
              <a:t>Writing</a:t>
            </a:r>
            <a:r>
              <a:rPr lang="en-US" dirty="0" smtClean="0"/>
              <a:t> and </a:t>
            </a:r>
            <a:r>
              <a:rPr lang="en-US" b="1" dirty="0" smtClean="0">
                <a:solidFill>
                  <a:srgbClr val="8F23B3"/>
                </a:solidFill>
              </a:rPr>
              <a:t>Vocabulary</a:t>
            </a:r>
            <a:r>
              <a:rPr lang="en-US" dirty="0" smtClean="0"/>
              <a:t> Major claims and the evidences to be measured on the PARCC Summative Assessment.</a:t>
            </a:r>
          </a:p>
          <a:p>
            <a:pPr marL="0" indent="0">
              <a:buNone/>
            </a:pPr>
            <a:endParaRPr lang="en-US" dirty="0" smtClean="0"/>
          </a:p>
          <a:p>
            <a:r>
              <a:rPr lang="en-US" dirty="0" smtClean="0"/>
              <a:t>Evidences are attached </a:t>
            </a:r>
            <a:r>
              <a:rPr lang="en-US" dirty="0"/>
              <a:t>to the </a:t>
            </a:r>
            <a:r>
              <a:rPr lang="en-US" dirty="0" smtClean="0"/>
              <a:t>Reading, Writing and Vocabulary claims presented by PARCC. </a:t>
            </a:r>
          </a:p>
          <a:p>
            <a:endParaRPr lang="en-US" dirty="0"/>
          </a:p>
          <a:p>
            <a:r>
              <a:rPr lang="en-US" dirty="0" smtClean="0"/>
              <a:t>Evidences </a:t>
            </a:r>
            <a:r>
              <a:rPr lang="en-US" b="1" dirty="0" smtClean="0">
                <a:solidFill>
                  <a:srgbClr val="8F23B3"/>
                </a:solidFill>
              </a:rPr>
              <a:t>describe </a:t>
            </a:r>
            <a:r>
              <a:rPr lang="en-US" b="1" dirty="0">
                <a:solidFill>
                  <a:srgbClr val="8F23B3"/>
                </a:solidFill>
              </a:rPr>
              <a:t>what students might say or do</a:t>
            </a:r>
            <a:r>
              <a:rPr lang="en-US" dirty="0">
                <a:solidFill>
                  <a:srgbClr val="8F23B3"/>
                </a:solidFill>
              </a:rPr>
              <a:t> </a:t>
            </a:r>
            <a:r>
              <a:rPr lang="en-US" dirty="0"/>
              <a:t>to demonstrate mastery of the standards. </a:t>
            </a:r>
            <a:endParaRPr lang="en-US" dirty="0" smtClean="0"/>
          </a:p>
          <a:p>
            <a:pPr marL="0" indent="0">
              <a:buNone/>
            </a:pPr>
            <a:endParaRPr lang="en-US" dirty="0" smtClean="0"/>
          </a:p>
          <a:p>
            <a:r>
              <a:rPr lang="en-US" dirty="0" smtClean="0"/>
              <a:t>An item on the PARCC assessment </a:t>
            </a:r>
            <a:r>
              <a:rPr lang="en-US" b="1" dirty="0" smtClean="0">
                <a:solidFill>
                  <a:srgbClr val="8F23B3"/>
                </a:solidFill>
              </a:rPr>
              <a:t>may measure multiple standards and multiple evidences</a:t>
            </a:r>
            <a:r>
              <a:rPr lang="en-US" dirty="0" smtClean="0"/>
              <a:t>.</a:t>
            </a:r>
            <a:endParaRPr lang="en-US" dirty="0"/>
          </a:p>
        </p:txBody>
      </p:sp>
      <p:sp>
        <p:nvSpPr>
          <p:cNvPr id="2" name="Title 1"/>
          <p:cNvSpPr>
            <a:spLocks noGrp="1"/>
          </p:cNvSpPr>
          <p:nvPr>
            <p:ph type="title"/>
          </p:nvPr>
        </p:nvSpPr>
        <p:spPr/>
        <p:txBody>
          <a:bodyPr/>
          <a:lstStyle/>
          <a:p>
            <a:r>
              <a:rPr lang="en-US" dirty="0" smtClean="0"/>
              <a:t>What are ELA Evidence tables?</a:t>
            </a:r>
            <a:endParaRPr lang="en-US" dirty="0"/>
          </a:p>
        </p:txBody>
      </p:sp>
      <p:sp>
        <p:nvSpPr>
          <p:cNvPr id="4" name="Slide Number Placeholder 2"/>
          <p:cNvSpPr>
            <a:spLocks noGrp="1"/>
          </p:cNvSpPr>
          <p:nvPr>
            <p:ph type="sldNum" sz="quarter" idx="10"/>
          </p:nvPr>
        </p:nvSpPr>
        <p:spPr>
          <a:xfrm>
            <a:off x="2" y="6569078"/>
            <a:ext cx="609600" cy="288925"/>
          </a:xfrm>
        </p:spPr>
        <p:txBody>
          <a:bodyPr>
            <a:noAutofit/>
          </a:bodyPr>
          <a:lstStyle/>
          <a:p>
            <a:pPr algn="ctr"/>
            <a:fld id="{CFC53C1E-EA2A-4099-BDC8-9BCDAEB0229E}" type="slidenum">
              <a:rPr lang="en-US" sz="1400" smtClean="0"/>
              <a:pPr algn="ctr"/>
              <a:t>48</a:t>
            </a:fld>
            <a:endParaRPr lang="en-US" sz="1400" dirty="0"/>
          </a:p>
        </p:txBody>
      </p:sp>
    </p:spTree>
    <p:extLst>
      <p:ext uri="{BB962C8B-B14F-4D97-AF65-F5344CB8AC3E}">
        <p14:creationId xmlns:p14="http://schemas.microsoft.com/office/powerpoint/2010/main" val="19589339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5474" y="1905000"/>
            <a:ext cx="6348699" cy="4671883"/>
          </a:xfrm>
          <a:prstGeom prst="rect">
            <a:avLst/>
          </a:prstGeom>
        </p:spPr>
      </p:pic>
      <p:sp>
        <p:nvSpPr>
          <p:cNvPr id="3" name="Title 2"/>
          <p:cNvSpPr>
            <a:spLocks noGrp="1"/>
          </p:cNvSpPr>
          <p:nvPr>
            <p:ph type="title"/>
          </p:nvPr>
        </p:nvSpPr>
        <p:spPr>
          <a:xfrm>
            <a:off x="2514600" y="0"/>
            <a:ext cx="5791200" cy="1219200"/>
          </a:xfrm>
        </p:spPr>
        <p:txBody>
          <a:bodyPr>
            <a:noAutofit/>
          </a:bodyPr>
          <a:lstStyle/>
          <a:p>
            <a:pPr algn="ctr"/>
            <a:r>
              <a:rPr lang="en-US" sz="4000" dirty="0" smtClean="0"/>
              <a:t>Reading an  Evidence Table for Grades 6 -11</a:t>
            </a:r>
            <a:endParaRPr lang="en-US" sz="4000" dirty="0"/>
          </a:p>
        </p:txBody>
      </p:sp>
      <p:sp>
        <p:nvSpPr>
          <p:cNvPr id="13" name="TextBox 12"/>
          <p:cNvSpPr txBox="1"/>
          <p:nvPr/>
        </p:nvSpPr>
        <p:spPr>
          <a:xfrm>
            <a:off x="316173" y="2386263"/>
            <a:ext cx="2362200" cy="3693319"/>
          </a:xfrm>
          <a:prstGeom prst="rect">
            <a:avLst/>
          </a:prstGeom>
          <a:noFill/>
        </p:spPr>
        <p:txBody>
          <a:bodyPr wrap="square" rtlCol="0">
            <a:spAutoFit/>
          </a:bodyPr>
          <a:lstStyle/>
          <a:p>
            <a:r>
              <a:rPr lang="en-US" dirty="0" smtClean="0"/>
              <a:t>Standards: </a:t>
            </a:r>
          </a:p>
          <a:p>
            <a:r>
              <a:rPr lang="en-US" dirty="0" smtClean="0"/>
              <a:t>In </a:t>
            </a:r>
            <a:r>
              <a:rPr lang="en-US" b="1" dirty="0" smtClean="0"/>
              <a:t>Grades 6 – 11 Literacy Standards </a:t>
            </a:r>
          </a:p>
          <a:p>
            <a:r>
              <a:rPr lang="en-US" dirty="0" smtClean="0"/>
              <a:t>for</a:t>
            </a:r>
            <a:r>
              <a:rPr lang="en-US" b="1" dirty="0" smtClean="0">
                <a:solidFill>
                  <a:schemeClr val="bg2">
                    <a:lumMod val="25000"/>
                  </a:schemeClr>
                </a:solidFill>
              </a:rPr>
              <a:t> </a:t>
            </a:r>
            <a:r>
              <a:rPr lang="en-US" b="1" dirty="0" smtClean="0"/>
              <a:t>Reading History/Social Studies </a:t>
            </a:r>
            <a:r>
              <a:rPr lang="en-US" dirty="0" smtClean="0"/>
              <a:t>and for </a:t>
            </a:r>
            <a:r>
              <a:rPr lang="en-US" b="1" dirty="0" smtClean="0"/>
              <a:t>Reading Science/Technical</a:t>
            </a:r>
          </a:p>
          <a:p>
            <a:r>
              <a:rPr lang="en-US" dirty="0" smtClean="0"/>
              <a:t>are added</a:t>
            </a:r>
          </a:p>
          <a:p>
            <a:endParaRPr lang="en-US" dirty="0" smtClean="0"/>
          </a:p>
          <a:p>
            <a:r>
              <a:rPr lang="en-US" b="1" dirty="0" smtClean="0">
                <a:solidFill>
                  <a:schemeClr val="bg2">
                    <a:lumMod val="25000"/>
                  </a:schemeClr>
                </a:solidFill>
              </a:rPr>
              <a:t>RH</a:t>
            </a:r>
            <a:r>
              <a:rPr lang="en-US" dirty="0" smtClean="0"/>
              <a:t> – Reading History/Social Studies</a:t>
            </a:r>
          </a:p>
          <a:p>
            <a:r>
              <a:rPr lang="en-US" b="1" dirty="0" smtClean="0">
                <a:solidFill>
                  <a:schemeClr val="bg2">
                    <a:lumMod val="25000"/>
                  </a:schemeClr>
                </a:solidFill>
              </a:rPr>
              <a:t>RST</a:t>
            </a:r>
            <a:r>
              <a:rPr lang="en-US" dirty="0" smtClean="0"/>
              <a:t> – Reading Science/Technical</a:t>
            </a:r>
            <a:endParaRPr lang="en-US" dirty="0"/>
          </a:p>
        </p:txBody>
      </p:sp>
      <p:sp>
        <p:nvSpPr>
          <p:cNvPr id="2" name="Left Brace 1"/>
          <p:cNvSpPr/>
          <p:nvPr/>
        </p:nvSpPr>
        <p:spPr>
          <a:xfrm>
            <a:off x="2299647" y="2362200"/>
            <a:ext cx="445827" cy="4191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lowchart: Connector 4"/>
          <p:cNvSpPr/>
          <p:nvPr/>
        </p:nvSpPr>
        <p:spPr>
          <a:xfrm>
            <a:off x="2926876" y="3810000"/>
            <a:ext cx="533400" cy="304800"/>
          </a:xfrm>
          <a:prstGeom prst="flowChartConnector">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p:cNvSpPr/>
          <p:nvPr/>
        </p:nvSpPr>
        <p:spPr>
          <a:xfrm>
            <a:off x="2971800" y="5692716"/>
            <a:ext cx="533400" cy="328863"/>
          </a:xfrm>
          <a:prstGeom prst="flowChartConnector">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p:cNvSpPr/>
          <p:nvPr/>
        </p:nvSpPr>
        <p:spPr>
          <a:xfrm>
            <a:off x="2971800" y="5029200"/>
            <a:ext cx="533400" cy="304800"/>
          </a:xfrm>
          <a:prstGeom prst="flowChartConnector">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p:cNvSpPr/>
          <p:nvPr/>
        </p:nvSpPr>
        <p:spPr>
          <a:xfrm>
            <a:off x="2971800" y="3352800"/>
            <a:ext cx="533400" cy="304800"/>
          </a:xfrm>
          <a:prstGeom prst="flowChartConnector">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2"/>
          <p:cNvSpPr>
            <a:spLocks noGrp="1"/>
          </p:cNvSpPr>
          <p:nvPr>
            <p:ph type="sldNum" sz="quarter" idx="10"/>
          </p:nvPr>
        </p:nvSpPr>
        <p:spPr>
          <a:xfrm>
            <a:off x="2" y="6569078"/>
            <a:ext cx="609600" cy="288925"/>
          </a:xfrm>
        </p:spPr>
        <p:txBody>
          <a:bodyPr>
            <a:noAutofit/>
          </a:bodyPr>
          <a:lstStyle/>
          <a:p>
            <a:pPr algn="ctr"/>
            <a:fld id="{CFC53C1E-EA2A-4099-BDC8-9BCDAEB0229E}" type="slidenum">
              <a:rPr lang="en-US" sz="1400" smtClean="0"/>
              <a:pPr algn="ctr"/>
              <a:t>49</a:t>
            </a:fld>
            <a:endParaRPr lang="en-US" sz="1400" dirty="0"/>
          </a:p>
        </p:txBody>
      </p:sp>
    </p:spTree>
    <p:extLst>
      <p:ext uri="{BB962C8B-B14F-4D97-AF65-F5344CB8AC3E}">
        <p14:creationId xmlns:p14="http://schemas.microsoft.com/office/powerpoint/2010/main" val="3652817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19400" y="0"/>
            <a:ext cx="6324600" cy="1219200"/>
          </a:xfrm>
        </p:spPr>
        <p:txBody>
          <a:bodyPr>
            <a:normAutofit fontScale="90000"/>
          </a:bodyPr>
          <a:lstStyle/>
          <a:p>
            <a:r>
              <a:rPr lang="en-US" dirty="0" smtClean="0"/>
              <a:t>Reading the Writing Evidence Tables</a:t>
            </a:r>
            <a:endParaRPr lang="en-US" dirty="0"/>
          </a:p>
        </p:txBody>
      </p:sp>
      <p:sp>
        <p:nvSpPr>
          <p:cNvPr id="9" name="TextBox 8"/>
          <p:cNvSpPr txBox="1"/>
          <p:nvPr/>
        </p:nvSpPr>
        <p:spPr>
          <a:xfrm>
            <a:off x="537143" y="1688162"/>
            <a:ext cx="761491" cy="369332"/>
          </a:xfrm>
          <a:prstGeom prst="rect">
            <a:avLst/>
          </a:prstGeom>
          <a:noFill/>
        </p:spPr>
        <p:txBody>
          <a:bodyPr wrap="none" rtlCol="0">
            <a:spAutoFit/>
          </a:bodyPr>
          <a:lstStyle/>
          <a:p>
            <a:r>
              <a:rPr lang="en-US" b="1" dirty="0" smtClean="0"/>
              <a:t>Grade</a:t>
            </a:r>
            <a:endParaRPr lang="en-US" b="1" dirty="0"/>
          </a:p>
        </p:txBody>
      </p:sp>
      <p:cxnSp>
        <p:nvCxnSpPr>
          <p:cNvPr id="10" name="Straight Arrow Connector 9"/>
          <p:cNvCxnSpPr/>
          <p:nvPr/>
        </p:nvCxnSpPr>
        <p:spPr>
          <a:xfrm>
            <a:off x="1981200" y="14478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62791" y="1930501"/>
            <a:ext cx="720069" cy="369332"/>
          </a:xfrm>
          <a:prstGeom prst="rect">
            <a:avLst/>
          </a:prstGeom>
          <a:noFill/>
        </p:spPr>
        <p:txBody>
          <a:bodyPr wrap="none" rtlCol="0">
            <a:spAutoFit/>
          </a:bodyPr>
          <a:lstStyle/>
          <a:p>
            <a:r>
              <a:rPr lang="en-US" b="1" dirty="0" smtClean="0"/>
              <a:t>Claim</a:t>
            </a:r>
            <a:endParaRPr lang="en-US" b="1" dirty="0"/>
          </a:p>
        </p:txBody>
      </p:sp>
      <p:cxnSp>
        <p:nvCxnSpPr>
          <p:cNvPr id="12" name="Straight Arrow Connector 11"/>
          <p:cNvCxnSpPr/>
          <p:nvPr/>
        </p:nvCxnSpPr>
        <p:spPr>
          <a:xfrm>
            <a:off x="1274580" y="1872828"/>
            <a:ext cx="8590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25001" y="3733800"/>
            <a:ext cx="1269750" cy="892552"/>
          </a:xfrm>
          <a:prstGeom prst="rect">
            <a:avLst/>
          </a:prstGeom>
          <a:noFill/>
        </p:spPr>
        <p:txBody>
          <a:bodyPr wrap="square" rtlCol="0">
            <a:spAutoFit/>
          </a:bodyPr>
          <a:lstStyle/>
          <a:p>
            <a:r>
              <a:rPr lang="en-US" b="1" dirty="0" smtClean="0"/>
              <a:t>Standards:</a:t>
            </a:r>
          </a:p>
          <a:p>
            <a:r>
              <a:rPr lang="en-US" sz="1600" b="1" dirty="0" smtClean="0">
                <a:solidFill>
                  <a:schemeClr val="bg2">
                    <a:lumMod val="25000"/>
                  </a:schemeClr>
                </a:solidFill>
              </a:rPr>
              <a:t>W - Writing</a:t>
            </a:r>
            <a:endParaRPr lang="en-US" sz="1600" dirty="0"/>
          </a:p>
          <a:p>
            <a:endParaRPr lang="en-US" dirty="0"/>
          </a:p>
        </p:txBody>
      </p:sp>
      <p:cxnSp>
        <p:nvCxnSpPr>
          <p:cNvPr id="14" name="Straight Arrow Connector 13"/>
          <p:cNvCxnSpPr/>
          <p:nvPr/>
        </p:nvCxnSpPr>
        <p:spPr>
          <a:xfrm>
            <a:off x="1350780" y="2057494"/>
            <a:ext cx="7828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507139" y="6486035"/>
            <a:ext cx="1269750" cy="369332"/>
          </a:xfrm>
          <a:prstGeom prst="rect">
            <a:avLst/>
          </a:prstGeom>
          <a:noFill/>
        </p:spPr>
        <p:txBody>
          <a:bodyPr wrap="square" rtlCol="0">
            <a:spAutoFit/>
          </a:bodyPr>
          <a:lstStyle/>
          <a:p>
            <a:r>
              <a:rPr lang="en-US" dirty="0" smtClean="0"/>
              <a:t>Evidences</a:t>
            </a:r>
            <a:endParaRPr lang="en-US" dirty="0"/>
          </a:p>
        </p:txBody>
      </p:sp>
      <p:sp>
        <p:nvSpPr>
          <p:cNvPr id="22" name="Left Brace 21"/>
          <p:cNvSpPr/>
          <p:nvPr/>
        </p:nvSpPr>
        <p:spPr>
          <a:xfrm>
            <a:off x="1822387" y="2667000"/>
            <a:ext cx="235013" cy="28956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Right Brace 23"/>
          <p:cNvSpPr/>
          <p:nvPr/>
        </p:nvSpPr>
        <p:spPr>
          <a:xfrm rot="5400000">
            <a:off x="6988566" y="5662615"/>
            <a:ext cx="216932" cy="17786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p:cNvSpPr/>
          <p:nvPr/>
        </p:nvSpPr>
        <p:spPr>
          <a:xfrm>
            <a:off x="6248400" y="4229100"/>
            <a:ext cx="22860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7900" y="1673439"/>
            <a:ext cx="6268272" cy="4706275"/>
          </a:xfrm>
          <a:prstGeom prst="rect">
            <a:avLst/>
          </a:prstGeom>
        </p:spPr>
      </p:pic>
      <p:sp>
        <p:nvSpPr>
          <p:cNvPr id="15" name="Slide Number Placeholder 2"/>
          <p:cNvSpPr>
            <a:spLocks noGrp="1"/>
          </p:cNvSpPr>
          <p:nvPr>
            <p:ph type="sldNum" sz="quarter" idx="10"/>
          </p:nvPr>
        </p:nvSpPr>
        <p:spPr>
          <a:xfrm>
            <a:off x="2" y="6569078"/>
            <a:ext cx="609600" cy="288925"/>
          </a:xfrm>
        </p:spPr>
        <p:txBody>
          <a:bodyPr>
            <a:noAutofit/>
          </a:bodyPr>
          <a:lstStyle/>
          <a:p>
            <a:pPr algn="ctr"/>
            <a:fld id="{CFC53C1E-EA2A-4099-BDC8-9BCDAEB0229E}" type="slidenum">
              <a:rPr lang="en-US" sz="1400" smtClean="0"/>
              <a:pPr algn="ctr"/>
              <a:t>50</a:t>
            </a:fld>
            <a:endParaRPr lang="en-US" sz="1400" dirty="0"/>
          </a:p>
        </p:txBody>
      </p:sp>
    </p:spTree>
    <p:extLst>
      <p:ext uri="{BB962C8B-B14F-4D97-AF65-F5344CB8AC3E}">
        <p14:creationId xmlns:p14="http://schemas.microsoft.com/office/powerpoint/2010/main" val="5875656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600200"/>
            <a:ext cx="8077200" cy="4968878"/>
          </a:xfrm>
        </p:spPr>
        <p:txBody>
          <a:bodyPr>
            <a:normAutofit/>
          </a:bodyPr>
          <a:lstStyle/>
          <a:p>
            <a:endParaRPr lang="en-US" sz="2400" dirty="0" smtClean="0"/>
          </a:p>
          <a:p>
            <a:r>
              <a:rPr lang="en-US" sz="2400" dirty="0" smtClean="0"/>
              <a:t>To </a:t>
            </a:r>
            <a:r>
              <a:rPr lang="en-US" sz="2400" dirty="0"/>
              <a:t>see ways to combine standards naturally when designing instructional tasks </a:t>
            </a:r>
            <a:endParaRPr lang="en-US" sz="2400" dirty="0" smtClean="0"/>
          </a:p>
          <a:p>
            <a:r>
              <a:rPr lang="en-US" sz="2400" dirty="0"/>
              <a:t>T</a:t>
            </a:r>
            <a:r>
              <a:rPr lang="en-US" sz="2400" dirty="0" smtClean="0"/>
              <a:t>o </a:t>
            </a:r>
            <a:r>
              <a:rPr lang="en-US" sz="2400" dirty="0"/>
              <a:t>help determine alignment of a complex text with standards for instructional passage selection</a:t>
            </a:r>
          </a:p>
          <a:p>
            <a:pPr lvl="0"/>
            <a:r>
              <a:rPr lang="en-US" sz="2400" dirty="0" smtClean="0"/>
              <a:t>To </a:t>
            </a:r>
            <a:r>
              <a:rPr lang="en-US" sz="2400" dirty="0"/>
              <a:t>develop </a:t>
            </a:r>
            <a:r>
              <a:rPr lang="en-US" sz="2400" dirty="0" smtClean="0"/>
              <a:t>the stem for questions/tasks </a:t>
            </a:r>
            <a:r>
              <a:rPr lang="en-US" sz="2400" dirty="0"/>
              <a:t>for </a:t>
            </a:r>
            <a:r>
              <a:rPr lang="en-US" sz="2400" dirty="0" smtClean="0"/>
              <a:t>instruction aligned with the standards</a:t>
            </a:r>
            <a:endParaRPr lang="en-US" sz="2400" dirty="0"/>
          </a:p>
          <a:p>
            <a:pPr lvl="0"/>
            <a:r>
              <a:rPr lang="en-US" sz="2400" dirty="0"/>
              <a:t>T</a:t>
            </a:r>
            <a:r>
              <a:rPr lang="en-US" sz="2400" dirty="0" smtClean="0"/>
              <a:t>o determine and create instructional </a:t>
            </a:r>
            <a:r>
              <a:rPr lang="en-US" sz="2400" dirty="0"/>
              <a:t>scaffolding </a:t>
            </a:r>
            <a:r>
              <a:rPr lang="en-US" sz="2400" dirty="0" smtClean="0"/>
              <a:t> (to think through which </a:t>
            </a:r>
            <a:r>
              <a:rPr lang="en-US" sz="2400" dirty="0"/>
              <a:t>individual, simpler skills </a:t>
            </a:r>
            <a:r>
              <a:rPr lang="en-US" sz="2400" dirty="0" smtClean="0"/>
              <a:t>can be taught first to build to more </a:t>
            </a:r>
            <a:r>
              <a:rPr lang="en-US" sz="2400" dirty="0"/>
              <a:t>complex skills) </a:t>
            </a:r>
          </a:p>
          <a:p>
            <a:r>
              <a:rPr lang="en-US" sz="2400" dirty="0"/>
              <a:t>T</a:t>
            </a:r>
            <a:r>
              <a:rPr lang="en-US" sz="2400" dirty="0" smtClean="0"/>
              <a:t>o </a:t>
            </a:r>
            <a:r>
              <a:rPr lang="en-US" sz="2400" dirty="0"/>
              <a:t>develop rubrics and scoring tools for classroom </a:t>
            </a:r>
            <a:r>
              <a:rPr lang="en-US" sz="2400" dirty="0" smtClean="0"/>
              <a:t>use</a:t>
            </a:r>
          </a:p>
          <a:p>
            <a:endParaRPr lang="en-US" dirty="0"/>
          </a:p>
          <a:p>
            <a:pPr marL="0" lvl="0" indent="0">
              <a:buNone/>
            </a:pPr>
            <a:endParaRPr lang="en-US" dirty="0"/>
          </a:p>
        </p:txBody>
      </p:sp>
      <p:sp>
        <p:nvSpPr>
          <p:cNvPr id="3" name="Title 2"/>
          <p:cNvSpPr>
            <a:spLocks noGrp="1"/>
          </p:cNvSpPr>
          <p:nvPr>
            <p:ph type="title"/>
          </p:nvPr>
        </p:nvSpPr>
        <p:spPr/>
        <p:txBody>
          <a:bodyPr>
            <a:normAutofit fontScale="90000"/>
          </a:bodyPr>
          <a:lstStyle/>
          <a:p>
            <a:r>
              <a:rPr lang="en-US" dirty="0" smtClean="0"/>
              <a:t>Instructional uses of the evidence statements/tables for teachers </a:t>
            </a:r>
            <a:endParaRPr lang="en-US" dirty="0"/>
          </a:p>
        </p:txBody>
      </p:sp>
      <p:sp>
        <p:nvSpPr>
          <p:cNvPr id="4" name="Slide Number Placeholder 2"/>
          <p:cNvSpPr>
            <a:spLocks noGrp="1"/>
          </p:cNvSpPr>
          <p:nvPr>
            <p:ph type="sldNum" sz="quarter" idx="10"/>
          </p:nvPr>
        </p:nvSpPr>
        <p:spPr>
          <a:xfrm>
            <a:off x="2" y="6569078"/>
            <a:ext cx="609600" cy="288925"/>
          </a:xfrm>
        </p:spPr>
        <p:txBody>
          <a:bodyPr>
            <a:noAutofit/>
          </a:bodyPr>
          <a:lstStyle/>
          <a:p>
            <a:pPr algn="ctr"/>
            <a:fld id="{CFC53C1E-EA2A-4099-BDC8-9BCDAEB0229E}" type="slidenum">
              <a:rPr lang="en-US" sz="1400" smtClean="0"/>
              <a:pPr algn="ctr"/>
              <a:t>51</a:t>
            </a:fld>
            <a:endParaRPr lang="en-US" sz="1400" dirty="0"/>
          </a:p>
        </p:txBody>
      </p:sp>
    </p:spTree>
    <p:extLst>
      <p:ext uri="{BB962C8B-B14F-4D97-AF65-F5344CB8AC3E}">
        <p14:creationId xmlns:p14="http://schemas.microsoft.com/office/powerpoint/2010/main" val="3912938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srcRect l="23767" t="8450" r="23945" b="4226"/>
          <a:stretch/>
        </p:blipFill>
        <p:spPr>
          <a:xfrm>
            <a:off x="3505199" y="1637146"/>
            <a:ext cx="5638801" cy="5144654"/>
          </a:xfrm>
          <a:prstGeom prst="rect">
            <a:avLst/>
          </a:prstGeom>
        </p:spPr>
      </p:pic>
      <p:sp>
        <p:nvSpPr>
          <p:cNvPr id="5" name="Right Arrow 4"/>
          <p:cNvSpPr/>
          <p:nvPr/>
        </p:nvSpPr>
        <p:spPr>
          <a:xfrm rot="19195012">
            <a:off x="3333405" y="2938074"/>
            <a:ext cx="4976288" cy="1634137"/>
          </a:xfrm>
          <a:prstGeom prst="rightArrow">
            <a:avLst/>
          </a:prstGeom>
          <a:solidFill>
            <a:srgbClr val="92D050"/>
          </a:solidFill>
          <a:ln>
            <a:solidFill>
              <a:srgbClr val="5A8B25"/>
            </a:solidFill>
          </a:ln>
          <a:effectLst>
            <a:outerShdw blurRad="50800" dist="38100" dir="5400000" algn="t"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solidFill>
                  <a:schemeClr val="tx1"/>
                </a:solidFill>
              </a:rPr>
              <a:t>Sign up for </a:t>
            </a:r>
            <a:r>
              <a:rPr lang="en-US" sz="2400" b="1" i="1" dirty="0" smtClean="0">
                <a:solidFill>
                  <a:schemeClr val="tx1"/>
                </a:solidFill>
              </a:rPr>
              <a:t>PARCC Updates</a:t>
            </a:r>
          </a:p>
          <a:p>
            <a:pPr algn="ctr"/>
            <a:r>
              <a:rPr lang="en-US" sz="2400" dirty="0" smtClean="0">
                <a:hlinkClick r:id="rId4"/>
              </a:rPr>
              <a:t>parcconline.org</a:t>
            </a:r>
            <a:r>
              <a:rPr lang="en-US" sz="2400" dirty="0" smtClean="0"/>
              <a:t> </a:t>
            </a:r>
            <a:endParaRPr lang="en-US" sz="2400" dirty="0"/>
          </a:p>
        </p:txBody>
      </p:sp>
      <p:sp>
        <p:nvSpPr>
          <p:cNvPr id="11" name="Rectangle 10"/>
          <p:cNvSpPr/>
          <p:nvPr/>
        </p:nvSpPr>
        <p:spPr>
          <a:xfrm>
            <a:off x="0" y="1905000"/>
            <a:ext cx="3581400" cy="5144654"/>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tx1"/>
              </a:buClr>
            </a:pPr>
            <a:r>
              <a:rPr lang="en-US" sz="2000" b="1" dirty="0" smtClean="0">
                <a:solidFill>
                  <a:schemeClr val="tx1"/>
                </a:solidFill>
              </a:rPr>
              <a:t> </a:t>
            </a:r>
          </a:p>
          <a:p>
            <a:pPr marL="342900" indent="-342900">
              <a:buClr>
                <a:schemeClr val="tx1"/>
              </a:buClr>
              <a:buFont typeface="Arial" panose="020B0604020202020204" pitchFamily="34" charset="0"/>
              <a:buChar char="•"/>
            </a:pPr>
            <a:endParaRPr lang="en-US" sz="4400" b="1" dirty="0" smtClean="0">
              <a:solidFill>
                <a:schemeClr val="tx1"/>
              </a:solidFill>
            </a:endParaRPr>
          </a:p>
          <a:p>
            <a:pPr algn="ctr">
              <a:buClr>
                <a:schemeClr val="tx1"/>
              </a:buClr>
            </a:pPr>
            <a:r>
              <a:rPr lang="en-US" sz="2000" b="1" dirty="0" smtClean="0">
                <a:solidFill>
                  <a:srgbClr val="8F22B3"/>
                </a:solidFill>
                <a:hlinkClick r:id="rId5"/>
              </a:rPr>
              <a:t>@</a:t>
            </a:r>
            <a:r>
              <a:rPr lang="en-US" sz="2000" b="1" dirty="0" err="1" smtClean="0">
                <a:solidFill>
                  <a:srgbClr val="8F22B3"/>
                </a:solidFill>
                <a:hlinkClick r:id="rId5"/>
              </a:rPr>
              <a:t>parccplace</a:t>
            </a:r>
            <a:r>
              <a:rPr lang="en-US" sz="2000" b="1" dirty="0" smtClean="0">
                <a:solidFill>
                  <a:srgbClr val="8F22B3"/>
                </a:solidFill>
              </a:rPr>
              <a:t> </a:t>
            </a:r>
          </a:p>
          <a:p>
            <a:pPr marL="285750" indent="-285750">
              <a:buClr>
                <a:schemeClr val="tx1"/>
              </a:buClr>
              <a:buFont typeface="Arial" panose="020B0604020202020204" pitchFamily="34" charset="0"/>
              <a:buChar char="•"/>
            </a:pPr>
            <a:endParaRPr lang="en-US" sz="4400" b="1" dirty="0" smtClean="0">
              <a:solidFill>
                <a:schemeClr val="tx1"/>
              </a:solidFill>
            </a:endParaRPr>
          </a:p>
          <a:p>
            <a:pPr algn="ctr">
              <a:buClr>
                <a:schemeClr val="tx1"/>
              </a:buClr>
            </a:pPr>
            <a:r>
              <a:rPr lang="en-US" sz="2000" b="1" dirty="0" smtClean="0">
                <a:solidFill>
                  <a:schemeClr val="tx1"/>
                </a:solidFill>
                <a:hlinkClick r:id="rId4"/>
              </a:rPr>
              <a:t>parcconline.org</a:t>
            </a:r>
            <a:endParaRPr lang="en-US" sz="2000" b="1" dirty="0" smtClean="0">
              <a:solidFill>
                <a:schemeClr val="tx1"/>
              </a:solidFill>
            </a:endParaRPr>
          </a:p>
          <a:p>
            <a:pPr algn="ctr">
              <a:buClr>
                <a:schemeClr val="tx1"/>
              </a:buClr>
            </a:pPr>
            <a:endParaRPr lang="en-US" sz="1200" b="1" dirty="0" smtClean="0">
              <a:solidFill>
                <a:schemeClr val="tx1"/>
              </a:solidFill>
            </a:endParaRPr>
          </a:p>
          <a:p>
            <a:pPr marL="285750" indent="-285750">
              <a:buClr>
                <a:schemeClr val="tx1"/>
              </a:buClr>
              <a:buFont typeface="Arial" panose="020B0604020202020204" pitchFamily="34" charset="0"/>
              <a:buChar char="•"/>
            </a:pPr>
            <a:endParaRPr lang="en-US" sz="1400" b="1" dirty="0" smtClean="0">
              <a:solidFill>
                <a:schemeClr val="tx1"/>
              </a:solidFill>
            </a:endParaRPr>
          </a:p>
          <a:p>
            <a:pPr algn="ctr">
              <a:buClr>
                <a:schemeClr val="tx1"/>
              </a:buClr>
            </a:pPr>
            <a:r>
              <a:rPr lang="en-US" sz="2800" b="1" spc="-100" dirty="0" smtClean="0">
                <a:solidFill>
                  <a:srgbClr val="8F22B3"/>
                </a:solidFill>
              </a:rPr>
              <a:t>Sign up for the </a:t>
            </a:r>
          </a:p>
          <a:p>
            <a:pPr algn="ctr">
              <a:buClr>
                <a:schemeClr val="tx1"/>
              </a:buClr>
            </a:pPr>
            <a:r>
              <a:rPr lang="en-US" sz="3600" b="1" i="1" spc="-100" dirty="0" smtClean="0">
                <a:solidFill>
                  <a:srgbClr val="8F22B3"/>
                </a:solidFill>
              </a:rPr>
              <a:t>PARCC Updates </a:t>
            </a:r>
            <a:r>
              <a:rPr lang="en-US" sz="2800" b="1" spc="-100" dirty="0" smtClean="0">
                <a:solidFill>
                  <a:srgbClr val="8F22B3"/>
                </a:solidFill>
              </a:rPr>
              <a:t>newsletter</a:t>
            </a:r>
            <a:endParaRPr lang="en-US" sz="2400" b="1" spc="-100" dirty="0">
              <a:solidFill>
                <a:srgbClr val="8F22B3"/>
              </a:solidFill>
            </a:endParaRPr>
          </a:p>
        </p:txBody>
      </p:sp>
      <p:sp>
        <p:nvSpPr>
          <p:cNvPr id="10" name="Title 9"/>
          <p:cNvSpPr>
            <a:spLocks noGrp="1"/>
          </p:cNvSpPr>
          <p:nvPr>
            <p:ph type="title"/>
          </p:nvPr>
        </p:nvSpPr>
        <p:spPr>
          <a:xfrm>
            <a:off x="457200" y="304800"/>
            <a:ext cx="7543800" cy="993775"/>
          </a:xfrm>
        </p:spPr>
        <p:txBody>
          <a:bodyPr/>
          <a:lstStyle/>
          <a:p>
            <a:r>
              <a:rPr lang="en-US" sz="3600" dirty="0" smtClean="0"/>
              <a:t>Updates and more information</a:t>
            </a:r>
            <a:endParaRPr lang="en-US" sz="3600" dirty="0"/>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5633" y="2843969"/>
            <a:ext cx="603504" cy="603504"/>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1729" y="3813926"/>
            <a:ext cx="603504" cy="603504"/>
          </a:xfrm>
          <a:prstGeom prst="rect">
            <a:avLst/>
          </a:prstGeom>
        </p:spPr>
      </p:pic>
    </p:spTree>
    <p:extLst>
      <p:ext uri="{BB962C8B-B14F-4D97-AF65-F5344CB8AC3E}">
        <p14:creationId xmlns:p14="http://schemas.microsoft.com/office/powerpoint/2010/main" val="768161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 y="1066800"/>
            <a:ext cx="8229600" cy="5334000"/>
          </a:xfrm>
        </p:spPr>
        <p:txBody>
          <a:bodyPr>
            <a:normAutofit lnSpcReduction="10000"/>
          </a:bodyPr>
          <a:lstStyle/>
          <a:p>
            <a:r>
              <a:rPr lang="en-US" sz="2800" b="1" dirty="0" smtClean="0"/>
              <a:t>Assessments: the Next Generation</a:t>
            </a:r>
            <a:r>
              <a:rPr lang="en-US" sz="2800" dirty="0" smtClean="0"/>
              <a:t>: This is the </a:t>
            </a:r>
            <a:r>
              <a:rPr lang="en-US" sz="2800" u="sng" dirty="0" smtClean="0"/>
              <a:t>quickest</a:t>
            </a:r>
            <a:r>
              <a:rPr lang="en-US" sz="2800" dirty="0" smtClean="0"/>
              <a:t> link to all PARCC online practice items. Also, included are practice items from Smarter Balance. Access for </a:t>
            </a:r>
            <a:r>
              <a:rPr lang="en-US" sz="2800" dirty="0" err="1" smtClean="0"/>
              <a:t>Newsela</a:t>
            </a:r>
            <a:r>
              <a:rPr lang="en-US" sz="2800" dirty="0" smtClean="0"/>
              <a:t>, daily news articles at adjustable Lexile ranges with quizzes.</a:t>
            </a:r>
          </a:p>
          <a:p>
            <a:pPr lvl="1">
              <a:buFont typeface="Wingdings" panose="05000000000000000000" pitchFamily="2" charset="2"/>
              <a:buChar char="Ø"/>
            </a:pPr>
            <a:r>
              <a:rPr lang="en-US" sz="2800" u="sng" dirty="0" smtClean="0"/>
              <a:t>http://nextgen.apps.sparcc.org/la</a:t>
            </a:r>
          </a:p>
          <a:p>
            <a:endParaRPr lang="en-US" sz="1200" dirty="0" smtClean="0"/>
          </a:p>
          <a:p>
            <a:r>
              <a:rPr lang="en-US" sz="2800" b="1" dirty="0" smtClean="0"/>
              <a:t>Basic PARCC implementation Videos: </a:t>
            </a:r>
            <a:r>
              <a:rPr lang="en-US" sz="2800" dirty="0" smtClean="0"/>
              <a:t>23</a:t>
            </a:r>
            <a:r>
              <a:rPr lang="en-US" sz="2800" b="1" dirty="0" smtClean="0"/>
              <a:t> </a:t>
            </a:r>
            <a:r>
              <a:rPr lang="en-US" sz="2800" dirty="0" smtClean="0"/>
              <a:t>Basic student training videos for PARCC ELA TECR items.</a:t>
            </a:r>
          </a:p>
          <a:p>
            <a:pPr lvl="1">
              <a:buFont typeface="Wingdings" panose="05000000000000000000" pitchFamily="2" charset="2"/>
              <a:buChar char="Ø"/>
            </a:pPr>
            <a:r>
              <a:rPr lang="en-US" sz="2200" dirty="0" smtClean="0"/>
              <a:t>http</a:t>
            </a:r>
            <a:r>
              <a:rPr lang="en-US" sz="2200" dirty="0"/>
              <a:t>://</a:t>
            </a:r>
            <a:r>
              <a:rPr lang="en-US" sz="2200" dirty="0" smtClean="0"/>
              <a:t>www.marlboro.k12.nj.us/curriculum.cfm?subpage=67355</a:t>
            </a:r>
          </a:p>
          <a:p>
            <a:pPr lvl="1">
              <a:buFont typeface="Wingdings" panose="05000000000000000000" pitchFamily="2" charset="2"/>
              <a:buChar char="Ø"/>
            </a:pPr>
            <a:endParaRPr lang="en-US" sz="1200" dirty="0"/>
          </a:p>
          <a:p>
            <a:pPr>
              <a:buFont typeface="Wingdings" panose="05000000000000000000" pitchFamily="2" charset="2"/>
              <a:buChar char="§"/>
            </a:pPr>
            <a:r>
              <a:rPr lang="en-US" sz="2400" b="1" dirty="0" smtClean="0"/>
              <a:t>APS Assessment Information:</a:t>
            </a:r>
          </a:p>
          <a:p>
            <a:pPr lvl="1">
              <a:buFont typeface="Wingdings" panose="05000000000000000000" pitchFamily="2" charset="2"/>
              <a:buChar char="Ø"/>
            </a:pPr>
            <a:r>
              <a:rPr lang="en-US" dirty="0" smtClean="0">
                <a:hlinkClick r:id="rId3"/>
              </a:rPr>
              <a:t>http://apsassessment.wordpress.com</a:t>
            </a:r>
            <a:endParaRPr lang="en-US" dirty="0" smtClean="0"/>
          </a:p>
          <a:p>
            <a:pPr lvl="1">
              <a:buFont typeface="Wingdings" panose="05000000000000000000" pitchFamily="2" charset="2"/>
              <a:buChar char="Ø"/>
            </a:pPr>
            <a:endParaRPr lang="en-US" dirty="0"/>
          </a:p>
        </p:txBody>
      </p:sp>
      <p:sp>
        <p:nvSpPr>
          <p:cNvPr id="3" name="Title 2"/>
          <p:cNvSpPr>
            <a:spLocks noGrp="1"/>
          </p:cNvSpPr>
          <p:nvPr>
            <p:ph type="title"/>
          </p:nvPr>
        </p:nvSpPr>
        <p:spPr>
          <a:xfrm>
            <a:off x="1295400" y="152400"/>
            <a:ext cx="6324600" cy="1219199"/>
          </a:xfrm>
        </p:spPr>
        <p:txBody>
          <a:bodyPr/>
          <a:lstStyle/>
          <a:p>
            <a:pPr algn="ctr"/>
            <a:r>
              <a:rPr lang="en-US" sz="3600" dirty="0" smtClean="0"/>
              <a:t>Resources</a:t>
            </a:r>
            <a:r>
              <a:rPr lang="en-US" dirty="0" smtClean="0"/>
              <a:t>	</a:t>
            </a:r>
            <a:endParaRPr lang="en-US" dirty="0"/>
          </a:p>
        </p:txBody>
      </p:sp>
    </p:spTree>
    <p:extLst>
      <p:ext uri="{BB962C8B-B14F-4D97-AF65-F5344CB8AC3E}">
        <p14:creationId xmlns:p14="http://schemas.microsoft.com/office/powerpoint/2010/main" val="4150640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35169"/>
            <a:ext cx="6477000" cy="1981200"/>
          </a:xfrm>
        </p:spPr>
        <p:txBody>
          <a:bodyPr/>
          <a:lstStyle/>
          <a:p>
            <a:pPr algn="ctr"/>
            <a:r>
              <a:rPr lang="en-US" sz="16600" dirty="0" smtClean="0"/>
              <a:t>Q &amp; A</a:t>
            </a:r>
            <a:endParaRPr lang="en-US" sz="16600" dirty="0"/>
          </a:p>
        </p:txBody>
      </p:sp>
      <p:sp>
        <p:nvSpPr>
          <p:cNvPr id="5" name="TextBox 4"/>
          <p:cNvSpPr txBox="1"/>
          <p:nvPr/>
        </p:nvSpPr>
        <p:spPr>
          <a:xfrm>
            <a:off x="304800" y="2286000"/>
            <a:ext cx="8001000" cy="4154984"/>
          </a:xfrm>
          <a:prstGeom prst="rect">
            <a:avLst/>
          </a:prstGeom>
          <a:ln w="76200"/>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4400" dirty="0" smtClean="0"/>
              <a:t>What specific support do you need for your next steps?</a:t>
            </a:r>
          </a:p>
          <a:p>
            <a:pPr marL="1028700" lvl="1" indent="-571500">
              <a:buFont typeface="Wingdings" panose="05000000000000000000" pitchFamily="2" charset="2"/>
              <a:buChar char="ü"/>
            </a:pPr>
            <a:r>
              <a:rPr lang="en-US" sz="4400" dirty="0" smtClean="0"/>
              <a:t>Write your name, school &amp; the specific request on a post-it and place it on the poster</a:t>
            </a:r>
          </a:p>
        </p:txBody>
      </p:sp>
    </p:spTree>
    <p:extLst>
      <p:ext uri="{BB962C8B-B14F-4D97-AF65-F5344CB8AC3E}">
        <p14:creationId xmlns:p14="http://schemas.microsoft.com/office/powerpoint/2010/main" val="2768140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7222</TotalTime>
  <Words>5375</Words>
  <Application>Microsoft Office PowerPoint</Application>
  <PresentationFormat>On-screen Show (4:3)</PresentationFormat>
  <Paragraphs>660</Paragraphs>
  <Slides>54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ＭＳ Ｐゴシック</vt:lpstr>
      <vt:lpstr>Arial</vt:lpstr>
      <vt:lpstr>Calibri</vt:lpstr>
      <vt:lpstr>Cambria</vt:lpstr>
      <vt:lpstr>Century Gothic</vt:lpstr>
      <vt:lpstr>Helvetica Light</vt:lpstr>
      <vt:lpstr>Wingdings</vt:lpstr>
      <vt:lpstr>Adjacency</vt:lpstr>
      <vt:lpstr>         Michael Loughrey  Attended (8) week-long PARCC Item/Passage Bias &amp; Content Reviews Long-time HS English teacher &amp; Measurement  Professional Former RDA Assessment Manager  </vt:lpstr>
      <vt:lpstr>Objective</vt:lpstr>
      <vt:lpstr>#1 PARCC Replaces the SBA This Year</vt:lpstr>
      <vt:lpstr>NMPARCC Windows for  2014-15 School Year</vt:lpstr>
      <vt:lpstr> #2 Three ELA Shifts</vt:lpstr>
      <vt:lpstr>#3 Reading Standards 1 &amp; 10 Are at the Core of Every Part of the ELA Assessment</vt:lpstr>
      <vt:lpstr>#4  “Stretch” Lexile Bands</vt:lpstr>
      <vt:lpstr>#5    Authentic Texts</vt:lpstr>
      <vt:lpstr>#6 “Rule of Thumb” for Text Length: Both Literary &amp; Informational </vt:lpstr>
      <vt:lpstr>#7 Context Clues</vt:lpstr>
      <vt:lpstr>#8 Examples of where “glossing” may be appropriate</vt:lpstr>
      <vt:lpstr>#9 Academic Vocabulary from  www.marileesprenger.com/the-critical-words.html Check for words at your grade level in CCSS and Appendix B exemplars </vt:lpstr>
      <vt:lpstr>#10  Many Different ELA Standards</vt:lpstr>
      <vt:lpstr>#11 Next Gen Item Types</vt:lpstr>
      <vt:lpstr>#12 PBA &amp; EOY Scoring</vt:lpstr>
      <vt:lpstr>#13 ELA Session Times for MS &amp; HS</vt:lpstr>
      <vt:lpstr># 14 Accessibility &amp; Accommodations Support</vt:lpstr>
      <vt:lpstr>Middle School Sample Items</vt:lpstr>
      <vt:lpstr>Understanding the Research Simulation Task (Scaffolding)</vt:lpstr>
      <vt:lpstr>Sample Item #2</vt:lpstr>
      <vt:lpstr>Sample Item #3—Part A</vt:lpstr>
      <vt:lpstr>Sample Item #3—Part B</vt:lpstr>
      <vt:lpstr>Sample Item #7—Part A (prototype)</vt:lpstr>
      <vt:lpstr>Sample Item #7—Part B</vt:lpstr>
      <vt:lpstr>Sample Item #8—Part A</vt:lpstr>
      <vt:lpstr>Sample Item #11 (RST prototype)</vt:lpstr>
      <vt:lpstr>PowerPoint Presentation</vt:lpstr>
      <vt:lpstr>Grade 6 Prose Constructed-Response (PCR) Item</vt:lpstr>
      <vt:lpstr>High School Sample Items</vt:lpstr>
      <vt:lpstr>#15 Informational Texts vs. Literature</vt:lpstr>
      <vt:lpstr>Sample Item #2—Part A</vt:lpstr>
      <vt:lpstr>Sample Item #2—Part B</vt:lpstr>
      <vt:lpstr>Sample Item #3—Part B</vt:lpstr>
      <vt:lpstr>Sample Item #4</vt:lpstr>
      <vt:lpstr>Sample Item #5</vt:lpstr>
      <vt:lpstr>PowerPoint Presentation</vt:lpstr>
      <vt:lpstr>Understanding the Literary  Analysis Task</vt:lpstr>
      <vt:lpstr>Sample Item #4—Part A</vt:lpstr>
      <vt:lpstr>Sample Item #4—Part B</vt:lpstr>
      <vt:lpstr>Sample Item #5—Part A</vt:lpstr>
      <vt:lpstr>Sample Item #7—LAT Prototype Item</vt:lpstr>
      <vt:lpstr>Research Simulation Task (RST)—Grade 11</vt:lpstr>
      <vt:lpstr>Sample Item #10—Grade 11</vt:lpstr>
      <vt:lpstr>#16 Practice Tests</vt:lpstr>
      <vt:lpstr>#17 Field Test Lessons Learned</vt:lpstr>
      <vt:lpstr>PowerPoint Presentation</vt:lpstr>
      <vt:lpstr>Evidence-Centered Design (ECD)</vt:lpstr>
      <vt:lpstr>What are ELA Evidence tables?</vt:lpstr>
      <vt:lpstr>Reading an  Evidence Table for Grades 6 -11</vt:lpstr>
      <vt:lpstr>Reading the Writing Evidence Tables</vt:lpstr>
      <vt:lpstr>Instructional uses of the evidence statements/tables for teachers </vt:lpstr>
      <vt:lpstr>Updates and more information</vt:lpstr>
      <vt:lpstr>Resources </vt:lpstr>
      <vt:lpstr>Q &amp; A</vt:lpstr>
    </vt:vector>
  </TitlesOfParts>
  <Company>NMPED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leighann.lenti</dc:creator>
  <cp:lastModifiedBy>michael loughrey</cp:lastModifiedBy>
  <cp:revision>385</cp:revision>
  <cp:lastPrinted>2014-10-09T19:06:32Z</cp:lastPrinted>
  <dcterms:created xsi:type="dcterms:W3CDTF">2012-03-15T17:39:25Z</dcterms:created>
  <dcterms:modified xsi:type="dcterms:W3CDTF">2014-10-09T20:17:51Z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