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44"/>
  </p:notesMasterIdLst>
  <p:handoutMasterIdLst>
    <p:handoutMasterId r:id="rId45"/>
  </p:handoutMasterIdLst>
  <p:sldIdLst>
    <p:sldId id="288" r:id="rId2"/>
    <p:sldId id="434" r:id="rId3"/>
    <p:sldId id="390" r:id="rId4"/>
    <p:sldId id="452" r:id="rId5"/>
    <p:sldId id="436" r:id="rId6"/>
    <p:sldId id="493" r:id="rId7"/>
    <p:sldId id="444" r:id="rId8"/>
    <p:sldId id="438" r:id="rId9"/>
    <p:sldId id="447" r:id="rId10"/>
    <p:sldId id="437" r:id="rId11"/>
    <p:sldId id="467" r:id="rId12"/>
    <p:sldId id="445" r:id="rId13"/>
    <p:sldId id="439" r:id="rId14"/>
    <p:sldId id="442" r:id="rId15"/>
    <p:sldId id="512" r:id="rId16"/>
    <p:sldId id="451" r:id="rId17"/>
    <p:sldId id="429" r:id="rId18"/>
    <p:sldId id="522" r:id="rId19"/>
    <p:sldId id="515" r:id="rId20"/>
    <p:sldId id="516" r:id="rId21"/>
    <p:sldId id="497" r:id="rId22"/>
    <p:sldId id="513" r:id="rId23"/>
    <p:sldId id="499" r:id="rId24"/>
    <p:sldId id="500" r:id="rId25"/>
    <p:sldId id="501" r:id="rId26"/>
    <p:sldId id="502" r:id="rId27"/>
    <p:sldId id="491" r:id="rId28"/>
    <p:sldId id="495" r:id="rId29"/>
    <p:sldId id="503" r:id="rId30"/>
    <p:sldId id="505" r:id="rId31"/>
    <p:sldId id="507" r:id="rId32"/>
    <p:sldId id="508" r:id="rId33"/>
    <p:sldId id="389" r:id="rId34"/>
    <p:sldId id="523" r:id="rId35"/>
    <p:sldId id="416" r:id="rId36"/>
    <p:sldId id="413" r:id="rId37"/>
    <p:sldId id="517" r:id="rId38"/>
    <p:sldId id="518" r:id="rId39"/>
    <p:sldId id="521" r:id="rId40"/>
    <p:sldId id="408" r:id="rId41"/>
    <p:sldId id="415" r:id="rId42"/>
    <p:sldId id="417" r:id="rId43"/>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50A0F"/>
    <a:srgbClr val="CC6600"/>
    <a:srgbClr val="006666"/>
    <a:srgbClr val="285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94" autoAdjust="0"/>
    <p:restoredTop sz="84014" autoAdjust="0"/>
  </p:normalViewPr>
  <p:slideViewPr>
    <p:cSldViewPr>
      <p:cViewPr varScale="1">
        <p:scale>
          <a:sx n="98" d="100"/>
          <a:sy n="98" d="100"/>
        </p:scale>
        <p:origin x="2214" y="78"/>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7" d="100"/>
          <a:sy n="87" d="100"/>
        </p:scale>
        <p:origin x="379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606EE1-BD16-4360-AD09-675E9DC82679}" type="doc">
      <dgm:prSet loTypeId="urn:microsoft.com/office/officeart/2005/8/layout/default#7" loCatId="list" qsTypeId="urn:microsoft.com/office/officeart/2005/8/quickstyle/3d1" qsCatId="3D" csTypeId="urn:microsoft.com/office/officeart/2005/8/colors/colorful1#2" csCatId="colorful" phldr="1"/>
      <dgm:spPr/>
      <dgm:t>
        <a:bodyPr/>
        <a:lstStyle/>
        <a:p>
          <a:endParaRPr lang="en-US"/>
        </a:p>
      </dgm:t>
    </dgm:pt>
    <dgm:pt modelId="{EF2A0331-AD1A-431E-A3C7-373BED004428}">
      <dgm:prSet phldrT="[Text]" custT="1"/>
      <dgm:spPr/>
      <dgm:t>
        <a:bodyPr/>
        <a:lstStyle/>
        <a:p>
          <a:r>
            <a:rPr lang="en-US" sz="1200" b="1" dirty="0"/>
            <a:t>Pupa</a:t>
          </a:r>
        </a:p>
      </dgm:t>
    </dgm:pt>
    <dgm:pt modelId="{DAC7EA82-77B7-4044-9055-F209FF536C7D}" type="parTrans" cxnId="{152E5945-0BE6-4A35-AEFA-384C41AE424A}">
      <dgm:prSet/>
      <dgm:spPr/>
      <dgm:t>
        <a:bodyPr/>
        <a:lstStyle/>
        <a:p>
          <a:endParaRPr lang="en-US"/>
        </a:p>
      </dgm:t>
    </dgm:pt>
    <dgm:pt modelId="{24D68271-32E9-454A-982C-95DF6A0EF90B}" type="sibTrans" cxnId="{152E5945-0BE6-4A35-AEFA-384C41AE424A}">
      <dgm:prSet/>
      <dgm:spPr/>
      <dgm:t>
        <a:bodyPr/>
        <a:lstStyle/>
        <a:p>
          <a:endParaRPr lang="en-US"/>
        </a:p>
      </dgm:t>
    </dgm:pt>
    <dgm:pt modelId="{235C3100-DF11-4F37-B627-CD05F11CF75B}">
      <dgm:prSet phldrT="[Text]" custT="1"/>
      <dgm:spPr/>
      <dgm:t>
        <a:bodyPr/>
        <a:lstStyle/>
        <a:p>
          <a:r>
            <a:rPr lang="en-US" sz="1200" b="1"/>
            <a:t>Adult</a:t>
          </a:r>
        </a:p>
      </dgm:t>
    </dgm:pt>
    <dgm:pt modelId="{92295EAD-8981-4594-8F2E-81DA000B41A9}" type="parTrans" cxnId="{AA22E1F5-0419-4301-83ED-F2760F2E463F}">
      <dgm:prSet/>
      <dgm:spPr/>
      <dgm:t>
        <a:bodyPr/>
        <a:lstStyle/>
        <a:p>
          <a:endParaRPr lang="en-US"/>
        </a:p>
      </dgm:t>
    </dgm:pt>
    <dgm:pt modelId="{8C348912-3DBF-4B11-8B28-CA873A32CF12}" type="sibTrans" cxnId="{AA22E1F5-0419-4301-83ED-F2760F2E463F}">
      <dgm:prSet/>
      <dgm:spPr/>
      <dgm:t>
        <a:bodyPr/>
        <a:lstStyle/>
        <a:p>
          <a:endParaRPr lang="en-US"/>
        </a:p>
      </dgm:t>
    </dgm:pt>
    <dgm:pt modelId="{813581C9-CF89-4B51-BEAF-D7A94B67DC67}">
      <dgm:prSet phldrT="[Text]" custT="1"/>
      <dgm:spPr/>
      <dgm:t>
        <a:bodyPr/>
        <a:lstStyle/>
        <a:p>
          <a:r>
            <a:rPr lang="en-US" sz="1200" b="1"/>
            <a:t>Egg</a:t>
          </a:r>
        </a:p>
      </dgm:t>
    </dgm:pt>
    <dgm:pt modelId="{C1D4BF1E-0762-4DC1-95AD-18BF58E56BF6}" type="parTrans" cxnId="{36EB8EFC-AE36-4A66-B310-826A3FC66B08}">
      <dgm:prSet/>
      <dgm:spPr/>
      <dgm:t>
        <a:bodyPr/>
        <a:lstStyle/>
        <a:p>
          <a:endParaRPr lang="en-US"/>
        </a:p>
      </dgm:t>
    </dgm:pt>
    <dgm:pt modelId="{5671447D-7F2B-4447-B380-EB489EA633CF}" type="sibTrans" cxnId="{36EB8EFC-AE36-4A66-B310-826A3FC66B08}">
      <dgm:prSet/>
      <dgm:spPr/>
      <dgm:t>
        <a:bodyPr/>
        <a:lstStyle/>
        <a:p>
          <a:endParaRPr lang="en-US"/>
        </a:p>
      </dgm:t>
    </dgm:pt>
    <dgm:pt modelId="{A3CD9D7D-F152-4E05-9C65-D3528D2F959C}">
      <dgm:prSet phldrT="[Text]" custT="1"/>
      <dgm:spPr/>
      <dgm:t>
        <a:bodyPr/>
        <a:lstStyle/>
        <a:p>
          <a:r>
            <a:rPr lang="en-US" sz="1200" b="1"/>
            <a:t>Larva</a:t>
          </a:r>
        </a:p>
      </dgm:t>
    </dgm:pt>
    <dgm:pt modelId="{D02FEB31-A134-4D60-8DC6-716084E3D74E}" type="parTrans" cxnId="{388079D3-6FB0-435B-BBA6-A014144A068A}">
      <dgm:prSet/>
      <dgm:spPr/>
      <dgm:t>
        <a:bodyPr/>
        <a:lstStyle/>
        <a:p>
          <a:endParaRPr lang="en-US"/>
        </a:p>
      </dgm:t>
    </dgm:pt>
    <dgm:pt modelId="{0E509A18-BE0F-4AC7-AA68-77B82455A83C}" type="sibTrans" cxnId="{388079D3-6FB0-435B-BBA6-A014144A068A}">
      <dgm:prSet/>
      <dgm:spPr/>
      <dgm:t>
        <a:bodyPr/>
        <a:lstStyle/>
        <a:p>
          <a:endParaRPr lang="en-US"/>
        </a:p>
      </dgm:t>
    </dgm:pt>
    <dgm:pt modelId="{538E9308-B2F9-40DB-AB8D-7BF0A7477DD5}" type="pres">
      <dgm:prSet presAssocID="{5F606EE1-BD16-4360-AD09-675E9DC82679}" presName="diagram" presStyleCnt="0">
        <dgm:presLayoutVars>
          <dgm:dir/>
          <dgm:resizeHandles val="exact"/>
        </dgm:presLayoutVars>
      </dgm:prSet>
      <dgm:spPr/>
      <dgm:t>
        <a:bodyPr/>
        <a:lstStyle/>
        <a:p>
          <a:endParaRPr lang="en-US"/>
        </a:p>
      </dgm:t>
    </dgm:pt>
    <dgm:pt modelId="{6E7C2270-31D9-4E9D-BE69-B9D1F4A5497B}" type="pres">
      <dgm:prSet presAssocID="{EF2A0331-AD1A-431E-A3C7-373BED004428}" presName="node" presStyleLbl="node1" presStyleIdx="0" presStyleCnt="4" custScaleX="57410" custScaleY="64421" custLinFactNeighborX="1911" custLinFactNeighborY="-1295">
        <dgm:presLayoutVars>
          <dgm:bulletEnabled val="1"/>
        </dgm:presLayoutVars>
      </dgm:prSet>
      <dgm:spPr/>
      <dgm:t>
        <a:bodyPr/>
        <a:lstStyle/>
        <a:p>
          <a:endParaRPr lang="en-US"/>
        </a:p>
      </dgm:t>
    </dgm:pt>
    <dgm:pt modelId="{C676CEDD-6149-4070-8D88-442B1026F5CB}" type="pres">
      <dgm:prSet presAssocID="{24D68271-32E9-454A-982C-95DF6A0EF90B}" presName="sibTrans" presStyleCnt="0"/>
      <dgm:spPr/>
    </dgm:pt>
    <dgm:pt modelId="{B0C77D27-62C8-4911-B945-5E8498A5996F}" type="pres">
      <dgm:prSet presAssocID="{235C3100-DF11-4F37-B627-CD05F11CF75B}" presName="node" presStyleLbl="node1" presStyleIdx="1" presStyleCnt="4" custScaleX="57309" custScaleY="64225">
        <dgm:presLayoutVars>
          <dgm:bulletEnabled val="1"/>
        </dgm:presLayoutVars>
      </dgm:prSet>
      <dgm:spPr/>
      <dgm:t>
        <a:bodyPr/>
        <a:lstStyle/>
        <a:p>
          <a:endParaRPr lang="en-US"/>
        </a:p>
      </dgm:t>
    </dgm:pt>
    <dgm:pt modelId="{EDE1D627-7A3A-45CE-BED2-8C66995411C5}" type="pres">
      <dgm:prSet presAssocID="{8C348912-3DBF-4B11-8B28-CA873A32CF12}" presName="sibTrans" presStyleCnt="0"/>
      <dgm:spPr/>
    </dgm:pt>
    <dgm:pt modelId="{1CB75D28-F504-43A2-BE26-20341286455E}" type="pres">
      <dgm:prSet presAssocID="{813581C9-CF89-4B51-BEAF-D7A94B67DC67}" presName="node" presStyleLbl="node1" presStyleIdx="2" presStyleCnt="4" custScaleX="61625" custScaleY="65245">
        <dgm:presLayoutVars>
          <dgm:bulletEnabled val="1"/>
        </dgm:presLayoutVars>
      </dgm:prSet>
      <dgm:spPr/>
      <dgm:t>
        <a:bodyPr/>
        <a:lstStyle/>
        <a:p>
          <a:endParaRPr lang="en-US"/>
        </a:p>
      </dgm:t>
    </dgm:pt>
    <dgm:pt modelId="{2B8D371E-0279-46DF-8425-E0FC937905AD}" type="pres">
      <dgm:prSet presAssocID="{5671447D-7F2B-4447-B380-EB489EA633CF}" presName="sibTrans" presStyleCnt="0"/>
      <dgm:spPr/>
    </dgm:pt>
    <dgm:pt modelId="{225A4741-3834-4E16-A350-FE2C1976F712}" type="pres">
      <dgm:prSet presAssocID="{A3CD9D7D-F152-4E05-9C65-D3528D2F959C}" presName="node" presStyleLbl="node1" presStyleIdx="3" presStyleCnt="4" custScaleX="54875" custScaleY="66515">
        <dgm:presLayoutVars>
          <dgm:bulletEnabled val="1"/>
        </dgm:presLayoutVars>
      </dgm:prSet>
      <dgm:spPr/>
      <dgm:t>
        <a:bodyPr/>
        <a:lstStyle/>
        <a:p>
          <a:endParaRPr lang="en-US"/>
        </a:p>
      </dgm:t>
    </dgm:pt>
  </dgm:ptLst>
  <dgm:cxnLst>
    <dgm:cxn modelId="{36EB8EFC-AE36-4A66-B310-826A3FC66B08}" srcId="{5F606EE1-BD16-4360-AD09-675E9DC82679}" destId="{813581C9-CF89-4B51-BEAF-D7A94B67DC67}" srcOrd="2" destOrd="0" parTransId="{C1D4BF1E-0762-4DC1-95AD-18BF58E56BF6}" sibTransId="{5671447D-7F2B-4447-B380-EB489EA633CF}"/>
    <dgm:cxn modelId="{152E5945-0BE6-4A35-AEFA-384C41AE424A}" srcId="{5F606EE1-BD16-4360-AD09-675E9DC82679}" destId="{EF2A0331-AD1A-431E-A3C7-373BED004428}" srcOrd="0" destOrd="0" parTransId="{DAC7EA82-77B7-4044-9055-F209FF536C7D}" sibTransId="{24D68271-32E9-454A-982C-95DF6A0EF90B}"/>
    <dgm:cxn modelId="{AA22E1F5-0419-4301-83ED-F2760F2E463F}" srcId="{5F606EE1-BD16-4360-AD09-675E9DC82679}" destId="{235C3100-DF11-4F37-B627-CD05F11CF75B}" srcOrd="1" destOrd="0" parTransId="{92295EAD-8981-4594-8F2E-81DA000B41A9}" sibTransId="{8C348912-3DBF-4B11-8B28-CA873A32CF12}"/>
    <dgm:cxn modelId="{3DC02A8D-FBCF-4098-822F-3FA4C57A5286}" type="presOf" srcId="{A3CD9D7D-F152-4E05-9C65-D3528D2F959C}" destId="{225A4741-3834-4E16-A350-FE2C1976F712}" srcOrd="0" destOrd="0" presId="urn:microsoft.com/office/officeart/2005/8/layout/default#7"/>
    <dgm:cxn modelId="{7117172C-C7BA-4F52-8C73-4B5E842A0848}" type="presOf" srcId="{813581C9-CF89-4B51-BEAF-D7A94B67DC67}" destId="{1CB75D28-F504-43A2-BE26-20341286455E}" srcOrd="0" destOrd="0" presId="urn:microsoft.com/office/officeart/2005/8/layout/default#7"/>
    <dgm:cxn modelId="{388079D3-6FB0-435B-BBA6-A014144A068A}" srcId="{5F606EE1-BD16-4360-AD09-675E9DC82679}" destId="{A3CD9D7D-F152-4E05-9C65-D3528D2F959C}" srcOrd="3" destOrd="0" parTransId="{D02FEB31-A134-4D60-8DC6-716084E3D74E}" sibTransId="{0E509A18-BE0F-4AC7-AA68-77B82455A83C}"/>
    <dgm:cxn modelId="{F9C07424-3086-463A-B080-7D6A63324AA1}" type="presOf" srcId="{5F606EE1-BD16-4360-AD09-675E9DC82679}" destId="{538E9308-B2F9-40DB-AB8D-7BF0A7477DD5}" srcOrd="0" destOrd="0" presId="urn:microsoft.com/office/officeart/2005/8/layout/default#7"/>
    <dgm:cxn modelId="{66B26BEE-95E8-4758-956A-8684D57C5100}" type="presOf" srcId="{EF2A0331-AD1A-431E-A3C7-373BED004428}" destId="{6E7C2270-31D9-4E9D-BE69-B9D1F4A5497B}" srcOrd="0" destOrd="0" presId="urn:microsoft.com/office/officeart/2005/8/layout/default#7"/>
    <dgm:cxn modelId="{CABAC9A4-CFA1-443D-A9CA-0EF067F4469C}" type="presOf" srcId="{235C3100-DF11-4F37-B627-CD05F11CF75B}" destId="{B0C77D27-62C8-4911-B945-5E8498A5996F}" srcOrd="0" destOrd="0" presId="urn:microsoft.com/office/officeart/2005/8/layout/default#7"/>
    <dgm:cxn modelId="{18A2BD8F-4718-45D9-9894-FE0177622019}" type="presParOf" srcId="{538E9308-B2F9-40DB-AB8D-7BF0A7477DD5}" destId="{6E7C2270-31D9-4E9D-BE69-B9D1F4A5497B}" srcOrd="0" destOrd="0" presId="urn:microsoft.com/office/officeart/2005/8/layout/default#7"/>
    <dgm:cxn modelId="{B8FF5999-865D-4EC2-9D1F-B31F800CA18F}" type="presParOf" srcId="{538E9308-B2F9-40DB-AB8D-7BF0A7477DD5}" destId="{C676CEDD-6149-4070-8D88-442B1026F5CB}" srcOrd="1" destOrd="0" presId="urn:microsoft.com/office/officeart/2005/8/layout/default#7"/>
    <dgm:cxn modelId="{AF78CE55-BF86-4910-A90B-C4CA8523AA43}" type="presParOf" srcId="{538E9308-B2F9-40DB-AB8D-7BF0A7477DD5}" destId="{B0C77D27-62C8-4911-B945-5E8498A5996F}" srcOrd="2" destOrd="0" presId="urn:microsoft.com/office/officeart/2005/8/layout/default#7"/>
    <dgm:cxn modelId="{65B9C7AD-AF63-434F-9DD1-C26ECDE31E3F}" type="presParOf" srcId="{538E9308-B2F9-40DB-AB8D-7BF0A7477DD5}" destId="{EDE1D627-7A3A-45CE-BED2-8C66995411C5}" srcOrd="3" destOrd="0" presId="urn:microsoft.com/office/officeart/2005/8/layout/default#7"/>
    <dgm:cxn modelId="{B315DAE0-AEB9-4966-8A4B-746FCA6A96B9}" type="presParOf" srcId="{538E9308-B2F9-40DB-AB8D-7BF0A7477DD5}" destId="{1CB75D28-F504-43A2-BE26-20341286455E}" srcOrd="4" destOrd="0" presId="urn:microsoft.com/office/officeart/2005/8/layout/default#7"/>
    <dgm:cxn modelId="{4586BA95-67E1-47E1-9A11-A5EF6FB35244}" type="presParOf" srcId="{538E9308-B2F9-40DB-AB8D-7BF0A7477DD5}" destId="{2B8D371E-0279-46DF-8425-E0FC937905AD}" srcOrd="5" destOrd="0" presId="urn:microsoft.com/office/officeart/2005/8/layout/default#7"/>
    <dgm:cxn modelId="{65CE2AAA-D16E-40B2-A0C3-BFD2F9AF02AD}" type="presParOf" srcId="{538E9308-B2F9-40DB-AB8D-7BF0A7477DD5}" destId="{225A4741-3834-4E16-A350-FE2C1976F712}" srcOrd="6" destOrd="0" presId="urn:microsoft.com/office/officeart/2005/8/layout/defaul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7">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754" cy="469909"/>
          </a:xfrm>
          <a:prstGeom prst="rect">
            <a:avLst/>
          </a:prstGeom>
        </p:spPr>
        <p:txBody>
          <a:bodyPr vert="horz" lIns="92144" tIns="46072" rIns="92144" bIns="46072" rtlCol="0"/>
          <a:lstStyle>
            <a:lvl1pPr algn="l">
              <a:defRPr sz="1200"/>
            </a:lvl1pPr>
          </a:lstStyle>
          <a:p>
            <a:endParaRPr lang="en-US"/>
          </a:p>
        </p:txBody>
      </p:sp>
      <p:sp>
        <p:nvSpPr>
          <p:cNvPr id="3" name="Date Placeholder 2"/>
          <p:cNvSpPr>
            <a:spLocks noGrp="1"/>
          </p:cNvSpPr>
          <p:nvPr>
            <p:ph type="dt" sz="quarter" idx="1"/>
          </p:nvPr>
        </p:nvSpPr>
        <p:spPr>
          <a:xfrm>
            <a:off x="4014245" y="0"/>
            <a:ext cx="3070754" cy="469909"/>
          </a:xfrm>
          <a:prstGeom prst="rect">
            <a:avLst/>
          </a:prstGeom>
        </p:spPr>
        <p:txBody>
          <a:bodyPr vert="horz" lIns="92144" tIns="46072" rIns="92144" bIns="46072" rtlCol="0"/>
          <a:lstStyle>
            <a:lvl1pPr algn="r">
              <a:defRPr sz="1200"/>
            </a:lvl1pPr>
          </a:lstStyle>
          <a:p>
            <a:fld id="{1186F7D3-E36C-46F1-8C59-9FF597BA86D4}" type="datetimeFigureOut">
              <a:rPr lang="en-US" smtClean="0"/>
              <a:t>10/8/2014</a:t>
            </a:fld>
            <a:endParaRPr lang="en-US"/>
          </a:p>
        </p:txBody>
      </p:sp>
      <p:sp>
        <p:nvSpPr>
          <p:cNvPr id="4" name="Footer Placeholder 3"/>
          <p:cNvSpPr>
            <a:spLocks noGrp="1"/>
          </p:cNvSpPr>
          <p:nvPr>
            <p:ph type="ftr" sz="quarter" idx="2"/>
          </p:nvPr>
        </p:nvSpPr>
        <p:spPr>
          <a:xfrm>
            <a:off x="0" y="8902692"/>
            <a:ext cx="3070754" cy="469909"/>
          </a:xfrm>
          <a:prstGeom prst="rect">
            <a:avLst/>
          </a:prstGeom>
        </p:spPr>
        <p:txBody>
          <a:bodyPr vert="horz" lIns="92144" tIns="46072" rIns="92144" bIns="46072" rtlCol="0" anchor="b"/>
          <a:lstStyle>
            <a:lvl1pPr algn="l">
              <a:defRPr sz="1200"/>
            </a:lvl1pPr>
          </a:lstStyle>
          <a:p>
            <a:endParaRPr lang="en-US"/>
          </a:p>
        </p:txBody>
      </p:sp>
      <p:sp>
        <p:nvSpPr>
          <p:cNvPr id="5" name="Slide Number Placeholder 4"/>
          <p:cNvSpPr>
            <a:spLocks noGrp="1"/>
          </p:cNvSpPr>
          <p:nvPr>
            <p:ph type="sldNum" sz="quarter" idx="3"/>
          </p:nvPr>
        </p:nvSpPr>
        <p:spPr>
          <a:xfrm>
            <a:off x="4014245" y="8902692"/>
            <a:ext cx="3070754" cy="469909"/>
          </a:xfrm>
          <a:prstGeom prst="rect">
            <a:avLst/>
          </a:prstGeom>
        </p:spPr>
        <p:txBody>
          <a:bodyPr vert="horz" lIns="92144" tIns="46072" rIns="92144" bIns="46072" rtlCol="0" anchor="b"/>
          <a:lstStyle>
            <a:lvl1pPr algn="r">
              <a:defRPr sz="1200"/>
            </a:lvl1pPr>
          </a:lstStyle>
          <a:p>
            <a:fld id="{9662E805-2CC3-4EB6-96AE-21C5BF365F7F}" type="slidenum">
              <a:rPr lang="en-US" smtClean="0"/>
              <a:t>‹#›</a:t>
            </a:fld>
            <a:endParaRPr lang="en-US"/>
          </a:p>
        </p:txBody>
      </p:sp>
    </p:spTree>
    <p:extLst>
      <p:ext uri="{BB962C8B-B14F-4D97-AF65-F5344CB8AC3E}">
        <p14:creationId xmlns:p14="http://schemas.microsoft.com/office/powerpoint/2010/main" val="3133867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0860" cy="468630"/>
          </a:xfrm>
          <a:prstGeom prst="rect">
            <a:avLst/>
          </a:prstGeom>
        </p:spPr>
        <p:txBody>
          <a:bodyPr vert="horz" lIns="94043" tIns="47021" rIns="94043" bIns="47021" rtlCol="0"/>
          <a:lstStyle>
            <a:lvl1pPr algn="l">
              <a:defRPr sz="1200"/>
            </a:lvl1pPr>
          </a:lstStyle>
          <a:p>
            <a:endParaRPr lang="en-US"/>
          </a:p>
        </p:txBody>
      </p:sp>
      <p:sp>
        <p:nvSpPr>
          <p:cNvPr id="3" name="Date Placeholder 2"/>
          <p:cNvSpPr>
            <a:spLocks noGrp="1"/>
          </p:cNvSpPr>
          <p:nvPr>
            <p:ph type="dt" idx="1"/>
          </p:nvPr>
        </p:nvSpPr>
        <p:spPr>
          <a:xfrm>
            <a:off x="4014101" y="1"/>
            <a:ext cx="3070860" cy="468630"/>
          </a:xfrm>
          <a:prstGeom prst="rect">
            <a:avLst/>
          </a:prstGeom>
        </p:spPr>
        <p:txBody>
          <a:bodyPr vert="horz" lIns="94043" tIns="47021" rIns="94043" bIns="47021" rtlCol="0"/>
          <a:lstStyle>
            <a:lvl1pPr algn="r">
              <a:defRPr sz="1200"/>
            </a:lvl1pPr>
          </a:lstStyle>
          <a:p>
            <a:fld id="{0D787A47-327E-4DD1-B64C-1A3CCAF22737}" type="datetimeFigureOut">
              <a:rPr lang="en-US" smtClean="0"/>
              <a:pPr/>
              <a:t>10/8/2014</a:t>
            </a:fld>
            <a:endParaRPr lang="en-US"/>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43" tIns="47021" rIns="94043" bIns="47021" rtlCol="0" anchor="ctr"/>
          <a:lstStyle/>
          <a:p>
            <a:endParaRPr lang="en-US"/>
          </a:p>
        </p:txBody>
      </p:sp>
      <p:sp>
        <p:nvSpPr>
          <p:cNvPr id="5" name="Notes Placeholder 4"/>
          <p:cNvSpPr>
            <a:spLocks noGrp="1"/>
          </p:cNvSpPr>
          <p:nvPr>
            <p:ph type="body" sz="quarter" idx="3"/>
          </p:nvPr>
        </p:nvSpPr>
        <p:spPr>
          <a:xfrm>
            <a:off x="708660" y="4451986"/>
            <a:ext cx="5669280" cy="4217670"/>
          </a:xfrm>
          <a:prstGeom prst="rect">
            <a:avLst/>
          </a:prstGeom>
        </p:spPr>
        <p:txBody>
          <a:bodyPr vert="horz" lIns="94043" tIns="47021" rIns="94043" bIns="4702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3"/>
            <a:ext cx="3070860" cy="468630"/>
          </a:xfrm>
          <a:prstGeom prst="rect">
            <a:avLst/>
          </a:prstGeom>
        </p:spPr>
        <p:txBody>
          <a:bodyPr vert="horz" lIns="94043" tIns="47021" rIns="94043" bIns="47021" rtlCol="0" anchor="b"/>
          <a:lstStyle>
            <a:lvl1pPr algn="l">
              <a:defRPr sz="1200"/>
            </a:lvl1pPr>
          </a:lstStyle>
          <a:p>
            <a:endParaRPr lang="en-US"/>
          </a:p>
        </p:txBody>
      </p:sp>
      <p:sp>
        <p:nvSpPr>
          <p:cNvPr id="7" name="Slide Number Placeholder 6"/>
          <p:cNvSpPr>
            <a:spLocks noGrp="1"/>
          </p:cNvSpPr>
          <p:nvPr>
            <p:ph type="sldNum" sz="quarter" idx="5"/>
          </p:nvPr>
        </p:nvSpPr>
        <p:spPr>
          <a:xfrm>
            <a:off x="4014101" y="8902343"/>
            <a:ext cx="3070860" cy="468630"/>
          </a:xfrm>
          <a:prstGeom prst="rect">
            <a:avLst/>
          </a:prstGeom>
        </p:spPr>
        <p:txBody>
          <a:bodyPr vert="horz" lIns="94043" tIns="47021" rIns="94043" bIns="47021" rtlCol="0" anchor="b"/>
          <a:lstStyle>
            <a:lvl1pPr algn="r">
              <a:defRPr sz="1200"/>
            </a:lvl1pPr>
          </a:lstStyle>
          <a:p>
            <a:fld id="{B248AABD-1E66-40E2-94FE-06BE8FC8FCFE}" type="slidenum">
              <a:rPr lang="en-US" smtClean="0"/>
              <a:pPr/>
              <a:t>‹#›</a:t>
            </a:fld>
            <a:endParaRPr lang="en-US"/>
          </a:p>
        </p:txBody>
      </p:sp>
    </p:spTree>
    <p:extLst>
      <p:ext uri="{BB962C8B-B14F-4D97-AF65-F5344CB8AC3E}">
        <p14:creationId xmlns:p14="http://schemas.microsoft.com/office/powerpoint/2010/main" val="3708487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a:t>
            </a:fld>
            <a:endParaRPr lang="en-US"/>
          </a:p>
        </p:txBody>
      </p:sp>
    </p:spTree>
    <p:extLst>
      <p:ext uri="{BB962C8B-B14F-4D97-AF65-F5344CB8AC3E}">
        <p14:creationId xmlns:p14="http://schemas.microsoft.com/office/powerpoint/2010/main" val="1090791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Write down any questions that come up during the presentation </a:t>
            </a:r>
          </a:p>
          <a:p>
            <a:r>
              <a:rPr lang="en-US" dirty="0" smtClean="0"/>
              <a:t>At least an hour will remain to answer any questions that aren’t covered in the presentation</a:t>
            </a:r>
          </a:p>
          <a:p>
            <a:r>
              <a:rPr lang="en-US" baseline="0" dirty="0" smtClean="0"/>
              <a:t>This tries to address the most common questions teachers have.</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a:t>
            </a:fld>
            <a:endParaRPr lang="en-US"/>
          </a:p>
        </p:txBody>
      </p:sp>
    </p:spTree>
    <p:extLst>
      <p:ext uri="{BB962C8B-B14F-4D97-AF65-F5344CB8AC3E}">
        <p14:creationId xmlns:p14="http://schemas.microsoft.com/office/powerpoint/2010/main" val="2887494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little history----CCSS were adopted in 2010 by most states</a:t>
            </a:r>
          </a:p>
          <a:p>
            <a:r>
              <a:rPr lang="en-US" dirty="0" smtClean="0"/>
              <a:t>APS</a:t>
            </a:r>
            <a:r>
              <a:rPr lang="en-US" baseline="0" dirty="0" smtClean="0"/>
              <a:t> piloted in (math) 2011-12 &amp; 2012-13 in school grade levels</a:t>
            </a:r>
          </a:p>
          <a:p>
            <a:r>
              <a:rPr lang="en-US" baseline="0" dirty="0" smtClean="0"/>
              <a:t>According to the state, each school should have taught CCSS in 2013-2014</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(#1) In packet, there is a similar  timeline with more explanation. </a:t>
            </a:r>
          </a:p>
          <a:p>
            <a:endParaRPr lang="en-US" dirty="0" smtClean="0"/>
          </a:p>
          <a:p>
            <a:r>
              <a:rPr lang="en-US" dirty="0" smtClean="0"/>
              <a:t>The design</a:t>
            </a:r>
            <a:r>
              <a:rPr lang="en-US" baseline="0" dirty="0" smtClean="0"/>
              <a:t> of the PARCC assessment is driven by the following priorities:</a:t>
            </a:r>
          </a:p>
          <a:p>
            <a:pPr>
              <a:buFont typeface="Arial" pitchFamily="34" charset="0"/>
              <a:buChar char="•"/>
            </a:pPr>
            <a:r>
              <a:rPr lang="en-US" baseline="0" dirty="0" smtClean="0"/>
              <a:t>Determine whether students are college and career ready or on track</a:t>
            </a:r>
          </a:p>
          <a:p>
            <a:pPr>
              <a:buFont typeface="Arial" pitchFamily="34" charset="0"/>
              <a:buChar char="•"/>
            </a:pPr>
            <a:r>
              <a:rPr lang="en-US" baseline="0" dirty="0" smtClean="0"/>
              <a:t>Assess the full range of the CCSS, including </a:t>
            </a:r>
            <a:r>
              <a:rPr lang="en-US" baseline="0" dirty="0" err="1" smtClean="0"/>
              <a:t>stds</a:t>
            </a:r>
            <a:r>
              <a:rPr lang="en-US" baseline="0" dirty="0" smtClean="0"/>
              <a:t> that are difficult to measure</a:t>
            </a:r>
          </a:p>
          <a:p>
            <a:pPr>
              <a:buFont typeface="Arial" pitchFamily="34" charset="0"/>
              <a:buChar char="•"/>
            </a:pPr>
            <a:r>
              <a:rPr lang="en-US" baseline="0" dirty="0" smtClean="0"/>
              <a:t>Measure the full range of S performance, including the performance of high &amp; low performing S’s</a:t>
            </a:r>
          </a:p>
          <a:p>
            <a:pPr>
              <a:buFont typeface="Arial" pitchFamily="34" charset="0"/>
              <a:buChar char="•"/>
            </a:pPr>
            <a:r>
              <a:rPr lang="en-US" baseline="0" dirty="0" smtClean="0"/>
              <a:t>Provide data during the academic year to inform instruction, interventions &amp; PD</a:t>
            </a:r>
          </a:p>
          <a:p>
            <a:pPr>
              <a:buFont typeface="Arial" pitchFamily="34" charset="0"/>
              <a:buChar char="•"/>
            </a:pPr>
            <a:r>
              <a:rPr lang="en-US" baseline="0" dirty="0" smtClean="0"/>
              <a:t>Provide data for accountability, including measures of growth</a:t>
            </a:r>
          </a:p>
          <a:p>
            <a:pPr>
              <a:buFont typeface="Arial" pitchFamily="34" charset="0"/>
              <a:buChar char="•"/>
            </a:pPr>
            <a:r>
              <a:rPr lang="en-US" baseline="0" dirty="0" smtClean="0"/>
              <a:t>Incorporate innovative approaches throughout the assessment system.</a:t>
            </a:r>
          </a:p>
          <a:p>
            <a:pPr>
              <a:buFont typeface="Arial" pitchFamily="34" charset="0"/>
              <a:buChar char="•"/>
            </a:pPr>
            <a:endParaRPr lang="en-US" baseline="0" dirty="0" smtClean="0"/>
          </a:p>
          <a:p>
            <a:r>
              <a:rPr lang="en-US" dirty="0" smtClean="0"/>
              <a:t>Timed</a:t>
            </a:r>
            <a:r>
              <a:rPr lang="en-US" baseline="0" dirty="0" smtClean="0"/>
              <a:t> – yes, but generally speaking SBA was timed as well. Estimated about 50-60 minutes per session/unit</a:t>
            </a:r>
          </a:p>
          <a:p>
            <a:endParaRPr lang="en-US" baseline="0" dirty="0" smtClean="0"/>
          </a:p>
          <a:p>
            <a:r>
              <a:rPr lang="en-US" baseline="0" dirty="0" smtClean="0"/>
              <a:t>All work done &amp; submitted on the computer WITHOUT any answer booklets</a:t>
            </a:r>
            <a:endParaRPr lang="en-US" dirty="0" smtClean="0"/>
          </a:p>
          <a:p>
            <a:pPr>
              <a:buFont typeface="Arial" pitchFamily="34" charset="0"/>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a:t>
            </a:fld>
            <a:endParaRPr lang="en-US"/>
          </a:p>
        </p:txBody>
      </p:sp>
    </p:spTree>
    <p:extLst>
      <p:ext uri="{BB962C8B-B14F-4D97-AF65-F5344CB8AC3E}">
        <p14:creationId xmlns:p14="http://schemas.microsoft.com/office/powerpoint/2010/main" val="1027451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441">
              <a:defRPr/>
            </a:pPr>
            <a:r>
              <a:rPr lang="en-US" dirty="0" smtClean="0"/>
              <a:t>For this year’s testing, results will not be available until Fall 2015.</a:t>
            </a:r>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4</a:t>
            </a:fld>
            <a:endParaRPr lang="en-US"/>
          </a:p>
        </p:txBody>
      </p:sp>
    </p:spTree>
    <p:extLst>
      <p:ext uri="{BB962C8B-B14F-4D97-AF65-F5344CB8AC3E}">
        <p14:creationId xmlns:p14="http://schemas.microsoft.com/office/powerpoint/2010/main" val="11757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packet, see</a:t>
            </a:r>
          </a:p>
          <a:p>
            <a:r>
              <a:rPr lang="en-US" dirty="0" smtClean="0"/>
              <a:t>(#2) “Tips to Turn Students into Close Readers”</a:t>
            </a:r>
          </a:p>
          <a:p>
            <a:r>
              <a:rPr lang="en-US" dirty="0" smtClean="0"/>
              <a:t>(#3) “ A guide to Creating Text Dependent Questions.”</a:t>
            </a:r>
          </a:p>
          <a:p>
            <a:r>
              <a:rPr lang="en-US" baseline="0" dirty="0" smtClean="0"/>
              <a:t>(#4) Webb’s “Depth of Knowledge.” For text dependent questions, pay attention to levels 2, 3, &amp; 4.</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5</a:t>
            </a:fld>
            <a:endParaRPr lang="en-US"/>
          </a:p>
        </p:txBody>
      </p:sp>
    </p:spTree>
    <p:extLst>
      <p:ext uri="{BB962C8B-B14F-4D97-AF65-F5344CB8AC3E}">
        <p14:creationId xmlns:p14="http://schemas.microsoft.com/office/powerpoint/2010/main" val="995830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the two standards</a:t>
            </a:r>
            <a:r>
              <a:rPr lang="en-US" baseline="0" dirty="0" smtClean="0"/>
              <a:t> from CCSS.</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6</a:t>
            </a:fld>
            <a:endParaRPr lang="en-US"/>
          </a:p>
        </p:txBody>
      </p:sp>
    </p:spTree>
    <p:extLst>
      <p:ext uri="{BB962C8B-B14F-4D97-AF65-F5344CB8AC3E}">
        <p14:creationId xmlns:p14="http://schemas.microsoft.com/office/powerpoint/2010/main" val="3893884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Cite </a:t>
            </a:r>
            <a:r>
              <a:rPr lang="en-US" dirty="0" err="1" smtClean="0"/>
              <a:t>Metametrics</a:t>
            </a:r>
            <a:r>
              <a:rPr lang="en-US" dirty="0" smtClean="0"/>
              <a:t>.</a:t>
            </a:r>
          </a:p>
          <a:p>
            <a:r>
              <a:rPr lang="en-US" dirty="0" smtClean="0"/>
              <a:t>PARCC also uses </a:t>
            </a:r>
          </a:p>
          <a:p>
            <a:r>
              <a:rPr lang="en-US" dirty="0" smtClean="0"/>
              <a:t>	RMM=Reading</a:t>
            </a:r>
            <a:r>
              <a:rPr lang="en-US" baseline="0" dirty="0" smtClean="0"/>
              <a:t> Maturity Index (Pearson)</a:t>
            </a:r>
          </a:p>
          <a:p>
            <a:r>
              <a:rPr lang="en-US" baseline="0" dirty="0" smtClean="0"/>
              <a:t>	SR uses sentence as measure(?)</a:t>
            </a:r>
          </a:p>
          <a:p>
            <a:r>
              <a:rPr lang="en-US" baseline="0" dirty="0" smtClean="0"/>
              <a:t>Staircase of complexity (overlap but increasing) illustrated in stretch </a:t>
            </a:r>
            <a:r>
              <a:rPr lang="en-US" baseline="0" dirty="0" err="1" smtClean="0"/>
              <a:t>lexiles</a:t>
            </a:r>
            <a:r>
              <a:rPr lang="en-US" baseline="0" dirty="0" smtClean="0"/>
              <a:t>.</a:t>
            </a:r>
          </a:p>
          <a:p>
            <a:r>
              <a:rPr lang="en-US" baseline="0" dirty="0" smtClean="0"/>
              <a:t>(#5) In packet “On the Spot Scaffolding for Students.”</a:t>
            </a:r>
          </a:p>
          <a:p>
            <a:r>
              <a:rPr lang="en-US" baseline="0" dirty="0" smtClean="0"/>
              <a:t>Lev Vygotsky’s Scaffolding and Zone of Proximal Development.</a:t>
            </a:r>
          </a:p>
        </p:txBody>
      </p:sp>
      <p:sp>
        <p:nvSpPr>
          <p:cNvPr id="4" name="Slide Number Placeholder 3"/>
          <p:cNvSpPr>
            <a:spLocks noGrp="1"/>
          </p:cNvSpPr>
          <p:nvPr>
            <p:ph type="sldNum" sz="quarter" idx="10"/>
          </p:nvPr>
        </p:nvSpPr>
        <p:spPr/>
        <p:txBody>
          <a:bodyPr/>
          <a:lstStyle/>
          <a:p>
            <a:fld id="{B248AABD-1E66-40E2-94FE-06BE8FC8FCFE}" type="slidenum">
              <a:rPr lang="en-US" smtClean="0"/>
              <a:pPr/>
              <a:t>7</a:t>
            </a:fld>
            <a:endParaRPr lang="en-US"/>
          </a:p>
        </p:txBody>
      </p:sp>
    </p:spTree>
    <p:extLst>
      <p:ext uri="{BB962C8B-B14F-4D97-AF65-F5344CB8AC3E}">
        <p14:creationId xmlns:p14="http://schemas.microsoft.com/office/powerpoint/2010/main" val="850089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PARCC means </a:t>
            </a:r>
            <a:r>
              <a:rPr lang="en-US" u="sng" dirty="0" smtClean="0"/>
              <a:t>authentic</a:t>
            </a:r>
            <a:r>
              <a:rPr lang="en-US" dirty="0" smtClean="0"/>
              <a:t>  texts as in texts written by writers who show exceptional craft</a:t>
            </a:r>
            <a:r>
              <a:rPr lang="en-US" baseline="0" dirty="0" smtClean="0"/>
              <a:t> and or rich repositories of ideas and information.</a:t>
            </a:r>
          </a:p>
          <a:p>
            <a:r>
              <a:rPr lang="en-US" baseline="0" dirty="0" smtClean="0"/>
              <a:t>See p. 31 in CCSS document for many genres.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8</a:t>
            </a:fld>
            <a:endParaRPr lang="en-US"/>
          </a:p>
        </p:txBody>
      </p:sp>
    </p:spTree>
    <p:extLst>
      <p:ext uri="{BB962C8B-B14F-4D97-AF65-F5344CB8AC3E}">
        <p14:creationId xmlns:p14="http://schemas.microsoft.com/office/powerpoint/2010/main" val="3543402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Sprenger</a:t>
            </a:r>
            <a:r>
              <a:rPr lang="en-US" baseline="0" dirty="0" smtClean="0"/>
              <a:t> went through all the CCSS and pulled out academic vocabulary that students struggle with.</a:t>
            </a:r>
          </a:p>
          <a:p>
            <a:endParaRPr lang="en-US" baseline="0" dirty="0" smtClean="0"/>
          </a:p>
          <a:p>
            <a:r>
              <a:rPr lang="en-US" baseline="0" dirty="0" smtClean="0"/>
              <a:t>(#6) In your packet, there is a longer list.</a:t>
            </a:r>
          </a:p>
          <a:p>
            <a:r>
              <a:rPr lang="en-US" baseline="0" dirty="0" smtClean="0"/>
              <a:t>Go to her website which is underneath the title of this slide.</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12</a:t>
            </a:fld>
            <a:endParaRPr lang="en-US"/>
          </a:p>
        </p:txBody>
      </p:sp>
    </p:spTree>
    <p:extLst>
      <p:ext uri="{BB962C8B-B14F-4D97-AF65-F5344CB8AC3E}">
        <p14:creationId xmlns:p14="http://schemas.microsoft.com/office/powerpoint/2010/main" val="3318934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13</a:t>
            </a:fld>
            <a:endParaRPr lang="en-US"/>
          </a:p>
        </p:txBody>
      </p:sp>
    </p:spTree>
    <p:extLst>
      <p:ext uri="{BB962C8B-B14F-4D97-AF65-F5344CB8AC3E}">
        <p14:creationId xmlns:p14="http://schemas.microsoft.com/office/powerpoint/2010/main" val="3573593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of July 29</a:t>
            </a:r>
            <a:r>
              <a:rPr lang="en-US" baseline="0" dirty="0" smtClean="0"/>
              <a:t> </a:t>
            </a:r>
            <a:r>
              <a:rPr lang="en-US" dirty="0" smtClean="0"/>
              <a:t>2014,</a:t>
            </a:r>
            <a:r>
              <a:rPr lang="en-US" baseline="0" dirty="0" smtClean="0"/>
              <a:t> PARCC has revised the writing rubric.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(#7 &amp; #8) In your packet, there is the revised separate rubric for the NT and a rubric for both the RST and LAT for grade 3.</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(#9 # 10) In your packet, there is the revised separate rubric for the NT and a rubric for both the RST and LAT for grades 4-5.</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Let’s look at it.</a:t>
            </a:r>
          </a:p>
        </p:txBody>
      </p:sp>
      <p:sp>
        <p:nvSpPr>
          <p:cNvPr id="4" name="Slide Number Placeholder 3"/>
          <p:cNvSpPr>
            <a:spLocks noGrp="1"/>
          </p:cNvSpPr>
          <p:nvPr>
            <p:ph type="sldNum" sz="quarter" idx="10"/>
          </p:nvPr>
        </p:nvSpPr>
        <p:spPr/>
        <p:txBody>
          <a:bodyPr/>
          <a:lstStyle/>
          <a:p>
            <a:fld id="{B248AABD-1E66-40E2-94FE-06BE8FC8FCFE}" type="slidenum">
              <a:rPr lang="en-US" smtClean="0"/>
              <a:pPr/>
              <a:t>14</a:t>
            </a:fld>
            <a:endParaRPr lang="en-US"/>
          </a:p>
        </p:txBody>
      </p:sp>
    </p:spTree>
    <p:extLst>
      <p:ext uri="{BB962C8B-B14F-4D97-AF65-F5344CB8AC3E}">
        <p14:creationId xmlns:p14="http://schemas.microsoft.com/office/powerpoint/2010/main" val="2456209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other types of </a:t>
            </a:r>
            <a:r>
              <a:rPr lang="en-US" dirty="0" smtClean="0"/>
              <a:t>TECR than noted here. There are probably more for math.</a:t>
            </a:r>
          </a:p>
          <a:p>
            <a:endParaRPr lang="en-US" dirty="0" smtClean="0"/>
          </a:p>
          <a:p>
            <a:r>
              <a:rPr lang="en-US" dirty="0" smtClean="0"/>
              <a:t>Not sure  student</a:t>
            </a:r>
            <a:r>
              <a:rPr lang="en-US" baseline="0" dirty="0" smtClean="0"/>
              <a:t> will get Part B of EBSR correct if Part A is wrong.</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15</a:t>
            </a:fld>
            <a:endParaRPr lang="en-US"/>
          </a:p>
        </p:txBody>
      </p:sp>
    </p:spTree>
    <p:extLst>
      <p:ext uri="{BB962C8B-B14F-4D97-AF65-F5344CB8AC3E}">
        <p14:creationId xmlns:p14="http://schemas.microsoft.com/office/powerpoint/2010/main" val="1132982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it is anticipated that most students will complete the test sessions within these estimated times, all </a:t>
            </a:r>
          </a:p>
          <a:p>
            <a:r>
              <a:rPr lang="en-US" dirty="0"/>
              <a:t>participating students will have a set amount of additional time for each session to provide them with ample </a:t>
            </a:r>
          </a:p>
          <a:p>
            <a:r>
              <a:rPr lang="en-US" dirty="0"/>
              <a:t>time to demonstrate their knowledge. Students with disabilities who have a documented (e.g., IEP) </a:t>
            </a:r>
            <a:r>
              <a:rPr lang="en-US" dirty="0" smtClean="0"/>
              <a:t>for extended </a:t>
            </a:r>
            <a:endParaRPr lang="en-US" dirty="0"/>
          </a:p>
          <a:p>
            <a:r>
              <a:rPr lang="en-US" dirty="0"/>
              <a:t>time accommodation will be given time beyond the set additional time</a:t>
            </a:r>
            <a:r>
              <a:rPr lang="en-US" dirty="0" smtClean="0"/>
              <a:t>.</a:t>
            </a:r>
          </a:p>
          <a:p>
            <a:endParaRPr lang="en-US" dirty="0" smtClean="0"/>
          </a:p>
          <a:p>
            <a:r>
              <a:rPr lang="en-US" dirty="0" smtClean="0"/>
              <a:t>Accommodations manual is being revised.</a:t>
            </a:r>
          </a:p>
          <a:p>
            <a:endParaRPr lang="en-US" dirty="0" smtClean="0"/>
          </a:p>
          <a:p>
            <a:r>
              <a:rPr lang="en-US" dirty="0" smtClean="0"/>
              <a:t>Note that a change from the field test is that grades 3-5 will</a:t>
            </a:r>
            <a:r>
              <a:rPr lang="en-US" baseline="0" dirty="0" smtClean="0"/>
              <a:t> only have one unit (session) for the EOY.</a:t>
            </a:r>
            <a:endParaRPr lang="en-US" dirty="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16</a:t>
            </a:fld>
            <a:endParaRPr lang="en-US"/>
          </a:p>
        </p:txBody>
      </p:sp>
    </p:spTree>
    <p:extLst>
      <p:ext uri="{BB962C8B-B14F-4D97-AF65-F5344CB8AC3E}">
        <p14:creationId xmlns:p14="http://schemas.microsoft.com/office/powerpoint/2010/main" val="2908054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every student is entitled to blank (scratch) paper</a:t>
            </a:r>
            <a:r>
              <a:rPr lang="en-US" baseline="0" dirty="0" smtClean="0"/>
              <a:t> provided by the test administer.</a:t>
            </a:r>
          </a:p>
          <a:p>
            <a:r>
              <a:rPr lang="en-US" baseline="0" dirty="0" smtClean="0"/>
              <a:t>The test administer will collect the scratch paper after the test and shred it.</a:t>
            </a:r>
          </a:p>
          <a:p>
            <a:endParaRPr lang="en-US" baseline="0" dirty="0" smtClean="0"/>
          </a:p>
          <a:p>
            <a:r>
              <a:rPr lang="en-US" baseline="0" dirty="0" smtClean="0"/>
              <a:t>On the Resources slide which you will see later, there are two links that allow students to see some of the above features in practice.</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17</a:t>
            </a:fld>
            <a:endParaRPr lang="en-US"/>
          </a:p>
        </p:txBody>
      </p:sp>
    </p:spTree>
    <p:extLst>
      <p:ext uri="{BB962C8B-B14F-4D97-AF65-F5344CB8AC3E}">
        <p14:creationId xmlns:p14="http://schemas.microsoft.com/office/powerpoint/2010/main" val="1322731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8671" indent="-287950" eaLnBrk="0" hangingPunct="0">
              <a:defRPr>
                <a:solidFill>
                  <a:schemeClr val="tx1"/>
                </a:solidFill>
                <a:latin typeface="Arial" panose="020B0604020202020204" pitchFamily="34" charset="0"/>
                <a:ea typeface="ＭＳ Ｐゴシック" panose="020B0600070205080204" pitchFamily="34" charset="-128"/>
              </a:defRPr>
            </a:lvl2pPr>
            <a:lvl3pPr marL="1151801" indent="-230360" eaLnBrk="0" hangingPunct="0">
              <a:defRPr>
                <a:solidFill>
                  <a:schemeClr val="tx1"/>
                </a:solidFill>
                <a:latin typeface="Arial" panose="020B0604020202020204" pitchFamily="34" charset="0"/>
                <a:ea typeface="ＭＳ Ｐゴシック" panose="020B0600070205080204" pitchFamily="34" charset="-128"/>
              </a:defRPr>
            </a:lvl3pPr>
            <a:lvl4pPr marL="1612522" indent="-230360" eaLnBrk="0" hangingPunct="0">
              <a:defRPr>
                <a:solidFill>
                  <a:schemeClr val="tx1"/>
                </a:solidFill>
                <a:latin typeface="Arial" panose="020B0604020202020204" pitchFamily="34" charset="0"/>
                <a:ea typeface="ＭＳ Ｐゴシック" panose="020B0600070205080204" pitchFamily="34" charset="-128"/>
              </a:defRPr>
            </a:lvl4pPr>
            <a:lvl5pPr marL="2073242" indent="-230360" eaLnBrk="0" hangingPunct="0">
              <a:defRPr>
                <a:solidFill>
                  <a:schemeClr val="tx1"/>
                </a:solidFill>
                <a:latin typeface="Arial" panose="020B0604020202020204" pitchFamily="34" charset="0"/>
                <a:ea typeface="ＭＳ Ｐゴシック" panose="020B0600070205080204" pitchFamily="34" charset="-128"/>
              </a:defRPr>
            </a:lvl5pPr>
            <a:lvl6pPr marL="2533962" indent="-23036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94683" indent="-23036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55403" indent="-23036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916124" indent="-23036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A11EEFB7-87EA-44AD-97FC-A3108FB924A6}" type="slidenum">
              <a:rPr lang="en-US" altLang="en-US">
                <a:latin typeface="Calibri" panose="020F0502020204030204" pitchFamily="34" charset="0"/>
              </a:rPr>
              <a:pPr eaLnBrk="1" hangingPunct="1"/>
              <a:t>19</a:t>
            </a:fld>
            <a:endParaRPr lang="en-US" altLang="en-US">
              <a:latin typeface="Calibri" panose="020F0502020204030204" pitchFamily="34" charset="0"/>
            </a:endParaRPr>
          </a:p>
        </p:txBody>
      </p:sp>
    </p:spTree>
    <p:extLst>
      <p:ext uri="{BB962C8B-B14F-4D97-AF65-F5344CB8AC3E}">
        <p14:creationId xmlns:p14="http://schemas.microsoft.com/office/powerpoint/2010/main" val="1549586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additional “texts”  for grade 4 or 5 may be a 4 minute video clip. PARCC calls all three “texts” or “stimuli.”</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21</a:t>
            </a:fld>
            <a:endParaRPr lang="en-US"/>
          </a:p>
        </p:txBody>
      </p:sp>
    </p:spTree>
    <p:extLst>
      <p:ext uri="{BB962C8B-B14F-4D97-AF65-F5344CB8AC3E}">
        <p14:creationId xmlns:p14="http://schemas.microsoft.com/office/powerpoint/2010/main" val="3549378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(#11) In your packet</a:t>
            </a:r>
            <a:r>
              <a:rPr lang="en-US" baseline="0" dirty="0" smtClean="0"/>
              <a:t> is one of the 3</a:t>
            </a:r>
            <a:r>
              <a:rPr lang="en-US" baseline="30000" dirty="0" smtClean="0"/>
              <a:t>rd</a:t>
            </a:r>
            <a:r>
              <a:rPr lang="en-US" baseline="0" dirty="0" smtClean="0"/>
              <a:t> grade passages, An excerpt from </a:t>
            </a:r>
            <a:r>
              <a:rPr lang="en-US" i="1" u="none" baseline="0" dirty="0" smtClean="0"/>
              <a:t>Eliza’s Cherry Trees: Japan’s Gift to America</a:t>
            </a:r>
            <a:r>
              <a:rPr lang="en-US" baseline="0" dirty="0" smtClean="0"/>
              <a:t>. </a:t>
            </a:r>
          </a:p>
          <a:p>
            <a:r>
              <a:rPr lang="en-US" baseline="0" dirty="0" smtClean="0"/>
              <a:t>This passage was rated at the low end of moderately complex.</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22</a:t>
            </a:fld>
            <a:endParaRPr lang="en-US"/>
          </a:p>
        </p:txBody>
      </p:sp>
    </p:spTree>
    <p:extLst>
      <p:ext uri="{BB962C8B-B14F-4D97-AF65-F5344CB8AC3E}">
        <p14:creationId xmlns:p14="http://schemas.microsoft.com/office/powerpoint/2010/main" val="4144545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two texts will be related because of their</a:t>
            </a:r>
            <a:r>
              <a:rPr lang="en-US" baseline="0" dirty="0" smtClean="0"/>
              <a:t> themes, plots, characterization, etc.</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28</a:t>
            </a:fld>
            <a:endParaRPr lang="en-US"/>
          </a:p>
        </p:txBody>
      </p:sp>
    </p:spTree>
    <p:extLst>
      <p:ext uri="{BB962C8B-B14F-4D97-AF65-F5344CB8AC3E}">
        <p14:creationId xmlns:p14="http://schemas.microsoft.com/office/powerpoint/2010/main" val="445731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narrative</a:t>
            </a:r>
            <a:r>
              <a:rPr lang="en-US" baseline="0" dirty="0" smtClean="0"/>
              <a:t> task will only involve reading the one text.</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29</a:t>
            </a:fld>
            <a:endParaRPr lang="en-US"/>
          </a:p>
        </p:txBody>
      </p:sp>
    </p:spTree>
    <p:extLst>
      <p:ext uri="{BB962C8B-B14F-4D97-AF65-F5344CB8AC3E}">
        <p14:creationId xmlns:p14="http://schemas.microsoft.com/office/powerpoint/2010/main" val="2204791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(#12) </a:t>
            </a:r>
            <a:r>
              <a:rPr lang="en-US" dirty="0" smtClean="0"/>
              <a:t>In</a:t>
            </a:r>
            <a:r>
              <a:rPr lang="en-US" baseline="0" dirty="0" smtClean="0"/>
              <a:t> your packet is the passage, “Life in the Limbs” with the accompanying side bar.</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30</a:t>
            </a:fld>
            <a:endParaRPr lang="en-US"/>
          </a:p>
        </p:txBody>
      </p:sp>
    </p:spTree>
    <p:extLst>
      <p:ext uri="{BB962C8B-B14F-4D97-AF65-F5344CB8AC3E}">
        <p14:creationId xmlns:p14="http://schemas.microsoft.com/office/powerpoint/2010/main" val="3790330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 the Resources slide,</a:t>
            </a:r>
            <a:r>
              <a:rPr lang="en-US" baseline="0" dirty="0" smtClean="0"/>
              <a:t> which is yet to come, you can see a couple of links to students practice with online tools.</a:t>
            </a:r>
            <a:endParaRPr lang="en-US" dirty="0" smtClean="0"/>
          </a:p>
          <a:p>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34</a:t>
            </a:fld>
            <a:endParaRPr lang="en-US"/>
          </a:p>
        </p:txBody>
      </p:sp>
    </p:spTree>
    <p:extLst>
      <p:ext uri="{BB962C8B-B14F-4D97-AF65-F5344CB8AC3E}">
        <p14:creationId xmlns:p14="http://schemas.microsoft.com/office/powerpoint/2010/main" val="2174118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CCSs were put together, they started from the top, grade 12, and asked</a:t>
            </a:r>
            <a:r>
              <a:rPr lang="en-US" baseline="0" dirty="0" smtClean="0"/>
              <a:t> what abilities and skills would make students college and career ready. </a:t>
            </a:r>
          </a:p>
          <a:p>
            <a:r>
              <a:rPr lang="en-US" baseline="0" dirty="0" smtClean="0"/>
              <a:t>They then worked backwards down the grade levels to determine what abilities and skills students should have at each level.</a:t>
            </a:r>
          </a:p>
          <a:p>
            <a:endParaRPr lang="en-US" baseline="0" dirty="0" smtClean="0"/>
          </a:p>
          <a:p>
            <a:r>
              <a:rPr lang="en-US" baseline="0" dirty="0" smtClean="0"/>
              <a:t>NM post secondary institutions agreed to this statement, as have  higher educations institutions across the country.</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35</a:t>
            </a:fld>
            <a:endParaRPr lang="en-US"/>
          </a:p>
        </p:txBody>
      </p:sp>
    </p:spTree>
    <p:extLst>
      <p:ext uri="{BB962C8B-B14F-4D97-AF65-F5344CB8AC3E}">
        <p14:creationId xmlns:p14="http://schemas.microsoft.com/office/powerpoint/2010/main" val="869786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1435100" y="1171575"/>
            <a:ext cx="4216400" cy="31623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22" name="Shape 122"/>
          <p:cNvSpPr txBox="1">
            <a:spLocks noGrp="1"/>
          </p:cNvSpPr>
          <p:nvPr>
            <p:ph type="body" idx="1"/>
          </p:nvPr>
        </p:nvSpPr>
        <p:spPr>
          <a:xfrm>
            <a:off x="708662" y="4510563"/>
            <a:ext cx="5669279" cy="3690461"/>
          </a:xfrm>
          <a:prstGeom prst="rect">
            <a:avLst/>
          </a:prstGeom>
          <a:noFill/>
          <a:ln>
            <a:noFill/>
          </a:ln>
        </p:spPr>
        <p:txBody>
          <a:bodyPr lIns="94026" tIns="47000" rIns="94026" bIns="47000" anchor="t" anchorCtr="0">
            <a:noAutofit/>
          </a:bodyPr>
          <a:lstStyle/>
          <a:p>
            <a:r>
              <a:rPr lang="en-US" dirty="0" smtClean="0">
                <a:solidFill>
                  <a:srgbClr val="595959"/>
                </a:solidFill>
                <a:ea typeface="Calibri"/>
                <a:cs typeface="Calibri"/>
                <a:sym typeface="Calibri"/>
              </a:rPr>
              <a:t>ECD was created by Robert </a:t>
            </a:r>
            <a:r>
              <a:rPr lang="en-US" dirty="0" err="1" smtClean="0">
                <a:solidFill>
                  <a:srgbClr val="595959"/>
                </a:solidFill>
                <a:ea typeface="Calibri"/>
                <a:cs typeface="Calibri"/>
                <a:sym typeface="Calibri"/>
              </a:rPr>
              <a:t>Mislevy</a:t>
            </a:r>
            <a:r>
              <a:rPr lang="en-US" dirty="0" smtClean="0">
                <a:solidFill>
                  <a:srgbClr val="595959"/>
                </a:solidFill>
                <a:ea typeface="Calibri"/>
                <a:cs typeface="Calibri"/>
                <a:sym typeface="Calibri"/>
              </a:rPr>
              <a:t> (ETS), considered the premier </a:t>
            </a:r>
            <a:r>
              <a:rPr lang="en-US" dirty="0" err="1" smtClean="0">
                <a:solidFill>
                  <a:srgbClr val="595959"/>
                </a:solidFill>
                <a:ea typeface="Calibri"/>
                <a:cs typeface="Calibri"/>
                <a:sym typeface="Calibri"/>
              </a:rPr>
              <a:t>psychometrician</a:t>
            </a:r>
            <a:r>
              <a:rPr lang="en-US" dirty="0" smtClean="0">
                <a:solidFill>
                  <a:srgbClr val="595959"/>
                </a:solidFill>
                <a:ea typeface="Calibri"/>
                <a:cs typeface="Calibri"/>
                <a:sym typeface="Calibri"/>
              </a:rPr>
              <a:t> in the</a:t>
            </a:r>
            <a:r>
              <a:rPr lang="en-US" baseline="0" dirty="0" smtClean="0">
                <a:solidFill>
                  <a:srgbClr val="595959"/>
                </a:solidFill>
                <a:ea typeface="Calibri"/>
                <a:cs typeface="Calibri"/>
                <a:sym typeface="Calibri"/>
              </a:rPr>
              <a:t> world.</a:t>
            </a:r>
          </a:p>
          <a:p>
            <a:r>
              <a:rPr lang="en-US" baseline="0" dirty="0" smtClean="0">
                <a:solidFill>
                  <a:srgbClr val="595959"/>
                </a:solidFill>
                <a:ea typeface="Calibri"/>
                <a:cs typeface="Calibri"/>
                <a:sym typeface="Calibri"/>
              </a:rPr>
              <a:t>This model is the foundation for the building of the PARCC assessments.  </a:t>
            </a:r>
            <a:endParaRPr lang="en-US" dirty="0" smtClean="0">
              <a:solidFill>
                <a:srgbClr val="595959"/>
              </a:solidFill>
              <a:ea typeface="Calibri"/>
              <a:cs typeface="Calibri"/>
              <a:sym typeface="Calibri"/>
            </a:endParaRPr>
          </a:p>
          <a:p>
            <a:r>
              <a:rPr lang="en-US" dirty="0" smtClean="0">
                <a:solidFill>
                  <a:srgbClr val="595959"/>
                </a:solidFill>
                <a:ea typeface="Calibri"/>
                <a:cs typeface="Calibri"/>
                <a:sym typeface="Calibri"/>
              </a:rPr>
              <a:t>This model shows the link </a:t>
            </a:r>
            <a:r>
              <a:rPr lang="en-US" dirty="0">
                <a:solidFill>
                  <a:srgbClr val="595959"/>
                </a:solidFill>
                <a:ea typeface="Calibri"/>
                <a:cs typeface="Calibri"/>
                <a:sym typeface="Calibri"/>
              </a:rPr>
              <a:t>the claims we want to make about students to the evidence collected in order to support those claims, to the </a:t>
            </a:r>
            <a:r>
              <a:rPr lang="en-US" u="sng" dirty="0" smtClean="0">
                <a:solidFill>
                  <a:srgbClr val="595959"/>
                </a:solidFill>
                <a:ea typeface="Calibri"/>
                <a:cs typeface="Calibri"/>
                <a:sym typeface="Calibri"/>
              </a:rPr>
              <a:t>task</a:t>
            </a:r>
            <a:r>
              <a:rPr lang="en-US" u="sng" baseline="0" dirty="0" smtClean="0">
                <a:solidFill>
                  <a:srgbClr val="595959"/>
                </a:solidFill>
                <a:ea typeface="Calibri"/>
                <a:cs typeface="Calibri"/>
                <a:sym typeface="Calibri"/>
              </a:rPr>
              <a:t> models </a:t>
            </a:r>
            <a:r>
              <a:rPr lang="en-US" u="none" dirty="0" smtClean="0">
                <a:solidFill>
                  <a:srgbClr val="595959"/>
                </a:solidFill>
                <a:ea typeface="Calibri"/>
                <a:cs typeface="Calibri"/>
                <a:sym typeface="Calibri"/>
              </a:rPr>
              <a:t>that</a:t>
            </a:r>
            <a:r>
              <a:rPr lang="en-US" dirty="0" smtClean="0">
                <a:solidFill>
                  <a:srgbClr val="595959"/>
                </a:solidFill>
                <a:ea typeface="Calibri"/>
                <a:cs typeface="Calibri"/>
                <a:sym typeface="Calibri"/>
              </a:rPr>
              <a:t> </a:t>
            </a:r>
            <a:r>
              <a:rPr lang="en-US" dirty="0">
                <a:solidFill>
                  <a:srgbClr val="595959"/>
                </a:solidFill>
                <a:ea typeface="Calibri"/>
                <a:cs typeface="Calibri"/>
                <a:sym typeface="Calibri"/>
              </a:rPr>
              <a:t>are intended to elicit that evidence</a:t>
            </a:r>
            <a:r>
              <a:rPr lang="en-US" dirty="0" smtClean="0">
                <a:solidFill>
                  <a:srgbClr val="595959"/>
                </a:solidFill>
                <a:ea typeface="Calibri"/>
                <a:cs typeface="Calibri"/>
                <a:sym typeface="Calibri"/>
              </a:rPr>
              <a:t>.</a:t>
            </a:r>
          </a:p>
          <a:p>
            <a:endParaRPr lang="en-US" dirty="0" smtClean="0">
              <a:solidFill>
                <a:srgbClr val="595959"/>
              </a:solidFill>
              <a:sym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595959"/>
                </a:solidFill>
                <a:ea typeface="Calibri"/>
                <a:cs typeface="Calibri"/>
                <a:sym typeface="Calibri"/>
              </a:rPr>
              <a:t>Now lets look at Evidence Tables which support ECD.  </a:t>
            </a:r>
          </a:p>
          <a:p>
            <a:endParaRPr dirty="0"/>
          </a:p>
        </p:txBody>
      </p:sp>
      <p:sp>
        <p:nvSpPr>
          <p:cNvPr id="123" name="Shape 123"/>
          <p:cNvSpPr txBox="1">
            <a:spLocks noGrp="1"/>
          </p:cNvSpPr>
          <p:nvPr>
            <p:ph type="sldNum" idx="12"/>
          </p:nvPr>
        </p:nvSpPr>
        <p:spPr>
          <a:xfrm>
            <a:off x="4014099" y="8902343"/>
            <a:ext cx="3070859" cy="470256"/>
          </a:xfrm>
          <a:prstGeom prst="rect">
            <a:avLst/>
          </a:prstGeom>
          <a:noFill/>
          <a:ln>
            <a:noFill/>
          </a:ln>
        </p:spPr>
        <p:txBody>
          <a:bodyPr lIns="94026" tIns="47000" rIns="94026" bIns="47000" anchor="b" anchorCtr="0">
            <a:noAutofit/>
          </a:bodyPr>
          <a:lstStyle/>
          <a:p>
            <a:pPr>
              <a:buSzPct val="25000"/>
            </a:pPr>
            <a:r>
              <a:rPr lang="en-US"/>
              <a:t> </a:t>
            </a:r>
          </a:p>
        </p:txBody>
      </p:sp>
      <p:sp>
        <p:nvSpPr>
          <p:cNvPr id="124" name="Shape 124"/>
          <p:cNvSpPr txBox="1">
            <a:spLocks noGrp="1"/>
          </p:cNvSpPr>
          <p:nvPr>
            <p:ph type="ftr" idx="11"/>
          </p:nvPr>
        </p:nvSpPr>
        <p:spPr>
          <a:xfrm>
            <a:off x="1" y="8902343"/>
            <a:ext cx="3070859" cy="470256"/>
          </a:xfrm>
          <a:prstGeom prst="rect">
            <a:avLst/>
          </a:prstGeom>
          <a:noFill/>
          <a:ln>
            <a:noFill/>
          </a:ln>
        </p:spPr>
        <p:txBody>
          <a:bodyPr lIns="94026" tIns="47000" rIns="94026" bIns="47000" anchor="b" anchorCtr="0">
            <a:noAutofit/>
          </a:bodyPr>
          <a:lstStyle/>
          <a:p>
            <a:pPr>
              <a:buSzPct val="25000"/>
            </a:pPr>
            <a:r>
              <a:rPr lang="en-US"/>
              <a:t>Confidential - Not for Distribution</a:t>
            </a:r>
          </a:p>
        </p:txBody>
      </p:sp>
    </p:spTree>
    <p:extLst>
      <p:ext uri="{BB962C8B-B14F-4D97-AF65-F5344CB8AC3E}">
        <p14:creationId xmlns:p14="http://schemas.microsoft.com/office/powerpoint/2010/main" val="3295818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evidences are attached to the Reading, Writing and Vocabulary claims presented by PARCC.</a:t>
            </a:r>
            <a:r>
              <a:rPr lang="en-US" baseline="0" dirty="0" smtClean="0"/>
              <a:t> </a:t>
            </a:r>
          </a:p>
          <a:p>
            <a:endParaRPr lang="en-US" dirty="0" smtClean="0"/>
          </a:p>
          <a:p>
            <a:r>
              <a:rPr lang="en-US" dirty="0" smtClean="0"/>
              <a:t>Evidences describe what students might say or do to demonstrate mastery of the standards and on the PARCC assessment an item may measure multiple standards and multiple evidences.</a:t>
            </a:r>
          </a:p>
          <a:p>
            <a:endParaRPr lang="en-US" dirty="0"/>
          </a:p>
        </p:txBody>
      </p:sp>
      <p:sp>
        <p:nvSpPr>
          <p:cNvPr id="4" name="Slide Number Placeholder 3"/>
          <p:cNvSpPr>
            <a:spLocks noGrp="1"/>
          </p:cNvSpPr>
          <p:nvPr>
            <p:ph type="sldNum" sz="quarter" idx="10"/>
          </p:nvPr>
        </p:nvSpPr>
        <p:spPr/>
        <p:txBody>
          <a:bodyPr/>
          <a:lstStyle/>
          <a:p>
            <a:fld id="{83B9B980-320B-47FA-82BE-013C7B5297FC}" type="slidenum">
              <a:rPr lang="en-US" smtClean="0"/>
              <a:t>37</a:t>
            </a:fld>
            <a:endParaRPr lang="en-US"/>
          </a:p>
        </p:txBody>
      </p:sp>
    </p:spTree>
    <p:extLst>
      <p:ext uri="{BB962C8B-B14F-4D97-AF65-F5344CB8AC3E}">
        <p14:creationId xmlns:p14="http://schemas.microsoft.com/office/powerpoint/2010/main" val="1258362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each evidence chart the first line indicates the </a:t>
            </a:r>
            <a:r>
              <a:rPr lang="en-US" b="1" dirty="0" smtClean="0"/>
              <a:t>grade.</a:t>
            </a:r>
            <a:r>
              <a:rPr lang="en-US" dirty="0" smtClean="0"/>
              <a:t> This is followed by the second line which lists the </a:t>
            </a:r>
            <a:r>
              <a:rPr lang="en-US" b="1" dirty="0" smtClean="0"/>
              <a:t>claim </a:t>
            </a:r>
            <a:r>
              <a:rPr lang="en-US" dirty="0" smtClean="0"/>
              <a:t>for </a:t>
            </a:r>
            <a:r>
              <a:rPr lang="en-US" b="1" dirty="0" smtClean="0"/>
              <a:t>reading literature </a:t>
            </a:r>
            <a:r>
              <a:rPr lang="en-US" dirty="0" smtClean="0"/>
              <a:t>or </a:t>
            </a:r>
            <a:r>
              <a:rPr lang="en-US" b="1" dirty="0" smtClean="0"/>
              <a:t>reading informational text </a:t>
            </a:r>
            <a:r>
              <a:rPr lang="en-US" dirty="0" smtClean="0"/>
              <a:t>or </a:t>
            </a:r>
            <a:r>
              <a:rPr lang="en-US" b="1" dirty="0" smtClean="0"/>
              <a:t>vocabulary</a:t>
            </a:r>
            <a:r>
              <a:rPr lang="en-US" dirty="0" smtClean="0"/>
              <a:t>. Next is a statement that the standards and evidences listed below may be reflected in the items designed to measure the claim.</a:t>
            </a:r>
          </a:p>
          <a:p>
            <a:endParaRPr lang="en-US" dirty="0" smtClean="0"/>
          </a:p>
          <a:p>
            <a:r>
              <a:rPr lang="en-US" dirty="0" smtClean="0"/>
              <a:t>In the first column on the left is a list of the </a:t>
            </a:r>
            <a:r>
              <a:rPr lang="en-US" b="1" dirty="0" smtClean="0"/>
              <a:t>standards</a:t>
            </a:r>
            <a:r>
              <a:rPr lang="en-US" dirty="0" smtClean="0"/>
              <a:t>. If it is a </a:t>
            </a:r>
            <a:r>
              <a:rPr lang="en-US" b="1" dirty="0" smtClean="0"/>
              <a:t>reading literature </a:t>
            </a:r>
            <a:r>
              <a:rPr lang="en-US" dirty="0" smtClean="0"/>
              <a:t>standard it be identified with the letters </a:t>
            </a:r>
            <a:r>
              <a:rPr lang="en-US" b="1" dirty="0" smtClean="0"/>
              <a:t>RL</a:t>
            </a:r>
            <a:r>
              <a:rPr lang="en-US" dirty="0" smtClean="0"/>
              <a:t> and if it is an </a:t>
            </a:r>
            <a:r>
              <a:rPr lang="en-US" b="1" dirty="0" smtClean="0"/>
              <a:t>reading informational text </a:t>
            </a:r>
            <a:r>
              <a:rPr lang="en-US" dirty="0" smtClean="0"/>
              <a:t>standard it will be identified with the letters </a:t>
            </a:r>
            <a:r>
              <a:rPr lang="en-US" b="1" dirty="0" smtClean="0"/>
              <a:t>RI.</a:t>
            </a:r>
            <a:r>
              <a:rPr lang="en-US" dirty="0" smtClean="0"/>
              <a:t> </a:t>
            </a:r>
          </a:p>
          <a:p>
            <a:endParaRPr lang="en-US" dirty="0" smtClean="0"/>
          </a:p>
          <a:p>
            <a:pPr defTabSz="921441">
              <a:defRPr/>
            </a:pPr>
            <a:r>
              <a:rPr lang="en-US" dirty="0" smtClean="0"/>
              <a:t>In the next column are the </a:t>
            </a:r>
            <a:r>
              <a:rPr lang="en-US" b="1" dirty="0" smtClean="0"/>
              <a:t>evidences </a:t>
            </a:r>
            <a:r>
              <a:rPr lang="en-US" dirty="0" smtClean="0"/>
              <a:t>to be measured on the PARCC Summative Assessment.</a:t>
            </a:r>
            <a:r>
              <a:rPr lang="en-US" dirty="0"/>
              <a:t> The </a:t>
            </a:r>
            <a:r>
              <a:rPr lang="en-US" b="1" dirty="0"/>
              <a:t>e</a:t>
            </a:r>
            <a:r>
              <a:rPr lang="en-US" b="1" dirty="0">
                <a:solidFill>
                  <a:schemeClr val="accent4">
                    <a:lumMod val="75000"/>
                  </a:schemeClr>
                </a:solidFill>
              </a:rPr>
              <a:t>vidences </a:t>
            </a:r>
            <a:r>
              <a:rPr lang="en-US" dirty="0"/>
              <a:t>can serve</a:t>
            </a:r>
            <a:r>
              <a:rPr lang="en-US" dirty="0">
                <a:solidFill>
                  <a:schemeClr val="accent4">
                    <a:lumMod val="75000"/>
                  </a:schemeClr>
                </a:solidFill>
              </a:rPr>
              <a:t> </a:t>
            </a:r>
            <a:r>
              <a:rPr lang="en-US" dirty="0"/>
              <a:t>as a basis for guiding classroom instruction when teaching reading.</a:t>
            </a:r>
            <a:r>
              <a:rPr lang="en-US" b="1" dirty="0">
                <a:solidFill>
                  <a:schemeClr val="accent4">
                    <a:lumMod val="75000"/>
                  </a:schemeClr>
                </a:solidFill>
              </a:rPr>
              <a:t> </a:t>
            </a:r>
            <a:endParaRPr lang="en-US" dirty="0"/>
          </a:p>
          <a:p>
            <a:endParaRPr lang="en-US" dirty="0"/>
          </a:p>
        </p:txBody>
      </p:sp>
      <p:sp>
        <p:nvSpPr>
          <p:cNvPr id="4" name="Slide Number Placeholder 3"/>
          <p:cNvSpPr>
            <a:spLocks noGrp="1"/>
          </p:cNvSpPr>
          <p:nvPr>
            <p:ph type="sldNum" sz="quarter" idx="10"/>
          </p:nvPr>
        </p:nvSpPr>
        <p:spPr/>
        <p:txBody>
          <a:bodyPr/>
          <a:lstStyle/>
          <a:p>
            <a:fld id="{83B9B980-320B-47FA-82BE-013C7B5297FC}" type="slidenum">
              <a:rPr lang="en-US" smtClean="0"/>
              <a:t>38</a:t>
            </a:fld>
            <a:endParaRPr lang="en-US"/>
          </a:p>
        </p:txBody>
      </p:sp>
    </p:spTree>
    <p:extLst>
      <p:ext uri="{BB962C8B-B14F-4D97-AF65-F5344CB8AC3E}">
        <p14:creationId xmlns:p14="http://schemas.microsoft.com/office/powerpoint/2010/main" val="2550699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3B9B980-320B-47FA-82BE-013C7B5297FC}" type="slidenum">
              <a:rPr lang="en-US" smtClean="0"/>
              <a:t>39</a:t>
            </a:fld>
            <a:endParaRPr lang="en-US"/>
          </a:p>
        </p:txBody>
      </p:sp>
    </p:spTree>
    <p:extLst>
      <p:ext uri="{BB962C8B-B14F-4D97-AF65-F5344CB8AC3E}">
        <p14:creationId xmlns:p14="http://schemas.microsoft.com/office/powerpoint/2010/main" val="1274389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xfrm>
            <a:off x="-434975" y="931863"/>
            <a:ext cx="6213475" cy="4660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xmlns:mv="urn:schemas-microsoft-com:mac:vml" xmlns:mc="http://schemas.openxmlformats.org/markup-compatibility/2006" val="1"/>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wrap="square" numCol="1" anchor="t" anchorCtr="0" compatLnSpc="1">
            <a:prstTxWarp prst="textNoShape">
              <a:avLst/>
            </a:prstTxWarp>
          </a:bodyPr>
          <a:lstStyle/>
          <a:p>
            <a:pPr defTabSz="467701">
              <a:lnSpc>
                <a:spcPts val="3593"/>
              </a:lnSpc>
            </a:pPr>
            <a:endParaRPr lang="en-US" dirty="0">
              <a:latin typeface="Calibri" charset="0"/>
            </a:endParaRP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53" tIns="46125" rIns="92253" bIns="46125"/>
          <a:lstStyle>
            <a:lvl1pPr defTabSz="1031504" eaLnBrk="0" hangingPunct="0">
              <a:defRPr sz="2100">
                <a:solidFill>
                  <a:schemeClr val="tx1"/>
                </a:solidFill>
                <a:latin typeface="Calibri" charset="0"/>
                <a:ea typeface="ＭＳ Ｐゴシック" charset="0"/>
                <a:cs typeface="ＭＳ Ｐゴシック" charset="0"/>
              </a:defRPr>
            </a:lvl1pPr>
            <a:lvl2pPr marL="749603" indent="-288309" defTabSz="1031504" eaLnBrk="0" hangingPunct="0">
              <a:defRPr sz="2100">
                <a:solidFill>
                  <a:schemeClr val="tx1"/>
                </a:solidFill>
                <a:latin typeface="Calibri" charset="0"/>
                <a:ea typeface="ＭＳ Ｐゴシック" charset="0"/>
              </a:defRPr>
            </a:lvl2pPr>
            <a:lvl3pPr marL="1153236" indent="-230648" defTabSz="1031504" eaLnBrk="0" hangingPunct="0">
              <a:defRPr sz="2100">
                <a:solidFill>
                  <a:schemeClr val="tx1"/>
                </a:solidFill>
                <a:latin typeface="Calibri" charset="0"/>
                <a:ea typeface="ＭＳ Ｐゴシック" charset="0"/>
              </a:defRPr>
            </a:lvl3pPr>
            <a:lvl4pPr marL="1614530" indent="-230648" defTabSz="1031504" eaLnBrk="0" hangingPunct="0">
              <a:defRPr sz="2100">
                <a:solidFill>
                  <a:schemeClr val="tx1"/>
                </a:solidFill>
                <a:latin typeface="Calibri" charset="0"/>
                <a:ea typeface="ＭＳ Ｐゴシック" charset="0"/>
              </a:defRPr>
            </a:lvl4pPr>
            <a:lvl5pPr marL="2075826" indent="-230648" defTabSz="1031504" eaLnBrk="0" hangingPunct="0">
              <a:defRPr sz="2100">
                <a:solidFill>
                  <a:schemeClr val="tx1"/>
                </a:solidFill>
                <a:latin typeface="Calibri" charset="0"/>
                <a:ea typeface="ＭＳ Ｐゴシック" charset="0"/>
              </a:defRPr>
            </a:lvl5pPr>
            <a:lvl6pPr marL="2537119" indent="-230648" defTabSz="1031504" eaLnBrk="0" fontAlgn="base" hangingPunct="0">
              <a:spcBef>
                <a:spcPct val="0"/>
              </a:spcBef>
              <a:spcAft>
                <a:spcPct val="0"/>
              </a:spcAft>
              <a:defRPr sz="2100">
                <a:solidFill>
                  <a:schemeClr val="tx1"/>
                </a:solidFill>
                <a:latin typeface="Calibri" charset="0"/>
                <a:ea typeface="ＭＳ Ｐゴシック" charset="0"/>
              </a:defRPr>
            </a:lvl6pPr>
            <a:lvl7pPr marL="2998411" indent="-230648" defTabSz="1031504" eaLnBrk="0" fontAlgn="base" hangingPunct="0">
              <a:spcBef>
                <a:spcPct val="0"/>
              </a:spcBef>
              <a:spcAft>
                <a:spcPct val="0"/>
              </a:spcAft>
              <a:defRPr sz="2100">
                <a:solidFill>
                  <a:schemeClr val="tx1"/>
                </a:solidFill>
                <a:latin typeface="Calibri" charset="0"/>
                <a:ea typeface="ＭＳ Ｐゴシック" charset="0"/>
              </a:defRPr>
            </a:lvl7pPr>
            <a:lvl8pPr marL="3459707" indent="-230648" defTabSz="1031504" eaLnBrk="0" fontAlgn="base" hangingPunct="0">
              <a:spcBef>
                <a:spcPct val="0"/>
              </a:spcBef>
              <a:spcAft>
                <a:spcPct val="0"/>
              </a:spcAft>
              <a:defRPr sz="2100">
                <a:solidFill>
                  <a:schemeClr val="tx1"/>
                </a:solidFill>
                <a:latin typeface="Calibri" charset="0"/>
                <a:ea typeface="ＭＳ Ｐゴシック" charset="0"/>
              </a:defRPr>
            </a:lvl8pPr>
            <a:lvl9pPr marL="3921000" indent="-230648" defTabSz="1031504" eaLnBrk="0" fontAlgn="base" hangingPunct="0">
              <a:spcBef>
                <a:spcPct val="0"/>
              </a:spcBef>
              <a:spcAft>
                <a:spcPct val="0"/>
              </a:spcAft>
              <a:defRPr sz="2100">
                <a:solidFill>
                  <a:schemeClr val="tx1"/>
                </a:solidFill>
                <a:latin typeface="Calibri" charset="0"/>
                <a:ea typeface="ＭＳ Ｐゴシック" charset="0"/>
              </a:defRPr>
            </a:lvl9pPr>
          </a:lstStyle>
          <a:p>
            <a:pPr eaLnBrk="1" hangingPunct="1"/>
            <a:fld id="{5F202BB3-4FB9-E146-8886-FA8FF2195DFB}" type="slidenum">
              <a:rPr lang="en-US" sz="3800">
                <a:solidFill>
                  <a:srgbClr val="000000"/>
                </a:solidFill>
                <a:sym typeface="Helvetica Light" charset="0"/>
              </a:rPr>
              <a:pPr eaLnBrk="1" hangingPunct="1"/>
              <a:t>40</a:t>
            </a:fld>
            <a:endParaRPr lang="en-US" sz="3800" dirty="0">
              <a:solidFill>
                <a:srgbClr val="000000"/>
              </a:solidFill>
              <a:sym typeface="Helvetica Light" charset="0"/>
            </a:endParaRPr>
          </a:p>
        </p:txBody>
      </p:sp>
    </p:spTree>
    <p:extLst>
      <p:ext uri="{BB962C8B-B14F-4D97-AF65-F5344CB8AC3E}">
        <p14:creationId xmlns:p14="http://schemas.microsoft.com/office/powerpoint/2010/main" val="3619645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Think about PD in PLC’s that looks at MC questions from SBA, ACT, SAT, PSAT and examine WHY students chose the wrong answer.</a:t>
            </a:r>
            <a:endParaRPr lang="en-US" dirty="0"/>
          </a:p>
        </p:txBody>
      </p:sp>
      <p:sp>
        <p:nvSpPr>
          <p:cNvPr id="4" name="Slide Number Placeholder 3"/>
          <p:cNvSpPr>
            <a:spLocks noGrp="1"/>
          </p:cNvSpPr>
          <p:nvPr>
            <p:ph type="sldNum" sz="quarter" idx="10"/>
          </p:nvPr>
        </p:nvSpPr>
        <p:spPr/>
        <p:txBody>
          <a:bodyPr/>
          <a:lstStyle/>
          <a:p>
            <a:fld id="{B248AABD-1E66-40E2-94FE-06BE8FC8FCFE}" type="slidenum">
              <a:rPr lang="en-US" smtClean="0"/>
              <a:pPr/>
              <a:t>41</a:t>
            </a:fld>
            <a:endParaRPr lang="en-US"/>
          </a:p>
        </p:txBody>
      </p:sp>
    </p:spTree>
    <p:extLst>
      <p:ext uri="{BB962C8B-B14F-4D97-AF65-F5344CB8AC3E}">
        <p14:creationId xmlns:p14="http://schemas.microsoft.com/office/powerpoint/2010/main" val="857392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E5661A-BDAA-4579-B2F5-AA9011776D83}" type="datetimeFigureOut">
              <a:rPr lang="en-US" smtClean="0"/>
              <a:pPr/>
              <a:t>10/8/2014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10/8/2014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698992-9F5B-4E9D-871D-4517B2EC8643}" type="datetimeFigureOut">
              <a:rPr lang="en-US" smtClean="0"/>
              <a:pPr/>
              <a:t>10/8/2014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698992-9F5B-4E9D-871D-4517B2EC8643}" type="datetimeFigureOut">
              <a:rPr lang="en-US" smtClean="0"/>
              <a:pPr/>
              <a:t>10/8/2014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endParaRPr lang="en-US" ker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698992-9F5B-4E9D-871D-4517B2EC8643}" type="datetimeFigureOut">
              <a:rPr lang="en-US" smtClean="0"/>
              <a:pPr/>
              <a:t>10/8/2014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endParaRPr lang="en-US" ker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698992-9F5B-4E9D-871D-4517B2EC8643}" type="datetimeFigureOut">
              <a:rPr lang="en-US" smtClean="0"/>
              <a:pPr/>
              <a:t>10/8/2014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endParaRPr lang="en-US" kern="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698992-9F5B-4E9D-871D-4517B2EC8643}" type="datetimeFigureOut">
              <a:rPr lang="en-US" smtClean="0"/>
              <a:pPr/>
              <a:t>10/8/2014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endParaRPr lang="en-US" kern="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698992-9F5B-4E9D-871D-4517B2EC8643}" type="datetimeFigureOut">
              <a:rPr lang="en-US" smtClean="0"/>
              <a:pPr/>
              <a:t>10/8/2014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endParaRPr lang="en-US" kern="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D698992-9F5B-4E9D-871D-4517B2EC8643}" type="datetimeFigureOut">
              <a:rPr lang="en-US" smtClean="0"/>
              <a:pPr/>
              <a:t>10/8/2014</a:t>
            </a:fld>
            <a:endParaRPr lang="en-US"/>
          </a:p>
        </p:txBody>
      </p:sp>
      <p:sp>
        <p:nvSpPr>
          <p:cNvPr id="9" name="Slide Number Placeholder 8"/>
          <p:cNvSpPr>
            <a:spLocks noGrp="1"/>
          </p:cNvSpPr>
          <p:nvPr>
            <p:ph type="sldNum" sz="quarter" idx="11"/>
          </p:nvPr>
        </p:nvSpPr>
        <p:spPr/>
        <p:txBody>
          <a:bodyPr/>
          <a:lstStyle/>
          <a:p>
            <a:endParaRPr lang="en-US" kern="0"/>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10/8/2014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10/8/2014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kern="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22"/>
        <p:cNvGrpSpPr/>
        <p:nvPr/>
      </p:nvGrpSpPr>
      <p:grpSpPr>
        <a:xfrm>
          <a:off x="0" y="0"/>
          <a:ext cx="0" cy="0"/>
          <a:chOff x="0" y="0"/>
          <a:chExt cx="0" cy="0"/>
        </a:xfrm>
      </p:grpSpPr>
      <p:sp>
        <p:nvSpPr>
          <p:cNvPr id="23" name="Shape 23"/>
          <p:cNvSpPr txBox="1">
            <a:spLocks noGrp="1"/>
          </p:cNvSpPr>
          <p:nvPr>
            <p:ph type="sldNum" idx="12"/>
          </p:nvPr>
        </p:nvSpPr>
        <p:spPr>
          <a:xfrm>
            <a:off x="1" y="6569078"/>
            <a:ext cx="609599" cy="288899"/>
          </a:xfrm>
          <a:prstGeom prst="rect">
            <a:avLst/>
          </a:prstGeom>
          <a:noFill/>
          <a:ln>
            <a:noFill/>
          </a:ln>
        </p:spPr>
        <p:txBody>
          <a:bodyPr lIns="91425" tIns="91425" rIns="91425" bIns="91425" anchor="t" anchorCtr="0"/>
          <a:lstStyle>
            <a:lvl1pPr marL="0" marR="0" indent="0" algn="ctr" rtl="0">
              <a:defRPr sz="1400" b="0" i="0" u="none" strike="noStrike" cap="none" baseline="0">
                <a:solidFill>
                  <a:srgbClr val="000000"/>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a:p>
        </p:txBody>
      </p:sp>
      <p:sp>
        <p:nvSpPr>
          <p:cNvPr id="24" name="Shape 24"/>
          <p:cNvSpPr txBox="1">
            <a:spLocks noGrp="1"/>
          </p:cNvSpPr>
          <p:nvPr>
            <p:ph type="title"/>
          </p:nvPr>
        </p:nvSpPr>
        <p:spPr>
          <a:xfrm>
            <a:off x="2819400" y="0"/>
            <a:ext cx="6324600" cy="1219199"/>
          </a:xfrm>
          <a:prstGeom prst="rect">
            <a:avLst/>
          </a:prstGeom>
          <a:noFill/>
          <a:ln>
            <a:noFill/>
          </a:ln>
        </p:spPr>
        <p:txBody>
          <a:bodyPr lIns="91425" tIns="91425" rIns="91425" bIns="91425" anchor="ctr" anchorCtr="0"/>
          <a:lstStyle>
            <a:lvl1pPr marL="168523" indent="-3423" algn="l" rtl="0">
              <a:defRPr sz="2800"/>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Custom Layout">
    <p:spTree>
      <p:nvGrpSpPr>
        <p:cNvPr id="1" name="Shape 25"/>
        <p:cNvGrpSpPr/>
        <p:nvPr/>
      </p:nvGrpSpPr>
      <p:grpSpPr>
        <a:xfrm>
          <a:off x="0" y="0"/>
          <a:ext cx="0" cy="0"/>
          <a:chOff x="0" y="0"/>
          <a:chExt cx="0" cy="0"/>
        </a:xfrm>
      </p:grpSpPr>
      <p:sp>
        <p:nvSpPr>
          <p:cNvPr id="26" name="Shape 26"/>
          <p:cNvSpPr txBox="1">
            <a:spLocks noGrp="1"/>
          </p:cNvSpPr>
          <p:nvPr>
            <p:ph type="body" idx="1"/>
          </p:nvPr>
        </p:nvSpPr>
        <p:spPr>
          <a:xfrm>
            <a:off x="457200" y="1752600"/>
            <a:ext cx="8229600" cy="4114800"/>
          </a:xfrm>
          <a:prstGeom prst="rect">
            <a:avLst/>
          </a:prstGeom>
          <a:noFill/>
          <a:ln>
            <a:noFill/>
          </a:ln>
        </p:spPr>
        <p:txBody>
          <a:bodyPr lIns="91425" tIns="91425" rIns="91425" bIns="91425" anchor="t" anchorCtr="0"/>
          <a:lstStyle>
            <a:lvl1pPr rtl="0">
              <a:defRPr/>
            </a:lvl1pPr>
            <a:lvl2pPr rtl="0">
              <a:defRPr/>
            </a:lvl2pPr>
            <a:lvl3pPr marL="898795" indent="168004" rtl="0">
              <a:defRPr/>
            </a:lvl3pPr>
            <a:lvl4pPr rtl="0">
              <a:defRPr/>
            </a:lvl4pPr>
            <a:lvl5pPr rtl="0">
              <a:defRPr/>
            </a:lvl5pPr>
            <a:lvl6pPr rtl="0">
              <a:defRPr/>
            </a:lvl6pPr>
            <a:lvl7pPr rtl="0">
              <a:defRPr/>
            </a:lvl7pPr>
            <a:lvl8pPr rtl="0">
              <a:defRPr/>
            </a:lvl8pPr>
            <a:lvl9pPr rtl="0">
              <a:defRPr/>
            </a:lvl9pPr>
          </a:lstStyle>
          <a:p>
            <a:endParaRPr/>
          </a:p>
        </p:txBody>
      </p:sp>
      <p:sp>
        <p:nvSpPr>
          <p:cNvPr id="27" name="Shape 27"/>
          <p:cNvSpPr txBox="1">
            <a:spLocks noGrp="1"/>
          </p:cNvSpPr>
          <p:nvPr>
            <p:ph type="sldNum" idx="12"/>
          </p:nvPr>
        </p:nvSpPr>
        <p:spPr>
          <a:xfrm>
            <a:off x="1" y="6569078"/>
            <a:ext cx="609599" cy="288899"/>
          </a:xfrm>
          <a:prstGeom prst="rect">
            <a:avLst/>
          </a:prstGeom>
          <a:noFill/>
          <a:ln>
            <a:noFill/>
          </a:ln>
        </p:spPr>
        <p:txBody>
          <a:bodyPr lIns="91425" tIns="91425" rIns="91425" bIns="91425" anchor="t" anchorCtr="0"/>
          <a:lstStyle>
            <a:lvl1pPr marL="0" marR="0" indent="0" algn="ctr" rtl="0">
              <a:defRPr sz="1400" b="0" i="0" u="none" strike="noStrike" cap="none" baseline="0">
                <a:solidFill>
                  <a:schemeClr val="dk1"/>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a:solidFill>
                <a:srgbClr val="000000"/>
              </a:solidFill>
            </a:endParaRPr>
          </a:p>
        </p:txBody>
      </p:sp>
      <p:sp>
        <p:nvSpPr>
          <p:cNvPr id="28" name="Shape 28"/>
          <p:cNvSpPr txBox="1">
            <a:spLocks noGrp="1"/>
          </p:cNvSpPr>
          <p:nvPr>
            <p:ph type="title"/>
          </p:nvPr>
        </p:nvSpPr>
        <p:spPr>
          <a:xfrm>
            <a:off x="2819400" y="0"/>
            <a:ext cx="6324600" cy="1219199"/>
          </a:xfrm>
          <a:prstGeom prst="rect">
            <a:avLst/>
          </a:prstGeom>
          <a:noFill/>
          <a:ln>
            <a:noFill/>
          </a:ln>
        </p:spPr>
        <p:txBody>
          <a:bodyPr lIns="91425" tIns="91425" rIns="91425" bIns="91425" anchor="ctr" anchorCtr="0"/>
          <a:lstStyle>
            <a:lvl1pPr marL="168523" indent="-3423" algn="l" rtl="0">
              <a:defRPr sz="2800"/>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29" name="Shape 29"/>
          <p:cNvSpPr txBox="1">
            <a:spLocks noGrp="1"/>
          </p:cNvSpPr>
          <p:nvPr>
            <p:ph type="body" idx="2"/>
          </p:nvPr>
        </p:nvSpPr>
        <p:spPr>
          <a:xfrm>
            <a:off x="762002" y="6553200"/>
            <a:ext cx="3809999" cy="304799"/>
          </a:xfrm>
          <a:prstGeom prst="rect">
            <a:avLst/>
          </a:prstGeom>
          <a:noFill/>
          <a:ln>
            <a:noFill/>
          </a:ln>
        </p:spPr>
        <p:txBody>
          <a:bodyPr lIns="91425" tIns="91425" rIns="91425" bIns="91425" anchor="t" anchorCtr="0"/>
          <a:lstStyle>
            <a:lvl1pPr rtl="0">
              <a:buFont typeface="Calibri"/>
              <a:buNone/>
              <a:defRPr sz="1200" b="1" i="1"/>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endParaRPr lang="en-US" kern="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D698992-9F5B-4E9D-871D-4517B2EC8643}" type="datetimeFigureOut">
              <a:rPr lang="en-US" smtClean="0"/>
              <a:pPr/>
              <a:t>10/8/2014</a:t>
            </a:fld>
            <a:endParaRPr lang="en-US"/>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marileesprenger.com/the-critical-words.html"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practice.parcc.testnav.com/" TargetMode="Externa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hyperlink" Target="https://twitter.com/PARCCPlace" TargetMode="External"/><Relationship Id="rId4" Type="http://schemas.openxmlformats.org/officeDocument/2006/relationships/hyperlink" Target="http://www.parcconline.org/"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apsassessment.wordpress.com/" TargetMode="Externa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0000"/>
              </a:schemeClr>
            </a:gs>
            <a:gs pos="75000">
              <a:schemeClr val="bg1">
                <a:shade val="100000"/>
                <a:satMod val="115000"/>
              </a:schemeClr>
            </a:gs>
            <a:gs pos="100000">
              <a:schemeClr val="bg1">
                <a:shade val="70000"/>
                <a:satMod val="13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1798320"/>
            <a:ext cx="8642368" cy="2438400"/>
          </a:xfrm>
        </p:spPr>
        <p:txBody>
          <a:bodyPr>
            <a:noAutofit/>
          </a:bodyPr>
          <a:lstStyle/>
          <a:p>
            <a:pPr algn="ctr"/>
            <a:r>
              <a:rPr lang="en-US" dirty="0" smtClean="0">
                <a:solidFill>
                  <a:srgbClr val="000000"/>
                </a:solidFill>
                <a:effectLst/>
              </a:rPr>
              <a:t/>
            </a:r>
            <a:br>
              <a:rPr lang="en-US" dirty="0" smtClean="0">
                <a:solidFill>
                  <a:srgbClr val="000000"/>
                </a:solidFill>
                <a:effectLst/>
              </a:rPr>
            </a:br>
            <a:r>
              <a:rPr lang="en-US" dirty="0" smtClean="0">
                <a:solidFill>
                  <a:srgbClr val="000000"/>
                </a:solidFill>
                <a:effectLst/>
              </a:rPr>
              <a:t/>
            </a:r>
            <a:br>
              <a:rPr lang="en-US" dirty="0" smtClean="0">
                <a:solidFill>
                  <a:srgbClr val="000000"/>
                </a:solidFill>
                <a:effectLst/>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
            </a:r>
            <a:br>
              <a:rPr lang="en-US" dirty="0" smtClean="0">
                <a:solidFill>
                  <a:srgbClr val="000000"/>
                </a:solidFill>
              </a:rPr>
            </a:br>
            <a:r>
              <a:rPr lang="en-US" dirty="0" smtClean="0">
                <a:solidFill>
                  <a:srgbClr val="000000"/>
                </a:solidFill>
              </a:rPr>
              <a:t>Michael Loughrey</a:t>
            </a:r>
            <a:r>
              <a:rPr lang="en-US" b="0" dirty="0" smtClean="0">
                <a:solidFill>
                  <a:srgbClr val="C00000"/>
                </a:solidFill>
                <a:effectLst/>
                <a:latin typeface="Calibri" panose="020F0502020204030204" pitchFamily="34" charset="0"/>
              </a:rPr>
              <a:t> </a:t>
            </a:r>
            <a:r>
              <a:rPr lang="en-US" dirty="0">
                <a:solidFill>
                  <a:srgbClr val="000000"/>
                </a:solidFill>
                <a:latin typeface="Calibri" panose="020F0502020204030204" pitchFamily="34" charset="0"/>
              </a:rPr>
              <a:t/>
            </a:r>
            <a:br>
              <a:rPr lang="en-US" dirty="0">
                <a:solidFill>
                  <a:srgbClr val="000000"/>
                </a:solidFill>
                <a:latin typeface="Calibri" panose="020F0502020204030204" pitchFamily="34" charset="0"/>
              </a:rPr>
            </a:br>
            <a:r>
              <a:rPr lang="en-US" sz="2400" b="0" dirty="0" smtClean="0">
                <a:solidFill>
                  <a:srgbClr val="000000"/>
                </a:solidFill>
                <a:effectLst/>
                <a:latin typeface="Calibri" panose="020F0502020204030204" pitchFamily="34" charset="0"/>
              </a:rPr>
              <a:t>Attended </a:t>
            </a:r>
            <a:r>
              <a:rPr lang="en-US" sz="2400" dirty="0" smtClean="0">
                <a:solidFill>
                  <a:srgbClr val="000000"/>
                </a:solidFill>
                <a:latin typeface="Calibri" panose="020F0502020204030204" pitchFamily="34" charset="0"/>
              </a:rPr>
              <a:t>8 </a:t>
            </a:r>
            <a:r>
              <a:rPr lang="en-US" sz="2400" b="0" dirty="0" smtClean="0">
                <a:solidFill>
                  <a:srgbClr val="000000"/>
                </a:solidFill>
                <a:effectLst/>
                <a:latin typeface="Calibri" panose="020F0502020204030204" pitchFamily="34" charset="0"/>
              </a:rPr>
              <a:t> (week-long) PARCC Item/Passage Bias &amp; Content Reviews</a:t>
            </a:r>
            <a:br>
              <a:rPr lang="en-US" sz="2400" b="0" dirty="0" smtClean="0">
                <a:solidFill>
                  <a:srgbClr val="000000"/>
                </a:solidFill>
                <a:effectLst/>
                <a:latin typeface="Calibri" panose="020F0502020204030204" pitchFamily="34" charset="0"/>
              </a:rPr>
            </a:br>
            <a:r>
              <a:rPr lang="en-US" sz="2400" dirty="0" smtClean="0">
                <a:solidFill>
                  <a:srgbClr val="000000"/>
                </a:solidFill>
                <a:latin typeface="Calibri" panose="020F0502020204030204" pitchFamily="34" charset="0"/>
              </a:rPr>
              <a:t>Long-time HS English teacher &amp; Measurement  Professional</a:t>
            </a:r>
            <a:br>
              <a:rPr lang="en-US" sz="2400" dirty="0" smtClean="0">
                <a:solidFill>
                  <a:srgbClr val="000000"/>
                </a:solidFill>
                <a:latin typeface="Calibri" panose="020F0502020204030204" pitchFamily="34" charset="0"/>
              </a:rPr>
            </a:br>
            <a:r>
              <a:rPr lang="en-US" sz="2400" dirty="0">
                <a:solidFill>
                  <a:srgbClr val="000000"/>
                </a:solidFill>
                <a:latin typeface="+mn-lt"/>
              </a:rPr>
              <a:t>Former </a:t>
            </a:r>
            <a:r>
              <a:rPr lang="en-US" sz="2400" dirty="0" smtClean="0">
                <a:solidFill>
                  <a:srgbClr val="000000"/>
                </a:solidFill>
                <a:latin typeface="+mn-lt"/>
              </a:rPr>
              <a:t>RDA </a:t>
            </a:r>
            <a:r>
              <a:rPr lang="en-US" sz="2400" dirty="0">
                <a:solidFill>
                  <a:srgbClr val="000000"/>
                </a:solidFill>
                <a:latin typeface="+mn-lt"/>
              </a:rPr>
              <a:t>Assessment Manager</a:t>
            </a:r>
            <a:br>
              <a:rPr lang="en-US" sz="2400" dirty="0">
                <a:solidFill>
                  <a:srgbClr val="000000"/>
                </a:solidFill>
                <a:latin typeface="+mn-lt"/>
              </a:rPr>
            </a:br>
            <a:r>
              <a:rPr lang="en-US" sz="2400" b="0" dirty="0" smtClean="0">
                <a:solidFill>
                  <a:srgbClr val="000000"/>
                </a:solidFill>
                <a:latin typeface="+mn-lt"/>
              </a:rPr>
              <a:t/>
            </a:r>
            <a:br>
              <a:rPr lang="en-US" sz="2400" b="0" dirty="0" smtClean="0">
                <a:solidFill>
                  <a:srgbClr val="000000"/>
                </a:solidFill>
                <a:latin typeface="+mn-lt"/>
              </a:rPr>
            </a:br>
            <a:endParaRPr lang="en-US" sz="2400" b="0" dirty="0">
              <a:solidFill>
                <a:srgbClr val="000000"/>
              </a:solidFill>
              <a:latin typeface="+mn-lt"/>
            </a:endParaRPr>
          </a:p>
        </p:txBody>
      </p:sp>
      <p:cxnSp>
        <p:nvCxnSpPr>
          <p:cNvPr id="4" name="Straight Connector 3"/>
          <p:cNvCxnSpPr/>
          <p:nvPr/>
        </p:nvCxnSpPr>
        <p:spPr>
          <a:xfrm>
            <a:off x="1143000" y="5562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 y="381000"/>
            <a:ext cx="8153400" cy="3059299"/>
          </a:xfrm>
          <a:prstGeom prst="rect">
            <a:avLst/>
          </a:prstGeom>
          <a:noFill/>
        </p:spPr>
        <p:txBody>
          <a:bodyPr wrap="square" rtlCol="0">
            <a:spAutoFit/>
          </a:bodyPr>
          <a:lstStyle/>
          <a:p>
            <a:pPr algn="ctr"/>
            <a:r>
              <a:rPr lang="en-US" sz="4800" dirty="0" smtClean="0">
                <a:solidFill>
                  <a:srgbClr val="000000"/>
                </a:solidFill>
              </a:rPr>
              <a:t>PARCC English/Language Arts</a:t>
            </a:r>
          </a:p>
          <a:p>
            <a:pPr algn="ctr"/>
            <a:r>
              <a:rPr lang="en-US" sz="2000" b="1" dirty="0" smtClean="0">
                <a:solidFill>
                  <a:srgbClr val="A60000"/>
                </a:solidFill>
              </a:rPr>
              <a:t>PARCC: </a:t>
            </a:r>
            <a:r>
              <a:rPr lang="en-US" sz="2000" b="1" u="sng" dirty="0" smtClean="0">
                <a:solidFill>
                  <a:srgbClr val="A60000"/>
                </a:solidFill>
              </a:rPr>
              <a:t>P</a:t>
            </a:r>
            <a:r>
              <a:rPr lang="en-US" sz="2000" b="1" dirty="0" smtClean="0">
                <a:solidFill>
                  <a:srgbClr val="A60000"/>
                </a:solidFill>
              </a:rPr>
              <a:t>artnership for </a:t>
            </a:r>
            <a:r>
              <a:rPr lang="en-US" sz="2000" b="1" u="sng" dirty="0" smtClean="0">
                <a:solidFill>
                  <a:srgbClr val="A60000"/>
                </a:solidFill>
              </a:rPr>
              <a:t>A</a:t>
            </a:r>
            <a:r>
              <a:rPr lang="en-US" sz="2000" b="1" dirty="0" smtClean="0">
                <a:solidFill>
                  <a:srgbClr val="A60000"/>
                </a:solidFill>
              </a:rPr>
              <a:t>ssessment of </a:t>
            </a:r>
            <a:r>
              <a:rPr lang="en-US" sz="2000" b="1" u="sng" dirty="0" smtClean="0">
                <a:solidFill>
                  <a:srgbClr val="A60000"/>
                </a:solidFill>
              </a:rPr>
              <a:t>R</a:t>
            </a:r>
            <a:r>
              <a:rPr lang="en-US" sz="2000" b="1" dirty="0" smtClean="0">
                <a:solidFill>
                  <a:srgbClr val="A60000"/>
                </a:solidFill>
              </a:rPr>
              <a:t>eadiness for </a:t>
            </a:r>
            <a:r>
              <a:rPr lang="en-US" sz="2000" b="1" u="sng" dirty="0" smtClean="0">
                <a:solidFill>
                  <a:srgbClr val="A60000"/>
                </a:solidFill>
              </a:rPr>
              <a:t>C</a:t>
            </a:r>
            <a:r>
              <a:rPr lang="en-US" sz="2000" b="1" dirty="0" smtClean="0">
                <a:solidFill>
                  <a:srgbClr val="A60000"/>
                </a:solidFill>
              </a:rPr>
              <a:t>ollege and </a:t>
            </a:r>
            <a:r>
              <a:rPr lang="en-US" sz="2000" b="1" u="sng" dirty="0" smtClean="0">
                <a:solidFill>
                  <a:srgbClr val="A60000"/>
                </a:solidFill>
              </a:rPr>
              <a:t>C</a:t>
            </a:r>
            <a:r>
              <a:rPr lang="en-US" sz="2000" b="1" dirty="0" smtClean="0">
                <a:solidFill>
                  <a:srgbClr val="A60000"/>
                </a:solidFill>
              </a:rPr>
              <a:t>areer</a:t>
            </a:r>
          </a:p>
          <a:p>
            <a:pPr algn="ctr" defTabSz="1333500">
              <a:lnSpc>
                <a:spcPct val="90000"/>
              </a:lnSpc>
              <a:spcAft>
                <a:spcPct val="35000"/>
              </a:spcAft>
              <a:defRPr/>
            </a:pPr>
            <a:r>
              <a:rPr lang="en-US" sz="4800" b="1" dirty="0" smtClean="0"/>
              <a:t>17 Facts Every ELA Educator Should Know – Q &amp; A</a:t>
            </a:r>
          </a:p>
          <a:p>
            <a:pPr algn="ctr" defTabSz="1333500">
              <a:lnSpc>
                <a:spcPct val="90000"/>
              </a:lnSpc>
              <a:spcAft>
                <a:spcPct val="35000"/>
              </a:spcAft>
              <a:defRPr/>
            </a:pPr>
            <a:r>
              <a:rPr lang="en-US" sz="2400" b="1" dirty="0" smtClean="0"/>
              <a:t> 10/8/14 (ES teachers)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81000" y="1295400"/>
            <a:ext cx="7467600" cy="4114800"/>
          </a:xfrm>
        </p:spPr>
        <p:txBody>
          <a:bodyPr>
            <a:normAutofit/>
          </a:bodyPr>
          <a:lstStyle/>
          <a:p>
            <a:endParaRPr lang="en-US" sz="4800" dirty="0" smtClean="0"/>
          </a:p>
          <a:p>
            <a:r>
              <a:rPr lang="en-US" sz="4800" dirty="0" smtClean="0"/>
              <a:t>To get all your current questions about PARCC answered.</a:t>
            </a:r>
            <a:endParaRPr lang="en-US" sz="4800" dirty="0"/>
          </a:p>
        </p:txBody>
      </p:sp>
      <p:sp>
        <p:nvSpPr>
          <p:cNvPr id="3" name="Title 2"/>
          <p:cNvSpPr>
            <a:spLocks noGrp="1"/>
          </p:cNvSpPr>
          <p:nvPr>
            <p:ph type="title"/>
          </p:nvPr>
        </p:nvSpPr>
        <p:spPr>
          <a:xfrm>
            <a:off x="1066800" y="0"/>
            <a:ext cx="6324600" cy="1219199"/>
          </a:xfrm>
        </p:spPr>
        <p:txBody>
          <a:bodyPr/>
          <a:lstStyle/>
          <a:p>
            <a:pPr algn="ctr"/>
            <a:r>
              <a:rPr lang="en-US" sz="4800" dirty="0" smtClean="0"/>
              <a:t>Objective</a:t>
            </a:r>
            <a:endParaRPr lang="en-US" sz="4800" dirty="0"/>
          </a:p>
        </p:txBody>
      </p:sp>
      <p:sp>
        <p:nvSpPr>
          <p:cNvPr id="4" name="Text Placeholder 3"/>
          <p:cNvSpPr>
            <a:spLocks noGrp="1"/>
          </p:cNvSpPr>
          <p:nvPr>
            <p:ph type="body" idx="2"/>
          </p:nvPr>
        </p:nvSpPr>
        <p:spPr/>
        <p:txBody>
          <a:bodyPr>
            <a:normAutofit fontScale="85000" lnSpcReduction="20000"/>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495"/>
            <a:ext cx="7772400" cy="1219199"/>
          </a:xfrm>
        </p:spPr>
        <p:txBody>
          <a:bodyPr/>
          <a:lstStyle/>
          <a:p>
            <a:pPr algn="ctr"/>
            <a:r>
              <a:rPr lang="en-US" sz="4800" dirty="0" smtClean="0"/>
              <a:t>#1 PARCC Replaces the SBA This Year</a:t>
            </a:r>
            <a:endParaRPr lang="en-US" sz="4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00" y="1295400"/>
            <a:ext cx="8323500" cy="5150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6283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NMPARCC Windows for </a:t>
            </a:r>
            <a:br>
              <a:rPr lang="en-US" sz="4000" dirty="0" smtClean="0"/>
            </a:br>
            <a:r>
              <a:rPr lang="en-US" sz="4000" dirty="0" smtClean="0"/>
              <a:t>2014-15 School Year</a:t>
            </a:r>
            <a:endParaRPr lang="en-US" sz="4000" dirty="0"/>
          </a:p>
        </p:txBody>
      </p:sp>
      <p:sp>
        <p:nvSpPr>
          <p:cNvPr id="3" name="Content Placeholder 2"/>
          <p:cNvSpPr>
            <a:spLocks noGrp="1"/>
          </p:cNvSpPr>
          <p:nvPr>
            <p:ph idx="1"/>
          </p:nvPr>
        </p:nvSpPr>
        <p:spPr>
          <a:xfrm>
            <a:off x="457200" y="1600200"/>
            <a:ext cx="7620000" cy="4876800"/>
          </a:xfrm>
        </p:spPr>
        <p:txBody>
          <a:bodyPr>
            <a:normAutofit fontScale="77500" lnSpcReduction="20000"/>
          </a:bodyPr>
          <a:lstStyle/>
          <a:p>
            <a:r>
              <a:rPr lang="en-US" sz="3500" dirty="0" smtClean="0"/>
              <a:t>Performance-Based Assessment (PBA) 20-day window: March 2 - March 27, 2015</a:t>
            </a:r>
          </a:p>
          <a:p>
            <a:pPr lvl="1">
              <a:buFont typeface="Wingdings" panose="05000000000000000000" pitchFamily="2" charset="2"/>
              <a:buChar char="v"/>
            </a:pPr>
            <a:r>
              <a:rPr lang="en-US" sz="3500" i="1" dirty="0" smtClean="0"/>
              <a:t>About 75% of way through the year.</a:t>
            </a:r>
          </a:p>
          <a:p>
            <a:pPr lvl="1">
              <a:buFont typeface="Wingdings" panose="05000000000000000000" pitchFamily="2" charset="2"/>
              <a:buChar char="v"/>
            </a:pPr>
            <a:r>
              <a:rPr lang="en-US" sz="3500" dirty="0" smtClean="0">
                <a:solidFill>
                  <a:srgbClr val="FF0000"/>
                </a:solidFill>
              </a:rPr>
              <a:t>Each </a:t>
            </a:r>
            <a:r>
              <a:rPr lang="en-US" sz="3500" dirty="0">
                <a:solidFill>
                  <a:srgbClr val="FF0000"/>
                </a:solidFill>
              </a:rPr>
              <a:t>student takes 3 sessions of ELA</a:t>
            </a:r>
          </a:p>
          <a:p>
            <a:pPr lvl="1">
              <a:buFont typeface="Wingdings" panose="05000000000000000000" pitchFamily="2" charset="2"/>
              <a:buChar char="v"/>
            </a:pPr>
            <a:r>
              <a:rPr lang="en-US" sz="3500" dirty="0"/>
              <a:t>Each student takes 2 sessions of Math</a:t>
            </a:r>
          </a:p>
          <a:p>
            <a:endParaRPr lang="en-US" sz="3500" dirty="0" smtClean="0"/>
          </a:p>
          <a:p>
            <a:r>
              <a:rPr lang="en-US" sz="3500" dirty="0" smtClean="0"/>
              <a:t>End of Year (EOY) 20-day window: April 13 – May 8, 2015</a:t>
            </a:r>
          </a:p>
          <a:p>
            <a:pPr lvl="1">
              <a:buFont typeface="Wingdings" panose="05000000000000000000" pitchFamily="2" charset="2"/>
              <a:buChar char="v"/>
            </a:pPr>
            <a:r>
              <a:rPr lang="en-US" sz="3500" i="1" dirty="0" smtClean="0"/>
              <a:t>About 90% of way through the year</a:t>
            </a:r>
          </a:p>
          <a:p>
            <a:pPr lvl="1">
              <a:buFont typeface="Wingdings" panose="05000000000000000000" pitchFamily="2" charset="2"/>
              <a:buChar char="v"/>
            </a:pPr>
            <a:r>
              <a:rPr lang="en-US" sz="3500" dirty="0" smtClean="0">
                <a:solidFill>
                  <a:srgbClr val="FF0000"/>
                </a:solidFill>
              </a:rPr>
              <a:t>Each </a:t>
            </a:r>
            <a:r>
              <a:rPr lang="en-US" sz="3500" u="sng" dirty="0" smtClean="0">
                <a:solidFill>
                  <a:srgbClr val="FF0000"/>
                </a:solidFill>
              </a:rPr>
              <a:t>ES</a:t>
            </a:r>
            <a:r>
              <a:rPr lang="en-US" sz="3500" dirty="0" smtClean="0">
                <a:solidFill>
                  <a:srgbClr val="FF0000"/>
                </a:solidFill>
              </a:rPr>
              <a:t> student takes 1 ELA session </a:t>
            </a:r>
          </a:p>
          <a:p>
            <a:pPr lvl="1">
              <a:buFont typeface="Wingdings" panose="05000000000000000000" pitchFamily="2" charset="2"/>
              <a:buChar char="v"/>
            </a:pPr>
            <a:r>
              <a:rPr lang="en-US" sz="3500" dirty="0" smtClean="0"/>
              <a:t>Each MS/HS student takes 2 ELA sessions </a:t>
            </a:r>
          </a:p>
          <a:p>
            <a:pPr lvl="1">
              <a:buFont typeface="Wingdings" panose="05000000000000000000" pitchFamily="2" charset="2"/>
              <a:buChar char="v"/>
            </a:pPr>
            <a:r>
              <a:rPr lang="en-US" sz="3500" dirty="0" smtClean="0"/>
              <a:t>Each student takes 2 sessions of Math</a:t>
            </a:r>
          </a:p>
          <a:p>
            <a:pPr lvl="1">
              <a:buFont typeface="Wingdings" panose="05000000000000000000" pitchFamily="2" charset="2"/>
              <a:buChar char="v"/>
            </a:pPr>
            <a:endParaRPr lang="en-US" sz="3500" dirty="0"/>
          </a:p>
          <a:p>
            <a:pPr lvl="1">
              <a:buFont typeface="Wingdings" panose="05000000000000000000" pitchFamily="2" charset="2"/>
              <a:buChar char="v"/>
            </a:pPr>
            <a:endParaRPr lang="en-US" sz="2800" dirty="0" smtClean="0"/>
          </a:p>
        </p:txBody>
      </p:sp>
    </p:spTree>
    <p:extLst>
      <p:ext uri="{BB962C8B-B14F-4D97-AF65-F5344CB8AC3E}">
        <p14:creationId xmlns:p14="http://schemas.microsoft.com/office/powerpoint/2010/main" val="3910031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752600"/>
            <a:ext cx="7924800" cy="4114800"/>
          </a:xfrm>
        </p:spPr>
        <p:txBody>
          <a:bodyPr>
            <a:normAutofit fontScale="92500"/>
          </a:bodyPr>
          <a:lstStyle/>
          <a:p>
            <a:r>
              <a:rPr lang="en-US" sz="4000" u="sng" dirty="0" smtClean="0">
                <a:solidFill>
                  <a:srgbClr val="FF0000"/>
                </a:solidFill>
              </a:rPr>
              <a:t>Complexity</a:t>
            </a:r>
            <a:r>
              <a:rPr lang="en-US" sz="4000" dirty="0" smtClean="0"/>
              <a:t>: </a:t>
            </a:r>
            <a:r>
              <a:rPr lang="en-US" sz="3500" dirty="0" smtClean="0"/>
              <a:t>Regular </a:t>
            </a:r>
            <a:r>
              <a:rPr lang="en-US" sz="3500" dirty="0"/>
              <a:t>practice with complex </a:t>
            </a:r>
            <a:r>
              <a:rPr lang="en-US" sz="3500" dirty="0" smtClean="0"/>
              <a:t>texts </a:t>
            </a:r>
            <a:r>
              <a:rPr lang="en-US" sz="3500" dirty="0"/>
              <a:t>and their academic </a:t>
            </a:r>
            <a:r>
              <a:rPr lang="en-US" sz="3500" dirty="0" smtClean="0"/>
              <a:t>language.</a:t>
            </a:r>
          </a:p>
          <a:p>
            <a:r>
              <a:rPr lang="en-US" sz="4000" u="sng" dirty="0" smtClean="0">
                <a:solidFill>
                  <a:srgbClr val="FF0000"/>
                </a:solidFill>
              </a:rPr>
              <a:t>Evidence</a:t>
            </a:r>
            <a:r>
              <a:rPr lang="en-US" sz="4000" dirty="0" smtClean="0"/>
              <a:t>: </a:t>
            </a:r>
            <a:r>
              <a:rPr lang="en-US" sz="3500" dirty="0" smtClean="0"/>
              <a:t>Reading, writing and speaking grounded in evidence from texts, both literary and informational.</a:t>
            </a:r>
          </a:p>
          <a:p>
            <a:r>
              <a:rPr lang="en-US" sz="4000" u="sng" dirty="0" smtClean="0">
                <a:solidFill>
                  <a:srgbClr val="FF0000"/>
                </a:solidFill>
              </a:rPr>
              <a:t>Knowledge</a:t>
            </a:r>
            <a:r>
              <a:rPr lang="en-US" sz="4000" dirty="0" smtClean="0"/>
              <a:t>: </a:t>
            </a:r>
            <a:r>
              <a:rPr lang="en-US" sz="3500" dirty="0" smtClean="0"/>
              <a:t>Building knowledge through content-rich nonfiction.</a:t>
            </a:r>
          </a:p>
          <a:p>
            <a:endParaRPr lang="en-US" sz="4000" dirty="0"/>
          </a:p>
        </p:txBody>
      </p:sp>
      <p:sp>
        <p:nvSpPr>
          <p:cNvPr id="3" name="Title 2"/>
          <p:cNvSpPr>
            <a:spLocks noGrp="1"/>
          </p:cNvSpPr>
          <p:nvPr>
            <p:ph type="title"/>
          </p:nvPr>
        </p:nvSpPr>
        <p:spPr>
          <a:xfrm>
            <a:off x="1143000" y="0"/>
            <a:ext cx="8001000" cy="1219199"/>
          </a:xfrm>
        </p:spPr>
        <p:txBody>
          <a:bodyPr/>
          <a:lstStyle/>
          <a:p>
            <a:r>
              <a:rPr lang="en-US" sz="4800" dirty="0" smtClean="0"/>
              <a:t> #2 Three ELA Shifts</a:t>
            </a:r>
            <a:endParaRPr lang="en-US" sz="4800" dirty="0"/>
          </a:p>
        </p:txBody>
      </p:sp>
      <p:sp>
        <p:nvSpPr>
          <p:cNvPr id="4" name="Text Placeholder 3"/>
          <p:cNvSpPr>
            <a:spLocks noGrp="1"/>
          </p:cNvSpPr>
          <p:nvPr>
            <p:ph type="body" idx="2"/>
          </p:nvPr>
        </p:nvSpPr>
        <p:spPr/>
        <p:txBody>
          <a:bodyPr>
            <a:normAutofit fontScale="85000" lnSpcReduction="20000"/>
          </a:bodyPr>
          <a:lstStyle/>
          <a:p>
            <a:endParaRPr lang="en-US"/>
          </a:p>
        </p:txBody>
      </p:sp>
    </p:spTree>
    <p:extLst>
      <p:ext uri="{BB962C8B-B14F-4D97-AF65-F5344CB8AC3E}">
        <p14:creationId xmlns:p14="http://schemas.microsoft.com/office/powerpoint/2010/main" val="3443914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bwMode="auto">
          <a:xfrm>
            <a:off x="457200" y="1676400"/>
            <a:ext cx="7620000" cy="464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lnSpc>
                <a:spcPct val="110000"/>
              </a:lnSpc>
              <a:buFont typeface="Arial" panose="020B0604020202020204" pitchFamily="34" charset="0"/>
              <a:buNone/>
            </a:pPr>
            <a:endParaRPr lang="en-US" altLang="en-US" sz="2800" i="1" dirty="0" smtClean="0">
              <a:ea typeface="ＭＳ Ｐゴシック" panose="020B0600070205080204" pitchFamily="34" charset="-128"/>
            </a:endParaRPr>
          </a:p>
          <a:p>
            <a:pPr marL="0" indent="0">
              <a:lnSpc>
                <a:spcPct val="110000"/>
              </a:lnSpc>
              <a:buFont typeface="Arial" panose="020B0604020202020204" pitchFamily="34" charset="0"/>
              <a:buNone/>
            </a:pPr>
            <a:r>
              <a:rPr lang="en-US" altLang="en-US" sz="3000" dirty="0" smtClean="0">
                <a:ea typeface="ＭＳ Ｐゴシック" panose="020B0600070205080204" pitchFamily="34" charset="-128"/>
              </a:rPr>
              <a:t>Two standards are always in play—whether they be reading or writing items, selected-response or constructed-response items on any one of the four components of PARCC. They are:</a:t>
            </a:r>
          </a:p>
          <a:p>
            <a:pPr lvl="1">
              <a:lnSpc>
                <a:spcPct val="110000"/>
              </a:lnSpc>
            </a:pPr>
            <a:r>
              <a:rPr lang="en-US" altLang="en-US" sz="3000" dirty="0" smtClean="0">
                <a:ea typeface="ＭＳ Ｐゴシック" panose="020B0600070205080204" pitchFamily="34" charset="-128"/>
              </a:rPr>
              <a:t> Reading Standard 1 (Use of Evidence) </a:t>
            </a:r>
          </a:p>
          <a:p>
            <a:pPr lvl="1">
              <a:lnSpc>
                <a:spcPct val="110000"/>
              </a:lnSpc>
            </a:pPr>
            <a:r>
              <a:rPr lang="en-US" altLang="en-US" sz="3000" dirty="0" smtClean="0">
                <a:ea typeface="ＭＳ Ｐゴシック" panose="020B0600070205080204" pitchFamily="34" charset="-128"/>
              </a:rPr>
              <a:t> Reading Standard 10 (Complex Texts)</a:t>
            </a:r>
          </a:p>
        </p:txBody>
      </p:sp>
      <p:sp>
        <p:nvSpPr>
          <p:cNvPr id="2" name="Title 1"/>
          <p:cNvSpPr>
            <a:spLocks noGrp="1"/>
          </p:cNvSpPr>
          <p:nvPr>
            <p:ph type="title"/>
          </p:nvPr>
        </p:nvSpPr>
        <p:spPr>
          <a:xfrm>
            <a:off x="457200" y="381000"/>
            <a:ext cx="7620000" cy="1600200"/>
          </a:xfrm>
        </p:spPr>
        <p:txBody>
          <a:bodyPr>
            <a:noAutofit/>
          </a:bodyPr>
          <a:lstStyle/>
          <a:p>
            <a:pPr algn="ctr">
              <a:defRPr/>
            </a:pPr>
            <a:r>
              <a:rPr lang="en-US" sz="4000" dirty="0" smtClean="0">
                <a:latin typeface="+mn-lt"/>
                <a:ea typeface="+mj-ea"/>
                <a:cs typeface="Century Gothic"/>
              </a:rPr>
              <a:t>#3 Reading Standards 1 &amp; 10 Are at the Core of Every Part of the ELA Assessment</a:t>
            </a:r>
            <a:endParaRPr lang="en-US" sz="4000" dirty="0">
              <a:latin typeface="+mn-lt"/>
              <a:ea typeface="+mj-ea"/>
              <a:cs typeface="Century Gothic"/>
            </a:endParaRPr>
          </a:p>
        </p:txBody>
      </p:sp>
      <p:sp>
        <p:nvSpPr>
          <p:cNvPr id="2662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122CE6B7-3677-497E-A812-BF97DC4570A3}" type="slidenum">
              <a:rPr lang="en-US" altLang="en-US">
                <a:latin typeface="Calibri" panose="020F0502020204030204" pitchFamily="34" charset="0"/>
              </a:rPr>
              <a:pPr eaLnBrk="1" hangingPunct="1"/>
              <a:t>6</a:t>
            </a:fld>
            <a:endParaRPr lang="en-US" altLang="en-US">
              <a:latin typeface="Calibri" panose="020F0502020204030204" pitchFamily="34" charset="0"/>
            </a:endParaRPr>
          </a:p>
        </p:txBody>
      </p:sp>
    </p:spTree>
    <p:extLst>
      <p:ext uri="{BB962C8B-B14F-4D97-AF65-F5344CB8AC3E}">
        <p14:creationId xmlns:p14="http://schemas.microsoft.com/office/powerpoint/2010/main" val="1007866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smtClean="0"/>
          </a:p>
          <a:p>
            <a:endParaRPr lang="en-US" dirty="0"/>
          </a:p>
          <a:p>
            <a:endParaRPr lang="en-US" dirty="0"/>
          </a:p>
        </p:txBody>
      </p:sp>
      <p:sp>
        <p:nvSpPr>
          <p:cNvPr id="3" name="Title 2"/>
          <p:cNvSpPr>
            <a:spLocks noGrp="1"/>
          </p:cNvSpPr>
          <p:nvPr>
            <p:ph type="title"/>
          </p:nvPr>
        </p:nvSpPr>
        <p:spPr>
          <a:xfrm>
            <a:off x="1828800" y="0"/>
            <a:ext cx="7315200" cy="1219199"/>
          </a:xfrm>
        </p:spPr>
        <p:txBody>
          <a:bodyPr/>
          <a:lstStyle/>
          <a:p>
            <a:r>
              <a:rPr lang="en-US" sz="4000" dirty="0" smtClean="0"/>
              <a:t>#4  “Stretch” Lexile Bands</a:t>
            </a:r>
            <a:endParaRPr lang="en-US" sz="4000" dirty="0"/>
          </a:p>
        </p:txBody>
      </p:sp>
      <p:sp>
        <p:nvSpPr>
          <p:cNvPr id="4" name="Text Placeholder 3"/>
          <p:cNvSpPr>
            <a:spLocks noGrp="1"/>
          </p:cNvSpPr>
          <p:nvPr>
            <p:ph type="body" idx="2"/>
          </p:nvPr>
        </p:nvSpPr>
        <p:spPr>
          <a:xfrm>
            <a:off x="776592" y="6400801"/>
            <a:ext cx="3809999" cy="457199"/>
          </a:xfrm>
        </p:spPr>
        <p:txBody>
          <a:bodyPr>
            <a:noAutofit/>
          </a:bodyPr>
          <a:lstStyle/>
          <a:p>
            <a:r>
              <a:rPr lang="en-US" sz="2000" dirty="0" err="1" smtClean="0"/>
              <a:t>Metametrics</a:t>
            </a:r>
            <a:r>
              <a:rPr lang="en-US" sz="2000" dirty="0" smtClean="0"/>
              <a:t> 2014</a:t>
            </a:r>
            <a:endParaRPr lang="en-US" sz="2000" dirty="0"/>
          </a:p>
        </p:txBody>
      </p:sp>
      <p:graphicFrame>
        <p:nvGraphicFramePr>
          <p:cNvPr id="5" name="Table 4"/>
          <p:cNvGraphicFramePr>
            <a:graphicFrameLocks noGrp="1"/>
          </p:cNvGraphicFramePr>
          <p:nvPr>
            <p:extLst>
              <p:ext uri="{D42A27DB-BD31-4B8C-83A1-F6EECF244321}">
                <p14:modId xmlns:p14="http://schemas.microsoft.com/office/powerpoint/2010/main" val="2806682128"/>
              </p:ext>
            </p:extLst>
          </p:nvPr>
        </p:nvGraphicFramePr>
        <p:xfrm>
          <a:off x="1066800" y="1523999"/>
          <a:ext cx="6172200" cy="4328160"/>
        </p:xfrm>
        <a:graphic>
          <a:graphicData uri="http://schemas.openxmlformats.org/drawingml/2006/table">
            <a:tbl>
              <a:tblPr/>
              <a:tblGrid>
                <a:gridCol w="1828800"/>
                <a:gridCol w="2286000"/>
                <a:gridCol w="2057400"/>
              </a:tblGrid>
              <a:tr h="807721">
                <a:tc>
                  <a:txBody>
                    <a:bodyPr/>
                    <a:lstStyle/>
                    <a:p>
                      <a:pPr algn="ctr"/>
                      <a:r>
                        <a:rPr lang="en-US" sz="2800" b="1" dirty="0">
                          <a:effectLst/>
                        </a:rPr>
                        <a:t>Grade</a:t>
                      </a:r>
                      <a:br>
                        <a:rPr lang="en-US" sz="2800" b="1" dirty="0">
                          <a:effectLst/>
                        </a:rPr>
                      </a:br>
                      <a:r>
                        <a:rPr lang="en-US" sz="2800" b="1" dirty="0">
                          <a:effectLst/>
                        </a:rPr>
                        <a:t>Band</a:t>
                      </a:r>
                      <a:endParaRPr lang="en-US" sz="2800" dirty="0">
                        <a:effectLst/>
                      </a:endParaRP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b="1" dirty="0">
                          <a:effectLst/>
                        </a:rPr>
                        <a:t>Current</a:t>
                      </a:r>
                      <a:br>
                        <a:rPr lang="en-US" sz="2800" b="1" dirty="0">
                          <a:effectLst/>
                        </a:rPr>
                      </a:br>
                      <a:r>
                        <a:rPr lang="en-US" sz="2800" b="1" dirty="0">
                          <a:effectLst/>
                        </a:rPr>
                        <a:t>Lexile Band</a:t>
                      </a:r>
                      <a:endParaRPr lang="en-US" sz="2800" dirty="0">
                        <a:effectLst/>
                      </a:endParaRP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b="1" dirty="0">
                          <a:effectLst/>
                        </a:rPr>
                        <a:t>"Stretch"</a:t>
                      </a:r>
                      <a:br>
                        <a:rPr lang="en-US" sz="2800" b="1" dirty="0">
                          <a:effectLst/>
                        </a:rPr>
                      </a:br>
                      <a:r>
                        <a:rPr lang="en-US" sz="2800" b="1" dirty="0">
                          <a:effectLst/>
                        </a:rPr>
                        <a:t>Lexile </a:t>
                      </a:r>
                      <a:r>
                        <a:rPr lang="en-US" sz="2800" b="1" dirty="0" smtClean="0">
                          <a:effectLst/>
                        </a:rPr>
                        <a:t>Band</a:t>
                      </a:r>
                      <a:endParaRPr lang="en-US" sz="2800" dirty="0">
                        <a:effectLst/>
                      </a:endParaRP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85800">
                <a:tc>
                  <a:txBody>
                    <a:bodyPr/>
                    <a:lstStyle/>
                    <a:p>
                      <a:pPr algn="ctr"/>
                      <a:r>
                        <a:rPr lang="en-US" sz="2800" dirty="0">
                          <a:effectLst/>
                        </a:rPr>
                        <a:t> 2–3</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effectLst/>
                        </a:rPr>
                        <a:t> 450L–725L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solidFill>
                            <a:srgbClr val="FF0000"/>
                          </a:solidFill>
                          <a:effectLst/>
                        </a:rPr>
                        <a:t>420L–820L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85800">
                <a:tc>
                  <a:txBody>
                    <a:bodyPr/>
                    <a:lstStyle/>
                    <a:p>
                      <a:pPr algn="ctr"/>
                      <a:r>
                        <a:rPr lang="en-US" sz="2800" dirty="0">
                          <a:effectLst/>
                        </a:rPr>
                        <a:t> 4–5</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 645L–845L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solidFill>
                            <a:srgbClr val="FF0000"/>
                          </a:solidFill>
                          <a:effectLst/>
                        </a:rPr>
                        <a:t>740L–1010L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85800">
                <a:tc>
                  <a:txBody>
                    <a:bodyPr/>
                    <a:lstStyle/>
                    <a:p>
                      <a:pPr algn="ctr"/>
                      <a:r>
                        <a:rPr lang="en-US" sz="2800" dirty="0">
                          <a:effectLst/>
                        </a:rPr>
                        <a:t> 6–8</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860L–1010L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925L–1185L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85800">
                <a:tc>
                  <a:txBody>
                    <a:bodyPr/>
                    <a:lstStyle/>
                    <a:p>
                      <a:pPr algn="ctr"/>
                      <a:r>
                        <a:rPr lang="en-US" sz="2800" dirty="0">
                          <a:effectLst/>
                        </a:rPr>
                        <a:t>9-10</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960L–1115L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a:effectLst/>
                        </a:rPr>
                        <a:t>1050L–1335L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85800">
                <a:tc>
                  <a:txBody>
                    <a:bodyPr/>
                    <a:lstStyle/>
                    <a:p>
                      <a:pPr algn="ctr"/>
                      <a:r>
                        <a:rPr lang="en-US" sz="2800" dirty="0">
                          <a:effectLst/>
                        </a:rPr>
                        <a:t>11–CCR</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effectLst/>
                        </a:rPr>
                        <a:t> 1070L–1220L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US" sz="2800" dirty="0">
                          <a:effectLst/>
                        </a:rPr>
                        <a:t>1185L–1385L</a:t>
                      </a:r>
                    </a:p>
                  </a:txBody>
                  <a:tcPr marL="45720" marR="45720" marT="22860" marB="2286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cxnSp>
        <p:nvCxnSpPr>
          <p:cNvPr id="9" name="Straight Connector 8"/>
          <p:cNvCxnSpPr/>
          <p:nvPr/>
        </p:nvCxnSpPr>
        <p:spPr>
          <a:xfrm>
            <a:off x="2895600" y="1524000"/>
            <a:ext cx="2286000" cy="434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895600" y="1524000"/>
            <a:ext cx="2286000" cy="434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493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219199"/>
            <a:ext cx="8229600" cy="4876801"/>
          </a:xfrm>
        </p:spPr>
        <p:txBody>
          <a:bodyPr>
            <a:normAutofit fontScale="47500" lnSpcReduction="20000"/>
          </a:bodyPr>
          <a:lstStyle/>
          <a:p>
            <a:r>
              <a:rPr lang="en-US" sz="6700" dirty="0" smtClean="0"/>
              <a:t>All texts (passages) will be authentic.</a:t>
            </a:r>
          </a:p>
          <a:p>
            <a:pPr marL="601615" lvl="2">
              <a:buClr>
                <a:schemeClr val="accent1"/>
              </a:buClr>
            </a:pPr>
            <a:r>
              <a:rPr lang="en-US" sz="6700" dirty="0" smtClean="0"/>
              <a:t>Sources </a:t>
            </a:r>
          </a:p>
          <a:p>
            <a:pPr lvl="2"/>
            <a:r>
              <a:rPr lang="en-US" sz="6700" dirty="0"/>
              <a:t>No longer </a:t>
            </a:r>
            <a:r>
              <a:rPr lang="en-US" sz="6700" dirty="0" smtClean="0"/>
              <a:t>copyrighted (75 years)</a:t>
            </a:r>
            <a:endParaRPr lang="en-US" sz="6700" dirty="0"/>
          </a:p>
          <a:p>
            <a:pPr lvl="2"/>
            <a:r>
              <a:rPr lang="en-US" sz="6700" dirty="0"/>
              <a:t>Open source</a:t>
            </a:r>
          </a:p>
          <a:p>
            <a:pPr lvl="2"/>
            <a:r>
              <a:rPr lang="en-US" sz="6700" dirty="0"/>
              <a:t>Copyright </a:t>
            </a:r>
            <a:r>
              <a:rPr lang="en-US" sz="6700" dirty="0" smtClean="0"/>
              <a:t>purchased</a:t>
            </a:r>
          </a:p>
          <a:p>
            <a:pPr marL="342900" lvl="1">
              <a:buClr>
                <a:schemeClr val="accent1"/>
              </a:buClr>
            </a:pPr>
            <a:r>
              <a:rPr lang="en-US" sz="6700" dirty="0" smtClean="0"/>
              <a:t>PARCC </a:t>
            </a:r>
            <a:r>
              <a:rPr lang="en-US" sz="6700" dirty="0"/>
              <a:t>will not necessarily shy way from controversial topics</a:t>
            </a:r>
            <a:r>
              <a:rPr lang="en-US" sz="6700" dirty="0" smtClean="0"/>
              <a:t>.</a:t>
            </a:r>
          </a:p>
          <a:p>
            <a:pPr marL="342900" lvl="1">
              <a:buClr>
                <a:schemeClr val="accent1"/>
              </a:buClr>
            </a:pPr>
            <a:r>
              <a:rPr lang="en-US" sz="6700" dirty="0" smtClean="0"/>
              <a:t>Wide variety of genres, styles, time periods, etc.</a:t>
            </a:r>
            <a:endParaRPr lang="en-US" sz="6700" dirty="0"/>
          </a:p>
          <a:p>
            <a:endParaRPr lang="en-US" dirty="0" smtClean="0"/>
          </a:p>
          <a:p>
            <a:endParaRPr lang="en-US" dirty="0" smtClean="0"/>
          </a:p>
        </p:txBody>
      </p:sp>
      <p:sp>
        <p:nvSpPr>
          <p:cNvPr id="3" name="Title 2"/>
          <p:cNvSpPr>
            <a:spLocks noGrp="1"/>
          </p:cNvSpPr>
          <p:nvPr>
            <p:ph type="title"/>
          </p:nvPr>
        </p:nvSpPr>
        <p:spPr>
          <a:xfrm>
            <a:off x="1905000" y="0"/>
            <a:ext cx="7239000" cy="1219199"/>
          </a:xfrm>
        </p:spPr>
        <p:txBody>
          <a:bodyPr/>
          <a:lstStyle/>
          <a:p>
            <a:r>
              <a:rPr lang="en-US" sz="4000" dirty="0" smtClean="0"/>
              <a:t>#5 Authentic Texts</a:t>
            </a:r>
            <a:endParaRPr lang="en-US" sz="4000" dirty="0"/>
          </a:p>
        </p:txBody>
      </p:sp>
      <p:sp>
        <p:nvSpPr>
          <p:cNvPr id="4" name="Text Placeholder 3"/>
          <p:cNvSpPr>
            <a:spLocks noGrp="1"/>
          </p:cNvSpPr>
          <p:nvPr>
            <p:ph type="body" idx="2"/>
          </p:nvPr>
        </p:nvSpPr>
        <p:spPr/>
        <p:txBody>
          <a:bodyPr>
            <a:normAutofit fontScale="85000" lnSpcReduction="20000"/>
          </a:bodyPr>
          <a:lstStyle/>
          <a:p>
            <a:endParaRPr lang="en-US"/>
          </a:p>
        </p:txBody>
      </p:sp>
    </p:spTree>
    <p:extLst>
      <p:ext uri="{BB962C8B-B14F-4D97-AF65-F5344CB8AC3E}">
        <p14:creationId xmlns:p14="http://schemas.microsoft.com/office/powerpoint/2010/main" val="1278530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#6 “Rule of Thumb” for Text Length: Both Literary &amp; Informational </a:t>
            </a:r>
            <a:endParaRPr lang="en-US" sz="4000" dirty="0"/>
          </a:p>
        </p:txBody>
      </p:sp>
      <p:sp>
        <p:nvSpPr>
          <p:cNvPr id="3" name="Text Placeholder 2"/>
          <p:cNvSpPr>
            <a:spLocks noGrp="1"/>
          </p:cNvSpPr>
          <p:nvPr>
            <p:ph type="body" idx="1"/>
          </p:nvPr>
        </p:nvSpPr>
        <p:spPr/>
        <p:txBody>
          <a:bodyPr/>
          <a:lstStyle/>
          <a:p>
            <a:pPr algn="l"/>
            <a:r>
              <a:rPr lang="en-US" sz="3200" dirty="0" smtClean="0"/>
              <a:t>   Grade Level</a:t>
            </a:r>
            <a:endParaRPr lang="en-US" sz="3200" dirty="0"/>
          </a:p>
        </p:txBody>
      </p:sp>
      <p:sp>
        <p:nvSpPr>
          <p:cNvPr id="4" name="Content Placeholder 3"/>
          <p:cNvSpPr>
            <a:spLocks noGrp="1"/>
          </p:cNvSpPr>
          <p:nvPr>
            <p:ph sz="half" idx="2"/>
          </p:nvPr>
        </p:nvSpPr>
        <p:spPr/>
        <p:txBody>
          <a:bodyPr>
            <a:normAutofit/>
          </a:bodyPr>
          <a:lstStyle/>
          <a:p>
            <a:pPr lvl="1"/>
            <a:r>
              <a:rPr lang="en-US" sz="3200" dirty="0" smtClean="0">
                <a:solidFill>
                  <a:srgbClr val="FF0000"/>
                </a:solidFill>
              </a:rPr>
              <a:t>3 – 5</a:t>
            </a:r>
          </a:p>
          <a:p>
            <a:pPr lvl="1"/>
            <a:endParaRPr lang="en-US" sz="3200" dirty="0"/>
          </a:p>
          <a:p>
            <a:pPr lvl="1"/>
            <a:r>
              <a:rPr lang="en-US" sz="3200" dirty="0" smtClean="0"/>
              <a:t>6 – 8</a:t>
            </a:r>
          </a:p>
          <a:p>
            <a:pPr lvl="1"/>
            <a:endParaRPr lang="en-US" sz="3200" dirty="0"/>
          </a:p>
          <a:p>
            <a:pPr lvl="1"/>
            <a:r>
              <a:rPr lang="en-US" sz="3200" dirty="0" smtClean="0"/>
              <a:t>9 - 11</a:t>
            </a:r>
          </a:p>
          <a:p>
            <a:pPr marL="411480" lvl="1" indent="0">
              <a:buNone/>
            </a:pPr>
            <a:endParaRPr lang="en-US" dirty="0"/>
          </a:p>
          <a:p>
            <a:pPr marL="411480" lvl="1" indent="0">
              <a:buNone/>
            </a:pPr>
            <a:endParaRPr lang="en-US" dirty="0" smtClean="0"/>
          </a:p>
        </p:txBody>
      </p:sp>
      <p:sp>
        <p:nvSpPr>
          <p:cNvPr id="5" name="Text Placeholder 4"/>
          <p:cNvSpPr>
            <a:spLocks noGrp="1"/>
          </p:cNvSpPr>
          <p:nvPr>
            <p:ph type="body" sz="quarter" idx="3"/>
          </p:nvPr>
        </p:nvSpPr>
        <p:spPr>
          <a:xfrm>
            <a:off x="4419600" y="1219200"/>
            <a:ext cx="3657600" cy="955675"/>
          </a:xfrm>
        </p:spPr>
        <p:txBody>
          <a:bodyPr/>
          <a:lstStyle/>
          <a:p>
            <a:r>
              <a:rPr lang="en-US" sz="3200" dirty="0" smtClean="0"/>
              <a:t>Min/Max Length* </a:t>
            </a:r>
            <a:endParaRPr lang="en-US" sz="3200" dirty="0"/>
          </a:p>
        </p:txBody>
      </p:sp>
      <p:sp>
        <p:nvSpPr>
          <p:cNvPr id="6" name="Content Placeholder 5"/>
          <p:cNvSpPr>
            <a:spLocks noGrp="1"/>
          </p:cNvSpPr>
          <p:nvPr>
            <p:ph sz="quarter" idx="4"/>
          </p:nvPr>
        </p:nvSpPr>
        <p:spPr/>
        <p:txBody>
          <a:bodyPr>
            <a:normAutofit/>
          </a:bodyPr>
          <a:lstStyle/>
          <a:p>
            <a:r>
              <a:rPr lang="en-US" sz="3200" dirty="0" smtClean="0">
                <a:solidFill>
                  <a:srgbClr val="FF0000"/>
                </a:solidFill>
              </a:rPr>
              <a:t>200 – 800 words</a:t>
            </a:r>
          </a:p>
          <a:p>
            <a:endParaRPr lang="en-US" sz="3200" dirty="0"/>
          </a:p>
          <a:p>
            <a:r>
              <a:rPr lang="en-US" sz="3200" dirty="0" smtClean="0"/>
              <a:t>400 – 1,000 words</a:t>
            </a:r>
          </a:p>
          <a:p>
            <a:endParaRPr lang="en-US" sz="3200" dirty="0"/>
          </a:p>
          <a:p>
            <a:r>
              <a:rPr lang="en-US" sz="3200" dirty="0" smtClean="0"/>
              <a:t>500 – 1,500 words</a:t>
            </a:r>
          </a:p>
          <a:p>
            <a:pPr marL="114300" indent="0">
              <a:buNone/>
            </a:pPr>
            <a:r>
              <a:rPr lang="en-US" sz="1600" dirty="0" smtClean="0"/>
              <a:t>*</a:t>
            </a:r>
            <a:r>
              <a:rPr lang="en-US" sz="1600" i="1" dirty="0" smtClean="0"/>
              <a:t>Texts below word length, e.g., poetry, political cartoons, advertisements, etc. must be robust to support sufficient question. </a:t>
            </a:r>
          </a:p>
        </p:txBody>
      </p:sp>
    </p:spTree>
    <p:extLst>
      <p:ext uri="{BB962C8B-B14F-4D97-AF65-F5344CB8AC3E}">
        <p14:creationId xmlns:p14="http://schemas.microsoft.com/office/powerpoint/2010/main" val="2826522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r>
              <a:rPr lang="en-US" sz="4000" dirty="0" smtClean="0"/>
              <a:t>Most item sets will have vocabulary questions.</a:t>
            </a:r>
            <a:endParaRPr lang="en-US" sz="4000" dirty="0"/>
          </a:p>
          <a:p>
            <a:r>
              <a:rPr lang="en-US" sz="4000" dirty="0" smtClean="0"/>
              <a:t>PARCC uses “glossing” sparingly.</a:t>
            </a:r>
          </a:p>
          <a:p>
            <a:r>
              <a:rPr lang="en-US" sz="4000" dirty="0" smtClean="0"/>
              <a:t>Knowing how to use context clues will be essential.</a:t>
            </a:r>
            <a:endParaRPr lang="en-US" sz="4000" dirty="0"/>
          </a:p>
        </p:txBody>
      </p:sp>
      <p:sp>
        <p:nvSpPr>
          <p:cNvPr id="3" name="Title 2"/>
          <p:cNvSpPr>
            <a:spLocks noGrp="1"/>
          </p:cNvSpPr>
          <p:nvPr>
            <p:ph type="title"/>
          </p:nvPr>
        </p:nvSpPr>
        <p:spPr>
          <a:xfrm>
            <a:off x="1676400" y="0"/>
            <a:ext cx="7467600" cy="1219199"/>
          </a:xfrm>
        </p:spPr>
        <p:txBody>
          <a:bodyPr/>
          <a:lstStyle/>
          <a:p>
            <a:r>
              <a:rPr lang="en-US" sz="4800" dirty="0" smtClean="0"/>
              <a:t>#7 Context Clues</a:t>
            </a:r>
            <a:endParaRPr lang="en-US" sz="4800" dirty="0"/>
          </a:p>
        </p:txBody>
      </p:sp>
      <p:sp>
        <p:nvSpPr>
          <p:cNvPr id="4" name="Text Placeholder 3"/>
          <p:cNvSpPr>
            <a:spLocks noGrp="1"/>
          </p:cNvSpPr>
          <p:nvPr>
            <p:ph type="body" idx="2"/>
          </p:nvPr>
        </p:nvSpPr>
        <p:spPr/>
        <p:txBody>
          <a:bodyPr>
            <a:normAutofit fontScale="85000" lnSpcReduction="20000"/>
          </a:bodyPr>
          <a:lstStyle/>
          <a:p>
            <a:endParaRPr lang="en-US"/>
          </a:p>
        </p:txBody>
      </p:sp>
    </p:spTree>
    <p:extLst>
      <p:ext uri="{BB962C8B-B14F-4D97-AF65-F5344CB8AC3E}">
        <p14:creationId xmlns:p14="http://schemas.microsoft.com/office/powerpoint/2010/main" val="11551037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#8 Examples of where “glossing” may be appropriate</a:t>
            </a:r>
            <a:endParaRPr lang="en-US" sz="4000" dirty="0"/>
          </a:p>
        </p:txBody>
      </p:sp>
      <p:sp>
        <p:nvSpPr>
          <p:cNvPr id="3" name="Content Placeholder 2"/>
          <p:cNvSpPr>
            <a:spLocks noGrp="1"/>
          </p:cNvSpPr>
          <p:nvPr>
            <p:ph idx="1"/>
          </p:nvPr>
        </p:nvSpPr>
        <p:spPr/>
        <p:txBody>
          <a:bodyPr>
            <a:normAutofit/>
          </a:bodyPr>
          <a:lstStyle/>
          <a:p>
            <a:r>
              <a:rPr lang="en-US" sz="3200" dirty="0" smtClean="0"/>
              <a:t>Antiquated word or phrase</a:t>
            </a:r>
          </a:p>
          <a:p>
            <a:r>
              <a:rPr lang="en-US" sz="3200" dirty="0" smtClean="0"/>
              <a:t>Historical references</a:t>
            </a:r>
          </a:p>
          <a:p>
            <a:r>
              <a:rPr lang="en-US" sz="3200" dirty="0" smtClean="0"/>
              <a:t>Technical/scientific words</a:t>
            </a:r>
          </a:p>
          <a:p>
            <a:r>
              <a:rPr lang="en-US" sz="3200" dirty="0" smtClean="0"/>
              <a:t>Allusions</a:t>
            </a:r>
          </a:p>
          <a:p>
            <a:r>
              <a:rPr lang="en-US" sz="3200" dirty="0" smtClean="0"/>
              <a:t>Idioms</a:t>
            </a:r>
          </a:p>
          <a:p>
            <a:endParaRPr lang="en-US" dirty="0"/>
          </a:p>
          <a:p>
            <a:r>
              <a:rPr lang="en-US" sz="2400" i="1" dirty="0" smtClean="0"/>
              <a:t>Glossing will only be done when a word, term, phrase, or reference interferes with students’ ability to demonstrate the reading skills called for in CCSS.</a:t>
            </a:r>
          </a:p>
          <a:p>
            <a:pPr marL="114300" indent="0">
              <a:buNone/>
            </a:pPr>
            <a:endParaRPr lang="en-US" dirty="0"/>
          </a:p>
        </p:txBody>
      </p:sp>
    </p:spTree>
    <p:extLst>
      <p:ext uri="{BB962C8B-B14F-4D97-AF65-F5344CB8AC3E}">
        <p14:creationId xmlns:p14="http://schemas.microsoft.com/office/powerpoint/2010/main" val="455351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7620000" cy="1260476"/>
          </a:xfrm>
        </p:spPr>
        <p:txBody>
          <a:bodyPr/>
          <a:lstStyle/>
          <a:p>
            <a:pPr algn="ctr"/>
            <a:r>
              <a:rPr lang="en-US" dirty="0" smtClean="0"/>
              <a:t>#9 Academic Vocabulary</a:t>
            </a:r>
            <a:br>
              <a:rPr lang="en-US" dirty="0" smtClean="0"/>
            </a:br>
            <a:r>
              <a:rPr lang="en-US" sz="1800" dirty="0" smtClean="0"/>
              <a:t>from  </a:t>
            </a:r>
            <a:r>
              <a:rPr lang="en-US" sz="1800" dirty="0" smtClean="0">
                <a:hlinkClick r:id="rId3"/>
              </a:rPr>
              <a:t>www.marileesprenger.com/the-critical-words.html</a:t>
            </a:r>
            <a:r>
              <a:rPr lang="en-US" sz="1800" dirty="0" smtClean="0"/>
              <a:t/>
            </a:r>
            <a:br>
              <a:rPr lang="en-US" sz="1800" dirty="0" smtClean="0"/>
            </a:br>
            <a:r>
              <a:rPr lang="en-US" sz="1800" i="1" dirty="0" smtClean="0"/>
              <a:t>Check for </a:t>
            </a:r>
            <a:r>
              <a:rPr lang="en-US" sz="1800" i="1" dirty="0"/>
              <a:t>words at your grade level in </a:t>
            </a:r>
            <a:r>
              <a:rPr lang="en-US" sz="1800" i="1" dirty="0" smtClean="0"/>
              <a:t>CCSS  &amp; Appendix B exemplars.</a:t>
            </a:r>
            <a:endParaRPr lang="en-US" sz="1800" i="1" dirty="0"/>
          </a:p>
        </p:txBody>
      </p:sp>
      <p:sp>
        <p:nvSpPr>
          <p:cNvPr id="3" name="Text Placeholder 2"/>
          <p:cNvSpPr>
            <a:spLocks noGrp="1"/>
          </p:cNvSpPr>
          <p:nvPr>
            <p:ph type="body" idx="1"/>
          </p:nvPr>
        </p:nvSpPr>
        <p:spPr/>
        <p:txBody>
          <a:bodyPr/>
          <a:lstStyle/>
          <a:p>
            <a:r>
              <a:rPr lang="en-US" dirty="0" smtClean="0"/>
              <a:t>“Some” Critical Verbs</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Analyze</a:t>
            </a:r>
          </a:p>
          <a:p>
            <a:r>
              <a:rPr lang="en-US" dirty="0" smtClean="0"/>
              <a:t>Determine</a:t>
            </a:r>
          </a:p>
          <a:p>
            <a:r>
              <a:rPr lang="en-US" dirty="0" smtClean="0"/>
              <a:t>Evaluate</a:t>
            </a:r>
          </a:p>
          <a:p>
            <a:r>
              <a:rPr lang="en-US" dirty="0" smtClean="0"/>
              <a:t>Infer</a:t>
            </a:r>
          </a:p>
          <a:p>
            <a:r>
              <a:rPr lang="en-US" dirty="0" smtClean="0"/>
              <a:t>Integrate</a:t>
            </a:r>
          </a:p>
          <a:p>
            <a:r>
              <a:rPr lang="en-US" dirty="0" smtClean="0"/>
              <a:t>Paraphrase</a:t>
            </a:r>
          </a:p>
          <a:p>
            <a:r>
              <a:rPr lang="en-US" dirty="0" smtClean="0"/>
              <a:t>Summarize</a:t>
            </a:r>
          </a:p>
          <a:p>
            <a:r>
              <a:rPr lang="en-US" dirty="0" smtClean="0"/>
              <a:t>Trace</a:t>
            </a:r>
          </a:p>
          <a:p>
            <a:r>
              <a:rPr lang="en-US" dirty="0" smtClean="0"/>
              <a:t>Distinguish</a:t>
            </a:r>
          </a:p>
          <a:p>
            <a:endParaRPr lang="en-US" sz="1200" dirty="0"/>
          </a:p>
        </p:txBody>
      </p:sp>
      <p:sp>
        <p:nvSpPr>
          <p:cNvPr id="5" name="Text Placeholder 4"/>
          <p:cNvSpPr>
            <a:spLocks noGrp="1"/>
          </p:cNvSpPr>
          <p:nvPr>
            <p:ph type="body" sz="quarter" idx="3"/>
          </p:nvPr>
        </p:nvSpPr>
        <p:spPr/>
        <p:txBody>
          <a:bodyPr/>
          <a:lstStyle/>
          <a:p>
            <a:r>
              <a:rPr lang="en-US" dirty="0" smtClean="0"/>
              <a:t>“Some” Critical Nouns</a:t>
            </a:r>
            <a:endParaRPr lang="en-US" dirty="0"/>
          </a:p>
        </p:txBody>
      </p:sp>
      <p:sp>
        <p:nvSpPr>
          <p:cNvPr id="6" name="Content Placeholder 5"/>
          <p:cNvSpPr>
            <a:spLocks noGrp="1"/>
          </p:cNvSpPr>
          <p:nvPr>
            <p:ph sz="quarter" idx="4"/>
          </p:nvPr>
        </p:nvSpPr>
        <p:spPr/>
        <p:txBody>
          <a:bodyPr>
            <a:normAutofit/>
          </a:bodyPr>
          <a:lstStyle/>
          <a:p>
            <a:r>
              <a:rPr lang="en-US" dirty="0" smtClean="0"/>
              <a:t>Alliteration</a:t>
            </a:r>
          </a:p>
          <a:p>
            <a:r>
              <a:rPr lang="en-US" dirty="0" smtClean="0"/>
              <a:t>Evidence</a:t>
            </a:r>
          </a:p>
          <a:p>
            <a:r>
              <a:rPr lang="en-US" dirty="0" smtClean="0"/>
              <a:t>Point of View</a:t>
            </a:r>
          </a:p>
          <a:p>
            <a:r>
              <a:rPr lang="en-US" dirty="0" smtClean="0"/>
              <a:t>Stanza</a:t>
            </a:r>
          </a:p>
          <a:p>
            <a:r>
              <a:rPr lang="en-US" dirty="0" smtClean="0"/>
              <a:t>Theme</a:t>
            </a:r>
          </a:p>
          <a:p>
            <a:r>
              <a:rPr lang="en-US" dirty="0" smtClean="0"/>
              <a:t>Central idea</a:t>
            </a:r>
          </a:p>
          <a:p>
            <a:r>
              <a:rPr lang="en-US" dirty="0" smtClean="0"/>
              <a:t>Conclusions</a:t>
            </a:r>
          </a:p>
          <a:p>
            <a:r>
              <a:rPr lang="en-US" dirty="0" smtClean="0"/>
              <a:t>Details</a:t>
            </a:r>
          </a:p>
          <a:p>
            <a:endParaRPr lang="en-US" dirty="0" smtClean="0"/>
          </a:p>
          <a:p>
            <a:endParaRPr lang="en-US" dirty="0"/>
          </a:p>
        </p:txBody>
      </p:sp>
    </p:spTree>
    <p:extLst>
      <p:ext uri="{BB962C8B-B14F-4D97-AF65-F5344CB8AC3E}">
        <p14:creationId xmlns:p14="http://schemas.microsoft.com/office/powerpoint/2010/main" val="789784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#10  Many Different ELA Standards</a:t>
            </a:r>
            <a:endParaRPr lang="en-US" sz="4000" dirty="0"/>
          </a:p>
        </p:txBody>
      </p:sp>
      <p:sp>
        <p:nvSpPr>
          <p:cNvPr id="3" name="Content Placeholder 2"/>
          <p:cNvSpPr>
            <a:spLocks noGrp="1"/>
          </p:cNvSpPr>
          <p:nvPr>
            <p:ph sz="half" idx="1"/>
          </p:nvPr>
        </p:nvSpPr>
        <p:spPr/>
        <p:txBody>
          <a:bodyPr>
            <a:normAutofit fontScale="62500" lnSpcReduction="20000"/>
          </a:bodyPr>
          <a:lstStyle/>
          <a:p>
            <a:r>
              <a:rPr lang="en-US" sz="4500" dirty="0" smtClean="0"/>
              <a:t>RL (literature)</a:t>
            </a:r>
          </a:p>
          <a:p>
            <a:r>
              <a:rPr lang="en-US" sz="4500" dirty="0" smtClean="0"/>
              <a:t>RI (informational)</a:t>
            </a:r>
          </a:p>
          <a:p>
            <a:r>
              <a:rPr lang="en-US" sz="4500" strike="sngStrike" dirty="0" smtClean="0"/>
              <a:t>*RH (literacy in history &amp;  social studies) </a:t>
            </a:r>
          </a:p>
          <a:p>
            <a:r>
              <a:rPr lang="en-US" sz="4500" dirty="0" smtClean="0"/>
              <a:t>*</a:t>
            </a:r>
            <a:r>
              <a:rPr lang="en-US" sz="4500" strike="sngStrike" dirty="0" smtClean="0"/>
              <a:t>RST (literacy in science &amp; technical subjects) (</a:t>
            </a:r>
            <a:r>
              <a:rPr lang="en-US" sz="4500" strike="sngStrike" dirty="0"/>
              <a:t>gr. 6-11</a:t>
            </a:r>
            <a:r>
              <a:rPr lang="en-US" sz="4500" dirty="0" smtClean="0"/>
              <a:t>)</a:t>
            </a:r>
          </a:p>
          <a:p>
            <a:pPr marL="114300" indent="0">
              <a:buNone/>
            </a:pPr>
            <a:endParaRPr lang="en-US" sz="2000" dirty="0" smtClean="0"/>
          </a:p>
          <a:p>
            <a:pPr marL="114300" indent="0">
              <a:buNone/>
            </a:pPr>
            <a:endParaRPr lang="en-US" sz="2000" dirty="0"/>
          </a:p>
          <a:p>
            <a:pPr marL="114300" indent="0">
              <a:buNone/>
            </a:pPr>
            <a:endParaRPr lang="en-US" sz="2000" dirty="0" smtClean="0"/>
          </a:p>
          <a:p>
            <a:pPr marL="114300" indent="0">
              <a:buNone/>
            </a:pPr>
            <a:endParaRPr lang="en-US" sz="2000" dirty="0"/>
          </a:p>
          <a:p>
            <a:pPr marL="114300" indent="0">
              <a:buNone/>
            </a:pPr>
            <a:endParaRPr lang="en-US" sz="2000" dirty="0" smtClean="0"/>
          </a:p>
          <a:p>
            <a:pPr marL="114300" indent="0">
              <a:buNone/>
            </a:pPr>
            <a:endParaRPr lang="en-US" sz="2000" dirty="0" smtClean="0"/>
          </a:p>
          <a:p>
            <a:pPr marL="114300" indent="0">
              <a:buNone/>
            </a:pPr>
            <a:r>
              <a:rPr lang="en-US" sz="3200" strike="sngStrike" dirty="0" smtClean="0"/>
              <a:t>*grades 6-11 only</a:t>
            </a:r>
          </a:p>
          <a:p>
            <a:endParaRPr lang="en-US" dirty="0"/>
          </a:p>
        </p:txBody>
      </p:sp>
      <p:sp>
        <p:nvSpPr>
          <p:cNvPr id="4" name="Content Placeholder 3"/>
          <p:cNvSpPr>
            <a:spLocks noGrp="1"/>
          </p:cNvSpPr>
          <p:nvPr>
            <p:ph sz="half" idx="2"/>
          </p:nvPr>
        </p:nvSpPr>
        <p:spPr>
          <a:xfrm>
            <a:off x="4419600" y="1536192"/>
            <a:ext cx="3733800" cy="4590288"/>
          </a:xfrm>
        </p:spPr>
        <p:txBody>
          <a:bodyPr>
            <a:normAutofit fontScale="62500" lnSpcReduction="20000"/>
          </a:bodyPr>
          <a:lstStyle/>
          <a:p>
            <a:r>
              <a:rPr lang="en-US" sz="4500" dirty="0" smtClean="0"/>
              <a:t>W(writing)</a:t>
            </a:r>
          </a:p>
          <a:p>
            <a:pPr lvl="1"/>
            <a:r>
              <a:rPr lang="en-US" sz="4500" dirty="0" smtClean="0"/>
              <a:t>Opinion</a:t>
            </a:r>
          </a:p>
          <a:p>
            <a:pPr lvl="1"/>
            <a:r>
              <a:rPr lang="en-US" sz="4500" dirty="0" smtClean="0"/>
              <a:t>Informative/</a:t>
            </a:r>
            <a:r>
              <a:rPr lang="en-US" sz="4500" dirty="0" err="1" smtClean="0"/>
              <a:t>explan-atory</a:t>
            </a:r>
            <a:endParaRPr lang="en-US" sz="4500" dirty="0" smtClean="0"/>
          </a:p>
          <a:p>
            <a:pPr lvl="1"/>
            <a:r>
              <a:rPr lang="en-US" sz="4500" dirty="0" smtClean="0"/>
              <a:t>Narrative</a:t>
            </a:r>
          </a:p>
          <a:p>
            <a:r>
              <a:rPr lang="en-US" sz="4500" dirty="0" smtClean="0"/>
              <a:t>L(language)</a:t>
            </a:r>
          </a:p>
          <a:p>
            <a:endParaRPr lang="en-US" sz="4500" dirty="0"/>
          </a:p>
          <a:p>
            <a:r>
              <a:rPr lang="en-US" sz="4500" dirty="0" smtClean="0"/>
              <a:t>**RF(reading foundational skills)</a:t>
            </a:r>
          </a:p>
          <a:p>
            <a:endParaRPr lang="en-US" dirty="0"/>
          </a:p>
          <a:p>
            <a:pPr marL="114300" indent="0">
              <a:buNone/>
            </a:pPr>
            <a:r>
              <a:rPr lang="en-US" sz="3200" dirty="0" smtClean="0"/>
              <a:t>**grades K-5 RF standards not tested </a:t>
            </a:r>
            <a:endParaRPr lang="en-US" sz="3200" dirty="0"/>
          </a:p>
        </p:txBody>
      </p:sp>
    </p:spTree>
    <p:extLst>
      <p:ext uri="{BB962C8B-B14F-4D97-AF65-F5344CB8AC3E}">
        <p14:creationId xmlns:p14="http://schemas.microsoft.com/office/powerpoint/2010/main" val="4133633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t>#11 Next Gen Item Types</a:t>
            </a:r>
            <a:endParaRPr lang="en-US" sz="4400" dirty="0"/>
          </a:p>
        </p:txBody>
      </p:sp>
      <p:sp>
        <p:nvSpPr>
          <p:cNvPr id="3" name="Text Placeholder 2"/>
          <p:cNvSpPr>
            <a:spLocks noGrp="1"/>
          </p:cNvSpPr>
          <p:nvPr>
            <p:ph type="body" idx="1"/>
          </p:nvPr>
        </p:nvSpPr>
        <p:spPr/>
        <p:txBody>
          <a:bodyPr/>
          <a:lstStyle/>
          <a:p>
            <a:r>
              <a:rPr lang="en-US" sz="4000" dirty="0" smtClean="0"/>
              <a:t>PBA</a:t>
            </a:r>
            <a:endParaRPr lang="en-US" sz="4000" dirty="0"/>
          </a:p>
        </p:txBody>
      </p:sp>
      <p:sp>
        <p:nvSpPr>
          <p:cNvPr id="4" name="Content Placeholder 3"/>
          <p:cNvSpPr>
            <a:spLocks noGrp="1"/>
          </p:cNvSpPr>
          <p:nvPr>
            <p:ph sz="half" idx="2"/>
          </p:nvPr>
        </p:nvSpPr>
        <p:spPr>
          <a:xfrm>
            <a:off x="457200" y="2174874"/>
            <a:ext cx="3657600" cy="4225925"/>
          </a:xfrm>
        </p:spPr>
        <p:txBody>
          <a:bodyPr>
            <a:normAutofit fontScale="70000" lnSpcReduction="20000"/>
          </a:bodyPr>
          <a:lstStyle/>
          <a:p>
            <a:r>
              <a:rPr lang="en-US" sz="4200" dirty="0" smtClean="0"/>
              <a:t>*PCR Tasks</a:t>
            </a:r>
          </a:p>
          <a:p>
            <a:pPr lvl="1"/>
            <a:r>
              <a:rPr lang="en-US" sz="3400" dirty="0" smtClean="0"/>
              <a:t>NT (Narration Task) </a:t>
            </a:r>
            <a:endParaRPr lang="en-US" sz="3400" dirty="0"/>
          </a:p>
          <a:p>
            <a:pPr lvl="1"/>
            <a:r>
              <a:rPr lang="en-US" sz="3400" dirty="0" smtClean="0"/>
              <a:t>LAT (Literary Analysis Task)</a:t>
            </a:r>
          </a:p>
          <a:p>
            <a:pPr lvl="1"/>
            <a:r>
              <a:rPr lang="en-US" sz="3400" dirty="0" smtClean="0"/>
              <a:t>RST (Research </a:t>
            </a:r>
            <a:r>
              <a:rPr lang="en-US" sz="3400" dirty="0"/>
              <a:t>Simulation </a:t>
            </a:r>
            <a:r>
              <a:rPr lang="en-US" sz="3400" dirty="0" smtClean="0"/>
              <a:t>Task)</a:t>
            </a:r>
            <a:endParaRPr lang="en-US" sz="3400" dirty="0"/>
          </a:p>
          <a:p>
            <a:r>
              <a:rPr lang="en-US" sz="3400" dirty="0" smtClean="0"/>
              <a:t>EBSR (Extended-Based </a:t>
            </a:r>
            <a:r>
              <a:rPr lang="en-US" sz="3400" dirty="0"/>
              <a:t>S</a:t>
            </a:r>
            <a:r>
              <a:rPr lang="en-US" sz="3400" dirty="0" smtClean="0"/>
              <a:t>elected </a:t>
            </a:r>
            <a:r>
              <a:rPr lang="en-US" sz="3400" dirty="0"/>
              <a:t>R</a:t>
            </a:r>
            <a:r>
              <a:rPr lang="en-US" sz="3400" dirty="0" smtClean="0"/>
              <a:t>esponse)</a:t>
            </a:r>
          </a:p>
          <a:p>
            <a:r>
              <a:rPr lang="en-US" sz="3400" dirty="0" smtClean="0"/>
              <a:t>TECR (Technology- </a:t>
            </a:r>
            <a:r>
              <a:rPr lang="en-US" sz="3400" dirty="0"/>
              <a:t>E</a:t>
            </a:r>
            <a:r>
              <a:rPr lang="en-US" sz="3400" dirty="0" smtClean="0"/>
              <a:t>nhanced </a:t>
            </a:r>
            <a:r>
              <a:rPr lang="en-US" sz="3400" dirty="0"/>
              <a:t>C</a:t>
            </a:r>
            <a:r>
              <a:rPr lang="en-US" sz="3400" dirty="0" smtClean="0"/>
              <a:t>onstructed </a:t>
            </a:r>
            <a:r>
              <a:rPr lang="en-US" sz="3400" dirty="0"/>
              <a:t>R</a:t>
            </a:r>
            <a:r>
              <a:rPr lang="en-US" sz="3400" dirty="0" smtClean="0"/>
              <a:t>esponse)</a:t>
            </a:r>
          </a:p>
          <a:p>
            <a:endParaRPr lang="en-US" sz="2600" dirty="0" smtClean="0"/>
          </a:p>
          <a:p>
            <a:pPr marL="114300" indent="0">
              <a:buNone/>
            </a:pPr>
            <a:r>
              <a:rPr lang="en-US" sz="1900" dirty="0" smtClean="0"/>
              <a:t>*Prose Constructed Response</a:t>
            </a:r>
          </a:p>
          <a:p>
            <a:pPr lvl="1"/>
            <a:endParaRPr lang="en-US" dirty="0"/>
          </a:p>
          <a:p>
            <a:pPr lvl="1"/>
            <a:endParaRPr lang="en-US" dirty="0"/>
          </a:p>
        </p:txBody>
      </p:sp>
      <p:sp>
        <p:nvSpPr>
          <p:cNvPr id="5" name="Text Placeholder 4"/>
          <p:cNvSpPr>
            <a:spLocks noGrp="1"/>
          </p:cNvSpPr>
          <p:nvPr>
            <p:ph type="body" sz="quarter" idx="3"/>
          </p:nvPr>
        </p:nvSpPr>
        <p:spPr/>
        <p:txBody>
          <a:bodyPr/>
          <a:lstStyle/>
          <a:p>
            <a:r>
              <a:rPr lang="en-US" sz="4000" dirty="0" smtClean="0"/>
              <a:t>EOY</a:t>
            </a:r>
            <a:endParaRPr lang="en-US" sz="4000" dirty="0"/>
          </a:p>
        </p:txBody>
      </p:sp>
      <p:sp>
        <p:nvSpPr>
          <p:cNvPr id="6" name="Content Placeholder 5"/>
          <p:cNvSpPr>
            <a:spLocks noGrp="1"/>
          </p:cNvSpPr>
          <p:nvPr>
            <p:ph sz="quarter" idx="4"/>
          </p:nvPr>
        </p:nvSpPr>
        <p:spPr>
          <a:xfrm>
            <a:off x="4419600" y="2174875"/>
            <a:ext cx="3810000" cy="3159125"/>
          </a:xfrm>
        </p:spPr>
        <p:txBody>
          <a:bodyPr>
            <a:normAutofit fontScale="85000" lnSpcReduction="10000"/>
          </a:bodyPr>
          <a:lstStyle/>
          <a:p>
            <a:r>
              <a:rPr lang="en-US" sz="3800" dirty="0" smtClean="0"/>
              <a:t>Quick Scoring Items</a:t>
            </a:r>
          </a:p>
          <a:p>
            <a:pPr lvl="1"/>
            <a:r>
              <a:rPr lang="en-US" sz="2800" dirty="0" smtClean="0"/>
              <a:t>EBSR </a:t>
            </a:r>
          </a:p>
          <a:p>
            <a:pPr lvl="1"/>
            <a:r>
              <a:rPr lang="en-US" sz="2800" dirty="0" smtClean="0"/>
              <a:t>TECR (e.g., drag &amp; drop, cut &amp; paste)</a:t>
            </a:r>
          </a:p>
          <a:p>
            <a:pPr lvl="1"/>
            <a:r>
              <a:rPr lang="en-US" sz="2800" dirty="0" smtClean="0"/>
              <a:t>Multiple select response</a:t>
            </a:r>
          </a:p>
          <a:p>
            <a:pPr lvl="1"/>
            <a:r>
              <a:rPr lang="en-US" sz="2800" dirty="0" smtClean="0"/>
              <a:t>Multiple choice</a:t>
            </a:r>
          </a:p>
          <a:p>
            <a:pPr lvl="1"/>
            <a:endParaRPr lang="en-US" sz="5100" dirty="0" smtClean="0"/>
          </a:p>
        </p:txBody>
      </p:sp>
    </p:spTree>
    <p:extLst>
      <p:ext uri="{BB962C8B-B14F-4D97-AF65-F5344CB8AC3E}">
        <p14:creationId xmlns:p14="http://schemas.microsoft.com/office/powerpoint/2010/main" val="41786981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#12 PBA &amp; EOY Scoring</a:t>
            </a:r>
            <a:endParaRPr lang="en-US" dirty="0"/>
          </a:p>
        </p:txBody>
      </p:sp>
      <p:sp>
        <p:nvSpPr>
          <p:cNvPr id="3" name="Content Placeholder 2"/>
          <p:cNvSpPr>
            <a:spLocks noGrp="1"/>
          </p:cNvSpPr>
          <p:nvPr>
            <p:ph idx="1"/>
          </p:nvPr>
        </p:nvSpPr>
        <p:spPr/>
        <p:txBody>
          <a:bodyPr>
            <a:normAutofit fontScale="85000" lnSpcReduction="20000"/>
          </a:bodyPr>
          <a:lstStyle/>
          <a:p>
            <a:r>
              <a:rPr lang="en-US" sz="3200" dirty="0" smtClean="0"/>
              <a:t>Machine-scored whether on the PBA or EOY</a:t>
            </a:r>
          </a:p>
          <a:p>
            <a:pPr lvl="2"/>
            <a:r>
              <a:rPr lang="en-US" sz="2800" dirty="0" smtClean="0"/>
              <a:t>EBSR </a:t>
            </a:r>
          </a:p>
          <a:p>
            <a:pPr lvl="2"/>
            <a:r>
              <a:rPr lang="en-US" sz="2800" dirty="0"/>
              <a:t>M</a:t>
            </a:r>
            <a:r>
              <a:rPr lang="en-US" sz="2800" dirty="0" smtClean="0"/>
              <a:t>ultiple select </a:t>
            </a:r>
          </a:p>
          <a:p>
            <a:pPr lvl="2"/>
            <a:r>
              <a:rPr lang="en-US" sz="2800" dirty="0" smtClean="0"/>
              <a:t>Multiple choice </a:t>
            </a:r>
          </a:p>
          <a:p>
            <a:pPr lvl="2"/>
            <a:r>
              <a:rPr lang="en-US" sz="2800" dirty="0" smtClean="0"/>
              <a:t>TECR  </a:t>
            </a:r>
          </a:p>
          <a:p>
            <a:pPr lvl="3"/>
            <a:r>
              <a:rPr lang="en-US" sz="2600" dirty="0" smtClean="0"/>
              <a:t>drag &amp; drop</a:t>
            </a:r>
          </a:p>
          <a:p>
            <a:pPr lvl="3"/>
            <a:r>
              <a:rPr lang="en-US" sz="2600" dirty="0" smtClean="0"/>
              <a:t>cut &amp; past </a:t>
            </a:r>
          </a:p>
          <a:p>
            <a:pPr lvl="3"/>
            <a:r>
              <a:rPr lang="en-US" sz="2600" dirty="0" smtClean="0"/>
              <a:t>shade text </a:t>
            </a:r>
          </a:p>
          <a:p>
            <a:pPr lvl="3"/>
            <a:r>
              <a:rPr lang="en-US" sz="2600" dirty="0" smtClean="0"/>
              <a:t>move items to show relationships</a:t>
            </a:r>
          </a:p>
          <a:p>
            <a:endParaRPr lang="en-US" sz="3200" dirty="0"/>
          </a:p>
          <a:p>
            <a:r>
              <a:rPr lang="en-US" sz="3200" dirty="0" smtClean="0"/>
              <a:t>3 hand-scored Prose </a:t>
            </a:r>
            <a:r>
              <a:rPr lang="en-US" sz="3200" dirty="0"/>
              <a:t>C</a:t>
            </a:r>
            <a:r>
              <a:rPr lang="en-US" sz="3200" dirty="0" smtClean="0"/>
              <a:t>onstructed Response (PCR) tasks on the PBA</a:t>
            </a:r>
            <a:endParaRPr lang="en-US" sz="3200" dirty="0"/>
          </a:p>
        </p:txBody>
      </p:sp>
    </p:spTree>
    <p:extLst>
      <p:ext uri="{BB962C8B-B14F-4D97-AF65-F5344CB8AC3E}">
        <p14:creationId xmlns:p14="http://schemas.microsoft.com/office/powerpoint/2010/main" val="26607863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20000" cy="1143000"/>
          </a:xfrm>
        </p:spPr>
        <p:txBody>
          <a:bodyPr/>
          <a:lstStyle/>
          <a:p>
            <a:pPr algn="ctr"/>
            <a:r>
              <a:rPr lang="en-US" dirty="0" smtClean="0"/>
              <a:t>#13 ELA Session Times for ES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36167815"/>
              </p:ext>
            </p:extLst>
          </p:nvPr>
        </p:nvGraphicFramePr>
        <p:xfrm>
          <a:off x="457200" y="1905000"/>
          <a:ext cx="7543799" cy="4572000"/>
        </p:xfrm>
        <a:graphic>
          <a:graphicData uri="http://schemas.openxmlformats.org/drawingml/2006/table">
            <a:tbl>
              <a:tblPr>
                <a:tableStyleId>{5C22544A-7EE6-4342-B048-85BDC9FD1C3A}</a:tableStyleId>
              </a:tblPr>
              <a:tblGrid>
                <a:gridCol w="1220836"/>
                <a:gridCol w="1141364"/>
                <a:gridCol w="990600"/>
                <a:gridCol w="1014663"/>
                <a:gridCol w="1071090"/>
                <a:gridCol w="1052623"/>
                <a:gridCol w="1052623"/>
              </a:tblGrid>
              <a:tr h="843082">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 </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PBA Unit 1</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PBA Unit 2</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PBA Unit 3</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EOY Unit 1</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EOY Unit 2</a:t>
                      </a:r>
                      <a:endParaRPr lang="en-US" sz="2000" b="1" i="0" u="none" strike="noStrike" dirty="0">
                        <a:solidFill>
                          <a:srgbClr val="000000"/>
                        </a:solidFill>
                        <a:effectLst/>
                        <a:latin typeface="Calibri" panose="020F0502020204030204" pitchFamily="34" charset="0"/>
                      </a:endParaRPr>
                    </a:p>
                  </a:txBody>
                  <a:tcPr marL="9525" marR="9525" marT="9525" marB="0" anchor="b"/>
                </a:tc>
              </a:tr>
              <a:tr h="843082">
                <a:tc rowSpan="2">
                  <a:txBody>
                    <a:bodyPr/>
                    <a:lstStyle/>
                    <a:p>
                      <a:pPr algn="ctr" fontAlgn="b"/>
                      <a:r>
                        <a:rPr lang="en-US" sz="2000" u="none" strike="noStrike" dirty="0" smtClean="0">
                          <a:effectLst/>
                        </a:rPr>
                        <a:t>Grade 3</a:t>
                      </a:r>
                      <a:endParaRPr lang="en-US" sz="2000" b="1"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l" fontAlgn="b"/>
                      <a:r>
                        <a:rPr lang="en-US" sz="2000" u="none" strike="noStrike">
                          <a:effectLst/>
                        </a:rPr>
                        <a:t>Unit Time</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75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75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75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a:t>
                      </a:r>
                      <a:endParaRPr lang="en-US" sz="2000" b="0" i="0" u="none" strike="noStrike" dirty="0">
                        <a:solidFill>
                          <a:srgbClr val="000000"/>
                        </a:solidFill>
                        <a:effectLst/>
                        <a:latin typeface="Calibri" panose="020F0502020204030204" pitchFamily="34" charset="0"/>
                      </a:endParaRPr>
                    </a:p>
                  </a:txBody>
                  <a:tcPr marL="9525" marR="9525" marT="9525" marB="0" anchor="b"/>
                </a:tc>
              </a:tr>
              <a:tr h="980532">
                <a:tc vMerge="1">
                  <a:txBody>
                    <a:bodyPr/>
                    <a:lstStyle/>
                    <a:p>
                      <a:endParaRPr lang="en-US"/>
                    </a:p>
                  </a:txBody>
                  <a:tcPr/>
                </a:tc>
                <a:tc>
                  <a:txBody>
                    <a:bodyPr/>
                    <a:lstStyle/>
                    <a:p>
                      <a:pPr algn="l" fontAlgn="b"/>
                      <a:r>
                        <a:rPr lang="en-US" sz="2000" i="1" u="none" strike="noStrike" dirty="0">
                          <a:effectLst/>
                        </a:rPr>
                        <a:t>Est. Time on Task </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50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smtClean="0">
                          <a:effectLst/>
                        </a:rPr>
                        <a:t>50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40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smtClean="0">
                          <a:effectLst/>
                        </a:rPr>
                        <a:t>50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a:t>
                      </a:r>
                      <a:endParaRPr lang="en-US" sz="2000" b="0" i="0" u="none" strike="noStrike" dirty="0">
                        <a:solidFill>
                          <a:srgbClr val="000000"/>
                        </a:solidFill>
                        <a:effectLst/>
                        <a:latin typeface="Calibri" panose="020F0502020204030204" pitchFamily="34" charset="0"/>
                      </a:endParaRPr>
                    </a:p>
                  </a:txBody>
                  <a:tcPr marL="9525" marR="9525" marT="9525" marB="0" anchor="b"/>
                </a:tc>
              </a:tr>
              <a:tr h="843082">
                <a:tc rowSpan="2">
                  <a:txBody>
                    <a:bodyPr/>
                    <a:lstStyle/>
                    <a:p>
                      <a:pPr algn="ctr" fontAlgn="b"/>
                      <a:r>
                        <a:rPr lang="en-US" sz="2000" u="none" strike="noStrike" dirty="0">
                          <a:effectLst/>
                        </a:rPr>
                        <a:t>Grades </a:t>
                      </a:r>
                      <a:r>
                        <a:rPr lang="en-US" sz="2000" u="none" strike="noStrike" dirty="0" smtClean="0">
                          <a:effectLst/>
                        </a:rPr>
                        <a:t>4-5 </a:t>
                      </a:r>
                      <a:endParaRPr lang="en-US" sz="2000" b="1"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l" fontAlgn="b"/>
                      <a:r>
                        <a:rPr lang="en-US" sz="2000" u="none" strike="noStrike">
                          <a:effectLst/>
                        </a:rPr>
                        <a:t>Unit Time</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75</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60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75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a:t>
                      </a:r>
                      <a:endParaRPr lang="en-US" sz="2000" b="0" i="0" u="none" strike="noStrike" dirty="0">
                        <a:solidFill>
                          <a:srgbClr val="000000"/>
                        </a:solidFill>
                        <a:effectLst/>
                        <a:latin typeface="Calibri" panose="020F0502020204030204" pitchFamily="34" charset="0"/>
                      </a:endParaRPr>
                    </a:p>
                  </a:txBody>
                  <a:tcPr marL="9525" marR="9525" marT="9525" marB="0" anchor="b"/>
                </a:tc>
              </a:tr>
              <a:tr h="1062222">
                <a:tc vMerge="1">
                  <a:txBody>
                    <a:bodyPr/>
                    <a:lstStyle/>
                    <a:p>
                      <a:endParaRPr lang="en-US"/>
                    </a:p>
                  </a:txBody>
                  <a:tcPr/>
                </a:tc>
                <a:tc>
                  <a:txBody>
                    <a:bodyPr/>
                    <a:lstStyle/>
                    <a:p>
                      <a:pPr algn="l" fontAlgn="b"/>
                      <a:r>
                        <a:rPr lang="en-US" sz="2000" i="1" u="none" strike="noStrike" dirty="0">
                          <a:effectLst/>
                        </a:rPr>
                        <a:t>Est. Time on Task </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50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60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a:effectLst/>
                        </a:rPr>
                        <a:t>40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i="1" u="none" strike="noStrike" dirty="0" smtClean="0">
                          <a:effectLst/>
                        </a:rPr>
                        <a:t>50</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a:t>
                      </a:r>
                      <a:endParaRPr lang="en-US" sz="2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281964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a:xfrm>
            <a:off x="533400" y="-228600"/>
            <a:ext cx="7848600" cy="1219199"/>
          </a:xfrm>
        </p:spPr>
        <p:txBody>
          <a:bodyPr/>
          <a:lstStyle/>
          <a:p>
            <a:r>
              <a:rPr lang="en-US" sz="3200" dirty="0" smtClean="0"/>
              <a:t>#14 Accessibility &amp; Accommodations Support</a:t>
            </a:r>
            <a:endParaRPr lang="en-US" sz="32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6" name="Straight Connector 5"/>
          <p:cNvCxnSpPr/>
          <p:nvPr/>
        </p:nvCxnSpPr>
        <p:spPr>
          <a:xfrm>
            <a:off x="990600" y="8382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784754"/>
            <a:ext cx="7696200" cy="6050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876800" y="3749908"/>
            <a:ext cx="2340769" cy="400110"/>
          </a:xfrm>
          <a:prstGeom prst="rect">
            <a:avLst/>
          </a:prstGeom>
          <a:noFill/>
        </p:spPr>
        <p:txBody>
          <a:bodyPr wrap="none" rtlCol="0">
            <a:spAutoFit/>
          </a:bodyPr>
          <a:lstStyle/>
          <a:p>
            <a:r>
              <a:rPr lang="en-US" sz="2000" b="1" dirty="0" smtClean="0">
                <a:latin typeface="+mj-lt"/>
              </a:rPr>
              <a:t>, Line Reader Tool </a:t>
            </a:r>
            <a:endParaRPr lang="en-US" sz="2000" b="1" dirty="0">
              <a:latin typeface="+mj-lt"/>
            </a:endParaRPr>
          </a:p>
        </p:txBody>
      </p:sp>
    </p:spTree>
    <p:extLst>
      <p:ext uri="{BB962C8B-B14F-4D97-AF65-F5344CB8AC3E}">
        <p14:creationId xmlns:p14="http://schemas.microsoft.com/office/powerpoint/2010/main" val="11017145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Elementary School Sample  Items</a:t>
            </a:r>
            <a:endParaRPr lang="en-US" sz="4000" dirty="0"/>
          </a:p>
        </p:txBody>
      </p:sp>
      <p:sp>
        <p:nvSpPr>
          <p:cNvPr id="3" name="Content Placeholder 2"/>
          <p:cNvSpPr>
            <a:spLocks noGrp="1"/>
          </p:cNvSpPr>
          <p:nvPr>
            <p:ph idx="1"/>
          </p:nvPr>
        </p:nvSpPr>
        <p:spPr/>
        <p:txBody>
          <a:bodyPr/>
          <a:lstStyle/>
          <a:p>
            <a:endParaRPr lang="en-US" dirty="0" smtClean="0"/>
          </a:p>
          <a:p>
            <a:endParaRPr lang="en-US" dirty="0"/>
          </a:p>
          <a:p>
            <a:pPr marL="114300" indent="0" algn="ctr">
              <a:buNone/>
            </a:pPr>
            <a:r>
              <a:rPr lang="en-US" sz="4000" dirty="0" smtClean="0"/>
              <a:t>End of Year</a:t>
            </a:r>
          </a:p>
          <a:p>
            <a:pPr marL="114300" indent="0" algn="ctr">
              <a:buNone/>
            </a:pPr>
            <a:r>
              <a:rPr lang="en-US" sz="4000" dirty="0" smtClean="0"/>
              <a:t>Grade 3</a:t>
            </a:r>
          </a:p>
          <a:p>
            <a:pPr marL="114300" indent="0" algn="ctr">
              <a:buNone/>
            </a:pPr>
            <a:endParaRPr lang="en-US" sz="4000" dirty="0" smtClean="0"/>
          </a:p>
          <a:p>
            <a:pPr marL="114300" indent="0" algn="ctr">
              <a:buNone/>
            </a:pPr>
            <a:r>
              <a:rPr lang="en-US" sz="4000" dirty="0" smtClean="0"/>
              <a:t>“How Animals Live”</a:t>
            </a:r>
            <a:endParaRPr lang="en-US" sz="4000" dirty="0"/>
          </a:p>
        </p:txBody>
      </p:sp>
    </p:spTree>
    <p:extLst>
      <p:ext uri="{BB962C8B-B14F-4D97-AF65-F5344CB8AC3E}">
        <p14:creationId xmlns:p14="http://schemas.microsoft.com/office/powerpoint/2010/main" val="2560398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5"/>
          <p:cNvSpPr>
            <a:spLocks noGrp="1"/>
          </p:cNvSpPr>
          <p:nvPr>
            <p:ph idx="1"/>
          </p:nvPr>
        </p:nvSpPr>
        <p:spPr bwMode="auto">
          <a:xfrm>
            <a:off x="457200" y="1752600"/>
            <a:ext cx="3962400" cy="45259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nSpc>
                <a:spcPct val="80000"/>
              </a:lnSpc>
              <a:buFont typeface="Arial" charset="0"/>
              <a:buNone/>
              <a:defRPr/>
            </a:pPr>
            <a:r>
              <a:rPr lang="en-US" sz="2000" dirty="0" smtClean="0">
                <a:ea typeface="ＭＳ Ｐゴシック" pitchFamily="34" charset="-128"/>
              </a:rPr>
              <a:t> </a:t>
            </a:r>
            <a:r>
              <a:rPr lang="en-US" sz="2000" b="1" dirty="0" smtClean="0">
                <a:ea typeface="ＭＳ Ｐゴシック" pitchFamily="34" charset="-128"/>
              </a:rPr>
              <a:t>Part A</a:t>
            </a:r>
          </a:p>
          <a:p>
            <a:pPr marL="0" indent="0">
              <a:lnSpc>
                <a:spcPct val="80000"/>
              </a:lnSpc>
              <a:buFont typeface="Arial" charset="0"/>
              <a:buNone/>
              <a:defRPr/>
            </a:pPr>
            <a:endParaRPr lang="en-US" sz="2000" b="1" dirty="0" smtClean="0">
              <a:ea typeface="ＭＳ Ｐゴシック" pitchFamily="34" charset="-128"/>
            </a:endParaRPr>
          </a:p>
          <a:p>
            <a:pPr marL="0" indent="0">
              <a:lnSpc>
                <a:spcPct val="110000"/>
              </a:lnSpc>
              <a:buFont typeface="Arial" charset="0"/>
              <a:buNone/>
              <a:defRPr/>
            </a:pPr>
            <a:r>
              <a:rPr lang="en-US" sz="2000" dirty="0" smtClean="0">
                <a:ea typeface="ＭＳ Ｐゴシック" pitchFamily="34" charset="-128"/>
              </a:rPr>
              <a:t>What is one main idea of </a:t>
            </a:r>
            <a:r>
              <a:rPr lang="ja-JP" altLang="en-US" sz="2000" dirty="0" smtClean="0">
                <a:ea typeface="ＭＳ Ｐゴシック" pitchFamily="34" charset="-128"/>
              </a:rPr>
              <a:t>“</a:t>
            </a:r>
            <a:r>
              <a:rPr lang="en-US" altLang="ja-JP" sz="2000" dirty="0" smtClean="0">
                <a:ea typeface="ＭＳ Ｐゴシック" pitchFamily="34" charset="-128"/>
              </a:rPr>
              <a:t>How Animals Live?</a:t>
            </a:r>
            <a:r>
              <a:rPr lang="ja-JP" altLang="en-US" sz="2000" dirty="0" smtClean="0">
                <a:ea typeface="ＭＳ Ｐゴシック" pitchFamily="34" charset="-128"/>
              </a:rPr>
              <a:t>”</a:t>
            </a:r>
            <a:r>
              <a:rPr lang="en-US" altLang="ja-JP" sz="2000" dirty="0" smtClean="0">
                <a:ea typeface="ＭＳ Ｐゴシック" pitchFamily="34" charset="-128"/>
              </a:rPr>
              <a:t>  </a:t>
            </a:r>
          </a:p>
          <a:p>
            <a:pPr marL="0" indent="0">
              <a:lnSpc>
                <a:spcPct val="110000"/>
              </a:lnSpc>
              <a:buFont typeface="Arial" charset="0"/>
              <a:buNone/>
              <a:defRPr/>
            </a:pPr>
            <a:endParaRPr lang="en-US" sz="2000" dirty="0" smtClean="0">
              <a:ea typeface="ＭＳ Ｐゴシック" pitchFamily="34" charset="-128"/>
            </a:endParaRPr>
          </a:p>
          <a:p>
            <a:pPr marL="457200" indent="-457200">
              <a:lnSpc>
                <a:spcPct val="110000"/>
              </a:lnSpc>
              <a:buFont typeface="+mj-lt"/>
              <a:buAutoNum type="alphaLcPeriod"/>
              <a:defRPr/>
            </a:pPr>
            <a:r>
              <a:rPr lang="en-US" sz="2000" dirty="0" smtClean="0">
                <a:ea typeface="ＭＳ Ｐゴシック" pitchFamily="34" charset="-128"/>
              </a:rPr>
              <a:t>There are many types of animals on the planet.</a:t>
            </a:r>
          </a:p>
          <a:p>
            <a:pPr marL="457200" indent="-457200">
              <a:lnSpc>
                <a:spcPct val="110000"/>
              </a:lnSpc>
              <a:buFont typeface="+mj-lt"/>
              <a:buAutoNum type="alphaLcPeriod"/>
              <a:defRPr/>
            </a:pPr>
            <a:r>
              <a:rPr lang="en-US" sz="2000" dirty="0" smtClean="0">
                <a:ea typeface="ＭＳ Ｐゴシック" pitchFamily="34" charset="-128"/>
              </a:rPr>
              <a:t>Animals need water to live.</a:t>
            </a:r>
          </a:p>
          <a:p>
            <a:pPr marL="457200" indent="-457200">
              <a:lnSpc>
                <a:spcPct val="110000"/>
              </a:lnSpc>
              <a:buFont typeface="+mj-lt"/>
              <a:buAutoNum type="alphaLcPeriod"/>
              <a:defRPr/>
            </a:pPr>
            <a:r>
              <a:rPr lang="en-US" sz="2000" dirty="0" smtClean="0">
                <a:ea typeface="ＭＳ Ｐゴシック" pitchFamily="34" charset="-128"/>
              </a:rPr>
              <a:t>There are many ways to sort different animals.*</a:t>
            </a:r>
          </a:p>
          <a:p>
            <a:pPr marL="457200" indent="-457200">
              <a:lnSpc>
                <a:spcPct val="110000"/>
              </a:lnSpc>
              <a:buFont typeface="+mj-lt"/>
              <a:buAutoNum type="alphaLcPeriod"/>
              <a:defRPr/>
            </a:pPr>
            <a:r>
              <a:rPr lang="en-US" sz="2000" dirty="0" smtClean="0">
                <a:ea typeface="ＭＳ Ｐゴシック" pitchFamily="34" charset="-128"/>
              </a:rPr>
              <a:t>Animals begin their life cycles in different forms.</a:t>
            </a:r>
          </a:p>
          <a:p>
            <a:pPr marL="0" indent="0">
              <a:lnSpc>
                <a:spcPct val="80000"/>
              </a:lnSpc>
              <a:buFont typeface="Arial" charset="0"/>
              <a:buNone/>
              <a:defRPr/>
            </a:pPr>
            <a:endParaRPr lang="en-US" sz="1200" dirty="0" smtClean="0">
              <a:ea typeface="ＭＳ Ｐゴシック" pitchFamily="34" charset="-128"/>
            </a:endParaRPr>
          </a:p>
        </p:txBody>
      </p:sp>
      <p:sp>
        <p:nvSpPr>
          <p:cNvPr id="4" name="Title 3"/>
          <p:cNvSpPr>
            <a:spLocks noGrp="1"/>
          </p:cNvSpPr>
          <p:nvPr>
            <p:ph type="title"/>
          </p:nvPr>
        </p:nvSpPr>
        <p:spPr/>
        <p:txBody>
          <a:bodyPr>
            <a:noAutofit/>
          </a:bodyPr>
          <a:lstStyle/>
          <a:p>
            <a:pPr>
              <a:defRPr/>
            </a:pPr>
            <a:r>
              <a:rPr lang="en-US" dirty="0" smtClean="0">
                <a:latin typeface="+mn-lt"/>
                <a:ea typeface="+mj-ea"/>
                <a:cs typeface="Century Gothic"/>
              </a:rPr>
              <a:t>Grade 3 Evidence-Based Selected-Response Item #1</a:t>
            </a:r>
            <a:endParaRPr lang="en-US" dirty="0">
              <a:latin typeface="+mn-lt"/>
              <a:ea typeface="+mj-ea"/>
              <a:cs typeface="Century Gothic"/>
            </a:endParaRPr>
          </a:p>
        </p:txBody>
      </p:sp>
      <p:sp>
        <p:nvSpPr>
          <p:cNvPr id="6656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C217734E-62B0-479C-B070-87898107490D}" type="slidenum">
              <a:rPr lang="en-US" altLang="en-US">
                <a:latin typeface="Calibri" panose="020F0502020204030204" pitchFamily="34" charset="0"/>
              </a:rPr>
              <a:pPr eaLnBrk="1" hangingPunct="1"/>
              <a:t>19</a:t>
            </a:fld>
            <a:endParaRPr lang="en-US" altLang="en-US">
              <a:latin typeface="Calibri" panose="020F0502020204030204" pitchFamily="34" charset="0"/>
            </a:endParaRPr>
          </a:p>
        </p:txBody>
      </p:sp>
      <p:sp>
        <p:nvSpPr>
          <p:cNvPr id="66565" name="Content Placeholder 5"/>
          <p:cNvSpPr txBox="1">
            <a:spLocks/>
          </p:cNvSpPr>
          <p:nvPr/>
        </p:nvSpPr>
        <p:spPr bwMode="auto">
          <a:xfrm>
            <a:off x="4724400" y="1676400"/>
            <a:ext cx="3962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nSpc>
                <a:spcPct val="80000"/>
              </a:lnSpc>
              <a:spcBef>
                <a:spcPct val="20000"/>
              </a:spcBef>
              <a:buClr>
                <a:srgbClr val="8F23B3"/>
              </a:buClr>
              <a:buFont typeface="Arial" charset="0"/>
              <a:buNone/>
              <a:defRPr/>
            </a:pPr>
            <a:r>
              <a:rPr lang="en-US" sz="1900" dirty="0" smtClean="0">
                <a:latin typeface="Calibri" pitchFamily="34" charset="0"/>
              </a:rPr>
              <a:t> </a:t>
            </a:r>
            <a:r>
              <a:rPr lang="en-US" sz="1900" b="1" dirty="0" smtClean="0">
                <a:latin typeface="Calibri" pitchFamily="34" charset="0"/>
              </a:rPr>
              <a:t>Part B</a:t>
            </a:r>
          </a:p>
          <a:p>
            <a:pPr>
              <a:lnSpc>
                <a:spcPct val="80000"/>
              </a:lnSpc>
              <a:spcBef>
                <a:spcPct val="20000"/>
              </a:spcBef>
              <a:buClr>
                <a:srgbClr val="8F23B3"/>
              </a:buClr>
              <a:buFont typeface="Arial" charset="0"/>
              <a:buNone/>
              <a:defRPr/>
            </a:pPr>
            <a:endParaRPr lang="en-US" sz="1900" b="1" dirty="0" smtClean="0">
              <a:latin typeface="Calibri" pitchFamily="34" charset="0"/>
            </a:endParaRPr>
          </a:p>
          <a:p>
            <a:pPr>
              <a:lnSpc>
                <a:spcPct val="110000"/>
              </a:lnSpc>
              <a:spcBef>
                <a:spcPct val="20000"/>
              </a:spcBef>
              <a:buClr>
                <a:srgbClr val="8F23B3"/>
              </a:buClr>
              <a:buFont typeface="Arial" charset="0"/>
              <a:buNone/>
              <a:defRPr/>
            </a:pPr>
            <a:r>
              <a:rPr lang="en-US" dirty="0" smtClean="0">
                <a:latin typeface="Calibri" pitchFamily="34" charset="0"/>
              </a:rPr>
              <a:t>Which sentence from the article best supports the answer to Part A? </a:t>
            </a:r>
          </a:p>
          <a:p>
            <a:pPr marL="342900" indent="-342900">
              <a:lnSpc>
                <a:spcPct val="110000"/>
              </a:lnSpc>
              <a:spcBef>
                <a:spcPct val="20000"/>
              </a:spcBef>
              <a:buClr>
                <a:srgbClr val="8F23B3"/>
              </a:buClr>
              <a:buFont typeface="+mj-lt"/>
              <a:buAutoNum type="alphaLcPeriod"/>
              <a:defRPr/>
            </a:pPr>
            <a:endParaRPr lang="en-US" dirty="0" smtClean="0">
              <a:latin typeface="Calibri" pitchFamily="34" charset="0"/>
            </a:endParaRPr>
          </a:p>
          <a:p>
            <a:pPr marL="342900" indent="-342900">
              <a:lnSpc>
                <a:spcPct val="110000"/>
              </a:lnSpc>
              <a:spcBef>
                <a:spcPct val="20000"/>
              </a:spcBef>
              <a:buClr>
                <a:srgbClr val="8F23B3"/>
              </a:buClr>
              <a:buFont typeface="+mj-lt"/>
              <a:buAutoNum type="alphaLcPeriod"/>
              <a:defRPr/>
            </a:pPr>
            <a:r>
              <a:rPr lang="ja-JP" altLang="en-US" dirty="0" smtClean="0">
                <a:latin typeface="Calibri" pitchFamily="34" charset="0"/>
              </a:rPr>
              <a:t>“</a:t>
            </a:r>
            <a:r>
              <a:rPr lang="en-US" altLang="ja-JP" dirty="0" smtClean="0">
                <a:latin typeface="Calibri" pitchFamily="34" charset="0"/>
              </a:rPr>
              <a:t>Animals get oxygen from air or water.</a:t>
            </a:r>
            <a:r>
              <a:rPr lang="ja-JP" altLang="en-US" dirty="0" smtClean="0">
                <a:latin typeface="Calibri" pitchFamily="34" charset="0"/>
              </a:rPr>
              <a:t>”</a:t>
            </a:r>
            <a:endParaRPr lang="en-US" altLang="ja-JP" dirty="0" smtClean="0">
              <a:latin typeface="Calibri" pitchFamily="34" charset="0"/>
            </a:endParaRPr>
          </a:p>
          <a:p>
            <a:pPr marL="342900" indent="-342900">
              <a:lnSpc>
                <a:spcPct val="110000"/>
              </a:lnSpc>
              <a:spcBef>
                <a:spcPct val="20000"/>
              </a:spcBef>
              <a:buClr>
                <a:srgbClr val="8F23B3"/>
              </a:buClr>
              <a:buFont typeface="+mj-lt"/>
              <a:buAutoNum type="alphaLcPeriod"/>
              <a:defRPr/>
            </a:pPr>
            <a:r>
              <a:rPr lang="en-US" dirty="0" smtClean="0">
                <a:latin typeface="Calibri" pitchFamily="34" charset="0"/>
              </a:rPr>
              <a:t>"Animals can be grouped by their traits.</a:t>
            </a:r>
            <a:r>
              <a:rPr lang="ja-JP" altLang="en-US" dirty="0" smtClean="0">
                <a:latin typeface="Calibri" pitchFamily="34" charset="0"/>
              </a:rPr>
              <a:t>”</a:t>
            </a:r>
            <a:r>
              <a:rPr lang="en-US" altLang="ja-JP" dirty="0" smtClean="0">
                <a:latin typeface="Calibri" pitchFamily="34" charset="0"/>
              </a:rPr>
              <a:t>*</a:t>
            </a:r>
          </a:p>
          <a:p>
            <a:pPr marL="342900" indent="-342900">
              <a:lnSpc>
                <a:spcPct val="110000"/>
              </a:lnSpc>
              <a:spcBef>
                <a:spcPct val="20000"/>
              </a:spcBef>
              <a:buClr>
                <a:srgbClr val="8F23B3"/>
              </a:buClr>
              <a:buFont typeface="+mj-lt"/>
              <a:buAutoNum type="alphaLcPeriod"/>
              <a:defRPr/>
            </a:pPr>
            <a:r>
              <a:rPr lang="en-US" dirty="0" smtClean="0">
                <a:latin typeface="Calibri" pitchFamily="34" charset="0"/>
              </a:rPr>
              <a:t>"Worms are invertebrates.</a:t>
            </a:r>
            <a:r>
              <a:rPr lang="ja-JP" altLang="en-US" dirty="0" smtClean="0">
                <a:latin typeface="Calibri" pitchFamily="34" charset="0"/>
              </a:rPr>
              <a:t>”</a:t>
            </a:r>
            <a:endParaRPr lang="en-US" altLang="ja-JP" dirty="0" smtClean="0">
              <a:latin typeface="Calibri" pitchFamily="34" charset="0"/>
            </a:endParaRPr>
          </a:p>
          <a:p>
            <a:pPr marL="342900" indent="-342900">
              <a:lnSpc>
                <a:spcPct val="110000"/>
              </a:lnSpc>
              <a:spcBef>
                <a:spcPct val="20000"/>
              </a:spcBef>
              <a:buClr>
                <a:srgbClr val="8F23B3"/>
              </a:buClr>
              <a:buFont typeface="+mj-lt"/>
              <a:buAutoNum type="alphaLcPeriod"/>
              <a:defRPr/>
            </a:pPr>
            <a:r>
              <a:rPr lang="en-US" dirty="0" smtClean="0">
                <a:latin typeface="Calibri" pitchFamily="34" charset="0"/>
              </a:rPr>
              <a:t>"All animals grow and change over time.</a:t>
            </a:r>
            <a:r>
              <a:rPr lang="ja-JP" altLang="en-US" dirty="0" smtClean="0">
                <a:latin typeface="Calibri" pitchFamily="34" charset="0"/>
              </a:rPr>
              <a:t>”</a:t>
            </a:r>
            <a:endParaRPr lang="en-US" altLang="ja-JP" dirty="0" smtClean="0">
              <a:latin typeface="Calibri" pitchFamily="34" charset="0"/>
            </a:endParaRPr>
          </a:p>
          <a:p>
            <a:pPr marL="342900" indent="-342900">
              <a:lnSpc>
                <a:spcPct val="110000"/>
              </a:lnSpc>
              <a:spcBef>
                <a:spcPct val="20000"/>
              </a:spcBef>
              <a:buClr>
                <a:srgbClr val="8F23B3"/>
              </a:buClr>
              <a:buFont typeface="+mj-lt"/>
              <a:buAutoNum type="alphaLcPeriod"/>
              <a:defRPr/>
            </a:pPr>
            <a:r>
              <a:rPr lang="en-US" dirty="0" smtClean="0">
                <a:latin typeface="Calibri" pitchFamily="34" charset="0"/>
              </a:rPr>
              <a:t>"Almost all animals need water, food, oxygen, and shelter to live."</a:t>
            </a:r>
          </a:p>
          <a:p>
            <a:pPr>
              <a:lnSpc>
                <a:spcPct val="80000"/>
              </a:lnSpc>
              <a:spcBef>
                <a:spcPct val="20000"/>
              </a:spcBef>
              <a:buClr>
                <a:srgbClr val="8F23B3"/>
              </a:buClr>
              <a:buFont typeface="Arial" charset="0"/>
              <a:buNone/>
              <a:defRPr/>
            </a:pPr>
            <a:endParaRPr lang="en-US" sz="1100" dirty="0" smtClean="0">
              <a:latin typeface="Calibri" pitchFamily="34" charset="0"/>
            </a:endParaRPr>
          </a:p>
        </p:txBody>
      </p:sp>
    </p:spTree>
    <p:extLst>
      <p:ext uri="{BB962C8B-B14F-4D97-AF65-F5344CB8AC3E}">
        <p14:creationId xmlns:p14="http://schemas.microsoft.com/office/powerpoint/2010/main" val="8079856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ontent Placeholder 4"/>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nSpc>
                <a:spcPct val="130000"/>
              </a:lnSpc>
              <a:buFont typeface="Arial" panose="020B0604020202020204" pitchFamily="34" charset="0"/>
              <a:buNone/>
            </a:pPr>
            <a:r>
              <a:rPr lang="en-US" altLang="en-US" smtClean="0">
                <a:ea typeface="ＭＳ Ｐゴシック" panose="020B0600070205080204" pitchFamily="34" charset="-128"/>
              </a:rPr>
              <a:t>Drag the words from the word box into the correct locations on the graphic to show the life cycle of a butterfly as described in </a:t>
            </a:r>
            <a:r>
              <a:rPr lang="ja-JP" altLang="en-US" smtClean="0">
                <a:ea typeface="ＭＳ Ｐゴシック" panose="020B0600070205080204" pitchFamily="34" charset="-128"/>
              </a:rPr>
              <a:t>“</a:t>
            </a:r>
            <a:r>
              <a:rPr lang="en-US" altLang="ja-JP" smtClean="0">
                <a:ea typeface="ＭＳ Ｐゴシック" panose="020B0600070205080204" pitchFamily="34" charset="-128"/>
              </a:rPr>
              <a:t>How Animals Live.</a:t>
            </a:r>
            <a:r>
              <a:rPr lang="ja-JP" altLang="en-US" smtClean="0">
                <a:ea typeface="ＭＳ Ｐゴシック" panose="020B0600070205080204" pitchFamily="34" charset="-128"/>
              </a:rPr>
              <a:t>”</a:t>
            </a:r>
            <a:endParaRPr lang="en-US" altLang="ja-JP" smtClean="0">
              <a:ea typeface="ＭＳ Ｐゴシック" panose="020B0600070205080204" pitchFamily="34" charset="-128"/>
            </a:endParaRPr>
          </a:p>
          <a:p>
            <a:pPr marL="0" indent="0">
              <a:lnSpc>
                <a:spcPct val="130000"/>
              </a:lnSpc>
              <a:buFont typeface="Arial" panose="020B0604020202020204" pitchFamily="34" charset="0"/>
              <a:buNone/>
            </a:pPr>
            <a:r>
              <a:rPr lang="en-US" altLang="en-US" smtClean="0">
                <a:ea typeface="ＭＳ Ｐゴシック" panose="020B0600070205080204" pitchFamily="34" charset="-128"/>
              </a:rPr>
              <a:t>Words:  </a:t>
            </a:r>
          </a:p>
          <a:p>
            <a:pPr marL="0" indent="0">
              <a:buFont typeface="Arial" panose="020B0604020202020204" pitchFamily="34" charset="0"/>
              <a:buNone/>
            </a:pPr>
            <a:endParaRPr lang="en-US" altLang="en-US" sz="2800" smtClean="0">
              <a:ea typeface="ＭＳ Ｐゴシック" panose="020B0600070205080204" pitchFamily="34" charset="-128"/>
            </a:endParaRPr>
          </a:p>
        </p:txBody>
      </p:sp>
      <p:sp>
        <p:nvSpPr>
          <p:cNvPr id="2" name="Title 1"/>
          <p:cNvSpPr>
            <a:spLocks noGrp="1"/>
          </p:cNvSpPr>
          <p:nvPr>
            <p:ph type="title"/>
          </p:nvPr>
        </p:nvSpPr>
        <p:spPr/>
        <p:txBody>
          <a:bodyPr>
            <a:noAutofit/>
          </a:bodyPr>
          <a:lstStyle/>
          <a:p>
            <a:pPr>
              <a:defRPr/>
            </a:pPr>
            <a:r>
              <a:rPr lang="en-US" dirty="0" smtClean="0">
                <a:latin typeface="+mn-lt"/>
                <a:ea typeface="+mj-ea"/>
                <a:cs typeface="Century Gothic"/>
              </a:rPr>
              <a:t>Grade 3 Technology-Enhanced Constructed-Response Item</a:t>
            </a:r>
            <a:endParaRPr lang="en-US" dirty="0">
              <a:latin typeface="+mn-lt"/>
              <a:ea typeface="+mj-ea"/>
              <a:cs typeface="Century Gothic"/>
            </a:endParaRPr>
          </a:p>
        </p:txBody>
      </p:sp>
      <p:sp>
        <p:nvSpPr>
          <p:cNvPr id="6861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6A041A26-54B5-47B9-AE2C-CBFB2617DD2A}" type="slidenum">
              <a:rPr lang="en-US" altLang="en-US">
                <a:latin typeface="Calibri" panose="020F0502020204030204" pitchFamily="34" charset="0"/>
              </a:rPr>
              <a:pPr eaLnBrk="1" hangingPunct="1"/>
              <a:t>20</a:t>
            </a:fld>
            <a:endParaRPr lang="en-US" altLang="en-US">
              <a:latin typeface="Calibri" panose="020F0502020204030204" pitchFamily="34" charset="0"/>
            </a:endParaRPr>
          </a:p>
        </p:txBody>
      </p:sp>
      <p:sp>
        <p:nvSpPr>
          <p:cNvPr id="6" name="Content Placeholder 5"/>
          <p:cNvSpPr>
            <a:spLocks noGrp="1"/>
          </p:cNvSpPr>
          <p:nvPr>
            <p:ph sz="half" idx="4294967295"/>
          </p:nvPr>
        </p:nvSpPr>
        <p:spPr>
          <a:xfrm>
            <a:off x="5105400" y="1600200"/>
            <a:ext cx="4038600" cy="4525963"/>
          </a:xfrm>
          <a:prstGeom prst="rect">
            <a:avLst/>
          </a:prstGeom>
        </p:spPr>
        <p:txBody>
          <a:bodyPr>
            <a:normAutofit/>
          </a:bodyPr>
          <a:lstStyle/>
          <a:p>
            <a:pPr>
              <a:defRPr/>
            </a:pPr>
            <a:endParaRPr lang="en-US" dirty="0">
              <a:ea typeface="+mn-ea"/>
            </a:endParaRPr>
          </a:p>
          <a:p>
            <a:pPr marL="0" indent="0">
              <a:buFont typeface="Arial" panose="020B0604020202020204" pitchFamily="34" charset="0"/>
              <a:buNone/>
              <a:defRPr/>
            </a:pPr>
            <a:endParaRPr lang="en-US" dirty="0">
              <a:ea typeface="+mn-ea"/>
            </a:endParaRPr>
          </a:p>
          <a:p>
            <a:pPr marL="0" indent="0">
              <a:buFont typeface="Arial" panose="020B0604020202020204" pitchFamily="34" charset="0"/>
              <a:buNone/>
              <a:defRPr/>
            </a:pPr>
            <a:r>
              <a:rPr lang="en-US" dirty="0" smtClean="0">
                <a:ea typeface="+mn-ea"/>
              </a:rPr>
              <a:t> </a:t>
            </a:r>
            <a:endParaRPr lang="en-US" dirty="0">
              <a:ea typeface="+mn-ea"/>
            </a:endParaRPr>
          </a:p>
        </p:txBody>
      </p:sp>
      <p:graphicFrame>
        <p:nvGraphicFramePr>
          <p:cNvPr id="7" name="Diagram 6"/>
          <p:cNvGraphicFramePr/>
          <p:nvPr>
            <p:extLst>
              <p:ext uri="{D42A27DB-BD31-4B8C-83A1-F6EECF244321}">
                <p14:modId xmlns:p14="http://schemas.microsoft.com/office/powerpoint/2010/main" val="1110800421"/>
              </p:ext>
            </p:extLst>
          </p:nvPr>
        </p:nvGraphicFramePr>
        <p:xfrm>
          <a:off x="914400" y="4038600"/>
          <a:ext cx="3200400" cy="16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5847" name="Picture 2"/>
          <p:cNvPicPr>
            <a:picLocks noChangeAspect="1" noChangeArrowheads="1"/>
          </p:cNvPicPr>
          <p:nvPr/>
        </p:nvPicPr>
        <p:blipFill>
          <a:blip r:embed="rId7"/>
          <a:srcRect/>
          <a:stretch>
            <a:fillRect/>
          </a:stretch>
        </p:blipFill>
        <p:spPr bwMode="auto">
          <a:xfrm>
            <a:off x="4724400" y="3668713"/>
            <a:ext cx="2895600"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 name="Rectangle 3"/>
          <p:cNvSpPr/>
          <p:nvPr/>
        </p:nvSpPr>
        <p:spPr>
          <a:xfrm>
            <a:off x="1252436" y="3818731"/>
            <a:ext cx="2667000" cy="20907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753891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lvl="1">
              <a:lnSpc>
                <a:spcPct val="120000"/>
              </a:lnSpc>
              <a:buFont typeface="Arial" pitchFamily="34" charset="0"/>
              <a:buChar char="•"/>
              <a:defRPr/>
            </a:pPr>
            <a:r>
              <a:rPr lang="en-US" sz="2600" dirty="0" smtClean="0">
                <a:ea typeface="+mn-ea"/>
                <a:cs typeface="Century Gothic"/>
              </a:rPr>
              <a:t>Students </a:t>
            </a:r>
            <a:r>
              <a:rPr lang="en-US" sz="2600" dirty="0">
                <a:ea typeface="+mn-ea"/>
                <a:cs typeface="Century Gothic"/>
              </a:rPr>
              <a:t>begin by reading </a:t>
            </a:r>
            <a:r>
              <a:rPr lang="en-US" sz="2600" dirty="0" smtClean="0">
                <a:ea typeface="+mn-ea"/>
                <a:cs typeface="Century Gothic"/>
              </a:rPr>
              <a:t>an anchor text that introduces the topic.  </a:t>
            </a:r>
          </a:p>
          <a:p>
            <a:pPr lvl="1">
              <a:lnSpc>
                <a:spcPct val="120000"/>
              </a:lnSpc>
              <a:buFont typeface="Arial" pitchFamily="34" charset="0"/>
              <a:buChar char="•"/>
              <a:defRPr/>
            </a:pPr>
            <a:r>
              <a:rPr lang="en-US" sz="2600" dirty="0" smtClean="0">
                <a:ea typeface="+mn-ea"/>
                <a:cs typeface="Century Gothic"/>
              </a:rPr>
              <a:t>EBSR and TECR items </a:t>
            </a:r>
            <a:r>
              <a:rPr lang="en-US" sz="2600" dirty="0">
                <a:ea typeface="+mn-ea"/>
                <a:cs typeface="Century Gothic"/>
              </a:rPr>
              <a:t>ask students to gather key details about </a:t>
            </a:r>
            <a:r>
              <a:rPr lang="en-US" sz="2600" dirty="0" smtClean="0">
                <a:ea typeface="+mn-ea"/>
                <a:cs typeface="Century Gothic"/>
              </a:rPr>
              <a:t>the passage to support their understanding.</a:t>
            </a:r>
            <a:endParaRPr lang="en-US" sz="2600" dirty="0">
              <a:ea typeface="+mn-ea"/>
              <a:cs typeface="Century Gothic"/>
            </a:endParaRPr>
          </a:p>
          <a:p>
            <a:pPr lvl="1">
              <a:lnSpc>
                <a:spcPct val="120000"/>
              </a:lnSpc>
              <a:buFont typeface="Arial" pitchFamily="34" charset="0"/>
              <a:buChar char="•"/>
              <a:defRPr/>
            </a:pPr>
            <a:r>
              <a:rPr lang="en-US" sz="2600" dirty="0" smtClean="0">
                <a:ea typeface="+mn-ea"/>
                <a:cs typeface="Century Gothic"/>
              </a:rPr>
              <a:t>Students </a:t>
            </a:r>
            <a:r>
              <a:rPr lang="en-US" sz="2600" dirty="0">
                <a:ea typeface="+mn-ea"/>
                <a:cs typeface="Century Gothic"/>
              </a:rPr>
              <a:t>read </a:t>
            </a:r>
            <a:r>
              <a:rPr lang="en-US" sz="2600" dirty="0" smtClean="0">
                <a:ea typeface="+mn-ea"/>
                <a:cs typeface="Century Gothic"/>
              </a:rPr>
              <a:t>one (Grade 3) or two </a:t>
            </a:r>
            <a:r>
              <a:rPr lang="en-US" sz="2600" dirty="0">
                <a:ea typeface="+mn-ea"/>
                <a:cs typeface="Century Gothic"/>
              </a:rPr>
              <a:t>additional </a:t>
            </a:r>
            <a:r>
              <a:rPr lang="en-US" sz="2600" dirty="0" smtClean="0">
                <a:ea typeface="+mn-ea"/>
                <a:cs typeface="Century Gothic"/>
              </a:rPr>
              <a:t>sources  (Grades  5</a:t>
            </a:r>
            <a:r>
              <a:rPr lang="en-US" sz="2600" dirty="0">
                <a:ea typeface="+mn-ea"/>
                <a:cs typeface="Century Gothic"/>
              </a:rPr>
              <a:t> </a:t>
            </a:r>
            <a:r>
              <a:rPr lang="en-US" sz="2600" dirty="0" smtClean="0">
                <a:ea typeface="+mn-ea"/>
                <a:cs typeface="Century Gothic"/>
              </a:rPr>
              <a:t>and 6) and </a:t>
            </a:r>
            <a:r>
              <a:rPr lang="en-US" sz="2600" dirty="0">
                <a:ea typeface="+mn-ea"/>
                <a:cs typeface="Century Gothic"/>
              </a:rPr>
              <a:t>answer a few questions about each text to learn more about </a:t>
            </a:r>
            <a:r>
              <a:rPr lang="en-US" sz="2600" dirty="0" smtClean="0">
                <a:ea typeface="+mn-ea"/>
                <a:cs typeface="Century Gothic"/>
              </a:rPr>
              <a:t>the topic, so they are ready to write </a:t>
            </a:r>
            <a:r>
              <a:rPr lang="en-US" sz="2600" dirty="0">
                <a:ea typeface="+mn-ea"/>
                <a:cs typeface="Century Gothic"/>
              </a:rPr>
              <a:t>the final essay and to show their reading comprehension. </a:t>
            </a:r>
            <a:endParaRPr lang="en-US" sz="2600" dirty="0" smtClean="0">
              <a:ea typeface="+mn-ea"/>
              <a:cs typeface="Century Gothic"/>
            </a:endParaRPr>
          </a:p>
          <a:p>
            <a:pPr lvl="1">
              <a:lnSpc>
                <a:spcPct val="120000"/>
              </a:lnSpc>
              <a:buFont typeface="Arial" pitchFamily="34" charset="0"/>
              <a:buChar char="•"/>
              <a:defRPr/>
            </a:pPr>
            <a:r>
              <a:rPr lang="en-US" sz="2600" dirty="0" smtClean="0">
                <a:ea typeface="+mn-ea"/>
                <a:cs typeface="Century Gothic"/>
              </a:rPr>
              <a:t>Finally</a:t>
            </a:r>
            <a:r>
              <a:rPr lang="en-US" sz="2600" dirty="0">
                <a:ea typeface="+mn-ea"/>
                <a:cs typeface="Century Gothic"/>
              </a:rPr>
              <a:t>, students </a:t>
            </a:r>
            <a:r>
              <a:rPr lang="en-US" sz="2600" dirty="0" smtClean="0">
                <a:ea typeface="+mn-ea"/>
                <a:cs typeface="Century Gothic"/>
              </a:rPr>
              <a:t>mirror the research process by synthesizing </a:t>
            </a:r>
            <a:r>
              <a:rPr lang="en-US" sz="2600" dirty="0">
                <a:ea typeface="+mn-ea"/>
                <a:cs typeface="Century Gothic"/>
              </a:rPr>
              <a:t>their understandings </a:t>
            </a:r>
            <a:r>
              <a:rPr lang="en-US" sz="2600" dirty="0" smtClean="0">
                <a:ea typeface="+mn-ea"/>
                <a:cs typeface="Century Gothic"/>
              </a:rPr>
              <a:t>into a writing that uses textual evidence from the sources.</a:t>
            </a:r>
            <a:endParaRPr lang="en-US" sz="2600" dirty="0">
              <a:ea typeface="+mn-ea"/>
              <a:cs typeface="Century Gothic"/>
            </a:endParaRPr>
          </a:p>
          <a:p>
            <a:pPr>
              <a:buFont typeface="Arial" pitchFamily="34" charset="0"/>
              <a:buChar char="•"/>
              <a:defRPr/>
            </a:pPr>
            <a:endParaRPr lang="en-US" dirty="0">
              <a:ea typeface="+mn-ea"/>
            </a:endParaRPr>
          </a:p>
        </p:txBody>
      </p:sp>
      <p:sp>
        <p:nvSpPr>
          <p:cNvPr id="2" name="Title 1"/>
          <p:cNvSpPr>
            <a:spLocks noGrp="1"/>
          </p:cNvSpPr>
          <p:nvPr>
            <p:ph type="title"/>
          </p:nvPr>
        </p:nvSpPr>
        <p:spPr/>
        <p:txBody>
          <a:bodyPr>
            <a:noAutofit/>
          </a:bodyPr>
          <a:lstStyle/>
          <a:p>
            <a:pPr>
              <a:defRPr/>
            </a:pPr>
            <a:r>
              <a:rPr lang="en-US" dirty="0">
                <a:latin typeface="+mn-lt"/>
                <a:ea typeface="+mj-ea"/>
                <a:cs typeface="Century Gothic"/>
              </a:rPr>
              <a:t>Understanding the Research Simulation </a:t>
            </a:r>
            <a:r>
              <a:rPr lang="en-US" dirty="0" smtClean="0">
                <a:latin typeface="+mn-lt"/>
                <a:ea typeface="+mj-ea"/>
                <a:cs typeface="Century Gothic"/>
              </a:rPr>
              <a:t>Task (</a:t>
            </a:r>
            <a:r>
              <a:rPr lang="en-US" i="1" dirty="0" smtClean="0">
                <a:latin typeface="+mn-lt"/>
                <a:ea typeface="+mj-ea"/>
                <a:cs typeface="Century Gothic"/>
              </a:rPr>
              <a:t>Scaffolding</a:t>
            </a:r>
            <a:r>
              <a:rPr lang="en-US" dirty="0" smtClean="0">
                <a:latin typeface="+mn-lt"/>
                <a:ea typeface="+mj-ea"/>
                <a:cs typeface="Century Gothic"/>
              </a:rPr>
              <a:t>)</a:t>
            </a:r>
            <a:endParaRPr lang="en-US" dirty="0">
              <a:latin typeface="+mn-lt"/>
              <a:ea typeface="+mj-ea"/>
              <a:cs typeface="Century Gothic"/>
            </a:endParaRPr>
          </a:p>
        </p:txBody>
      </p:sp>
      <p:sp>
        <p:nvSpPr>
          <p:cNvPr id="389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9FEF2ECC-DF7B-4DE7-B4F0-94EF69B8383A}" type="slidenum">
              <a:rPr lang="en-US" smtClean="0">
                <a:latin typeface="Calibri" pitchFamily="34" charset="0"/>
              </a:rPr>
              <a:pPr eaLnBrk="1" hangingPunct="1"/>
              <a:t>21</a:t>
            </a:fld>
            <a:endParaRPr lang="en-US" smtClean="0">
              <a:latin typeface="Calibri" pitchFamily="34" charset="0"/>
            </a:endParaRPr>
          </a:p>
        </p:txBody>
      </p:sp>
    </p:spTree>
    <p:extLst>
      <p:ext uri="{BB962C8B-B14F-4D97-AF65-F5344CB8AC3E}">
        <p14:creationId xmlns:p14="http://schemas.microsoft.com/office/powerpoint/2010/main" val="2987904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3 Sample of RST</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Includes total of 7 items:</a:t>
            </a:r>
          </a:p>
          <a:p>
            <a:pPr lvl="1"/>
            <a:r>
              <a:rPr lang="en-US" sz="2800" dirty="0"/>
              <a:t>4 EBSR</a:t>
            </a:r>
          </a:p>
          <a:p>
            <a:pPr lvl="1"/>
            <a:r>
              <a:rPr lang="en-US" sz="2800" dirty="0"/>
              <a:t>2 TECR</a:t>
            </a:r>
          </a:p>
          <a:p>
            <a:pPr lvl="1"/>
            <a:r>
              <a:rPr lang="en-US" sz="2800" dirty="0"/>
              <a:t>1 </a:t>
            </a:r>
            <a:r>
              <a:rPr lang="en-US" sz="2800" dirty="0" smtClean="0"/>
              <a:t>PCR</a:t>
            </a:r>
          </a:p>
          <a:p>
            <a:r>
              <a:rPr lang="en-US" sz="2800" dirty="0" smtClean="0"/>
              <a:t>Student reads a purpose setting statement for the task.</a:t>
            </a:r>
          </a:p>
          <a:p>
            <a:r>
              <a:rPr lang="en-US" sz="2800" dirty="0" smtClean="0"/>
              <a:t>Student reads each passage and answers questions for that passage.</a:t>
            </a:r>
          </a:p>
          <a:p>
            <a:r>
              <a:rPr lang="en-US" sz="2800" i="1" dirty="0" smtClean="0"/>
              <a:t>(Next slide states purpose setting task followed by four machine-scored questions.)</a:t>
            </a:r>
          </a:p>
          <a:p>
            <a:endParaRPr lang="en-US" sz="2800" dirty="0" smtClean="0"/>
          </a:p>
          <a:p>
            <a:pPr lvl="1"/>
            <a:endParaRPr lang="en-US" dirty="0"/>
          </a:p>
          <a:p>
            <a:pPr lvl="1"/>
            <a:endParaRPr lang="en-US" dirty="0"/>
          </a:p>
        </p:txBody>
      </p:sp>
    </p:spTree>
    <p:extLst>
      <p:ext uri="{BB962C8B-B14F-4D97-AF65-F5344CB8AC3E}">
        <p14:creationId xmlns:p14="http://schemas.microsoft.com/office/powerpoint/2010/main" val="2129222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smtClean="0">
                <a:ea typeface="ＭＳ Ｐゴシック" pitchFamily="34" charset="-128"/>
              </a:rPr>
              <a:t>Grade 3, Item #1—Part  A</a:t>
            </a:r>
          </a:p>
        </p:txBody>
      </p:sp>
      <p:sp>
        <p:nvSpPr>
          <p:cNvPr id="3" name="Content Placeholder 2"/>
          <p:cNvSpPr>
            <a:spLocks noGrp="1"/>
          </p:cNvSpPr>
          <p:nvPr>
            <p:ph idx="1"/>
          </p:nvPr>
        </p:nvSpPr>
        <p:spPr/>
        <p:txBody>
          <a:bodyPr>
            <a:noAutofit/>
          </a:bodyPr>
          <a:lstStyle/>
          <a:p>
            <a:pPr marL="0" indent="0">
              <a:buFont typeface="Arial" charset="0"/>
              <a:buNone/>
              <a:defRPr/>
            </a:pPr>
            <a:r>
              <a:rPr lang="en-US" sz="2000" b="1" dirty="0" smtClean="0"/>
              <a:t>The </a:t>
            </a:r>
            <a:r>
              <a:rPr lang="en-US" sz="2000" b="1" dirty="0"/>
              <a:t>article includes these details about </a:t>
            </a:r>
            <a:r>
              <a:rPr lang="en-US" sz="2000" b="1" dirty="0" smtClean="0"/>
              <a:t>life</a:t>
            </a:r>
            <a:r>
              <a:rPr lang="en-US" sz="2000" b="1" dirty="0"/>
              <a:t>:</a:t>
            </a:r>
            <a:r>
              <a:rPr lang="en-US" sz="2000" dirty="0"/>
              <a:t> </a:t>
            </a:r>
          </a:p>
          <a:p>
            <a:pPr>
              <a:defRPr/>
            </a:pPr>
            <a:r>
              <a:rPr lang="en-US" sz="2000" dirty="0"/>
              <a:t>She wrote newspaper articles to tell others about what she saw in Alaska to inform those who had not been there. (paragraph 1)</a:t>
            </a:r>
          </a:p>
          <a:p>
            <a:pPr>
              <a:defRPr/>
            </a:pPr>
            <a:r>
              <a:rPr lang="en-US" sz="2000" dirty="0"/>
              <a:t>She wrote the first guidebook about Alaska. (paragraph 1)</a:t>
            </a:r>
          </a:p>
          <a:p>
            <a:pPr>
              <a:defRPr/>
            </a:pPr>
            <a:r>
              <a:rPr lang="en-US" sz="2000" dirty="0"/>
              <a:t>She was the first woman to work at the National Geographic Society, where she wrote many articles and books. (paragraph 11)</a:t>
            </a:r>
          </a:p>
          <a:p>
            <a:pPr marL="0" indent="0">
              <a:buFont typeface="Arial" charset="0"/>
              <a:buNone/>
              <a:defRPr/>
            </a:pPr>
            <a:r>
              <a:rPr lang="en-US" sz="2000" dirty="0"/>
              <a:t> </a:t>
            </a:r>
          </a:p>
          <a:p>
            <a:pPr marL="0" indent="0">
              <a:buFont typeface="Arial" charset="0"/>
              <a:buNone/>
              <a:defRPr/>
            </a:pPr>
            <a:r>
              <a:rPr lang="en-US" sz="2000" b="1" dirty="0" smtClean="0"/>
              <a:t>     </a:t>
            </a:r>
            <a:r>
              <a:rPr lang="en-US" sz="2000" dirty="0" smtClean="0"/>
              <a:t>What </a:t>
            </a:r>
            <a:r>
              <a:rPr lang="en-US" sz="2000" dirty="0"/>
              <a:t>do these details help show </a:t>
            </a:r>
            <a:r>
              <a:rPr lang="en-US" sz="2000" dirty="0" smtClean="0"/>
              <a:t>about?</a:t>
            </a:r>
            <a:endParaRPr lang="en-US" sz="2000" dirty="0"/>
          </a:p>
          <a:p>
            <a:pPr marL="514350" indent="-514350">
              <a:buFont typeface="+mj-lt"/>
              <a:buAutoNum type="alphaLcParenR"/>
              <a:defRPr/>
            </a:pPr>
            <a:r>
              <a:rPr lang="en-US" sz="2000" dirty="0"/>
              <a:t>They show that she shared the benefits of her experiences with others.* </a:t>
            </a:r>
          </a:p>
          <a:p>
            <a:pPr marL="514350" indent="-514350">
              <a:buFont typeface="+mj-lt"/>
              <a:buAutoNum type="alphaLcParenR"/>
              <a:defRPr/>
            </a:pPr>
            <a:r>
              <a:rPr lang="en-US" sz="2000" dirty="0"/>
              <a:t>They show she had many important jobs during her lifetime, but becoming </a:t>
            </a:r>
            <a:r>
              <a:rPr lang="en-US" sz="2000" dirty="0" smtClean="0"/>
              <a:t>a </a:t>
            </a:r>
            <a:r>
              <a:rPr lang="en-US" sz="2000" dirty="0"/>
              <a:t>photographer was one of her proudest moments.</a:t>
            </a:r>
          </a:p>
          <a:p>
            <a:pPr marL="514350" indent="-514350">
              <a:buFont typeface="+mj-lt"/>
              <a:buAutoNum type="alphaLcParenR"/>
              <a:defRPr/>
            </a:pPr>
            <a:r>
              <a:rPr lang="en-US" sz="2000" dirty="0"/>
              <a:t>They show that her earlier travels were more exciting than the work she did later in her life.</a:t>
            </a:r>
          </a:p>
          <a:p>
            <a:pPr marL="514350" indent="-514350">
              <a:buFont typeface="+mj-lt"/>
              <a:buAutoNum type="alphaLcParenR"/>
              <a:defRPr/>
            </a:pPr>
            <a:r>
              <a:rPr lang="en-US" sz="2000" dirty="0"/>
              <a:t>They show that she had a careful plan for everything she did in </a:t>
            </a:r>
            <a:r>
              <a:rPr lang="en-US" sz="2000" dirty="0" smtClean="0"/>
              <a:t>her</a:t>
            </a:r>
            <a:endParaRPr lang="en-US" sz="2000" dirty="0"/>
          </a:p>
        </p:txBody>
      </p:sp>
      <p:pic>
        <p:nvPicPr>
          <p:cNvPr id="2052" name="Picture 4" descr="\\psf\Home\Desktop\Screen Shot 2013-08-16 at 11.31.44 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07"/>
            <a:ext cx="9145343" cy="6856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9063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smtClean="0">
                <a:ea typeface="ＭＳ Ｐゴシック" pitchFamily="34" charset="-128"/>
              </a:rPr>
              <a:t>Grade 3, Item #1—Part B</a:t>
            </a:r>
          </a:p>
        </p:txBody>
      </p:sp>
      <p:sp>
        <p:nvSpPr>
          <p:cNvPr id="41987" name="Content Placeholder 2"/>
          <p:cNvSpPr>
            <a:spLocks noGrp="1"/>
          </p:cNvSpPr>
          <p:nvPr>
            <p:ph idx="1"/>
          </p:nvPr>
        </p:nvSpPr>
        <p:spPr bwMode="auto">
          <a:xfrm>
            <a:off x="457200" y="2362200"/>
            <a:ext cx="8229600" cy="3916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charset="0"/>
              <a:buNone/>
            </a:pPr>
            <a:r>
              <a:rPr lang="en-US" dirty="0" smtClean="0">
                <a:ea typeface="ＭＳ Ｐゴシック" pitchFamily="34" charset="-128"/>
              </a:rPr>
              <a:t>Ideas from paragraphs 1 and 11 were used to help you learn about her. Click on </a:t>
            </a:r>
            <a:r>
              <a:rPr lang="en-US" u="sng" dirty="0" smtClean="0">
                <a:ea typeface="ＭＳ Ｐゴシック" pitchFamily="34" charset="-128"/>
              </a:rPr>
              <a:t>two</a:t>
            </a:r>
            <a:r>
              <a:rPr lang="en-US" dirty="0" smtClean="0">
                <a:ea typeface="ＭＳ Ｐゴシック" pitchFamily="34" charset="-128"/>
              </a:rPr>
              <a:t> other paragraphs that include additional support for the answer in Part A. There are more than two paragraphs that include additional support, but you need to only choose </a:t>
            </a:r>
            <a:r>
              <a:rPr lang="en-US" u="sng" dirty="0" smtClean="0">
                <a:ea typeface="ＭＳ Ｐゴシック" pitchFamily="34" charset="-128"/>
              </a:rPr>
              <a:t>two</a:t>
            </a:r>
            <a:r>
              <a:rPr lang="en-US" dirty="0" smtClean="0">
                <a:ea typeface="ＭＳ Ｐゴシック" pitchFamily="34" charset="-128"/>
              </a:rPr>
              <a:t>. </a:t>
            </a:r>
          </a:p>
          <a:p>
            <a:pPr marL="0" indent="0">
              <a:buFont typeface="Arial" charset="0"/>
              <a:buNone/>
            </a:pPr>
            <a:endParaRPr lang="en-US" dirty="0" smtClean="0">
              <a:ea typeface="ＭＳ Ｐゴシック" pitchFamily="34" charset="-128"/>
            </a:endParaRPr>
          </a:p>
        </p:txBody>
      </p:sp>
      <p:pic>
        <p:nvPicPr>
          <p:cNvPr id="3074" name="Picture 2" descr="\\psf\Home\Desktop\Screen Shot 2013-08-16 at 11.33.33 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5"/>
            <a:ext cx="9144000" cy="6831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6722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smtClean="0">
                <a:ea typeface="ＭＳ Ｐゴシック" pitchFamily="34" charset="-128"/>
              </a:rPr>
              <a:t>Grade 3, Item #2—Part A</a:t>
            </a:r>
          </a:p>
        </p:txBody>
      </p:sp>
      <p:sp>
        <p:nvSpPr>
          <p:cNvPr id="3" name="Content Placeholder 2"/>
          <p:cNvSpPr>
            <a:spLocks noGrp="1"/>
          </p:cNvSpPr>
          <p:nvPr>
            <p:ph idx="1"/>
          </p:nvPr>
        </p:nvSpPr>
        <p:spPr/>
        <p:txBody>
          <a:bodyPr>
            <a:normAutofit/>
          </a:bodyPr>
          <a:lstStyle/>
          <a:p>
            <a:pPr marL="0" indent="0">
              <a:buFont typeface="Arial" charset="0"/>
              <a:buNone/>
              <a:defRPr/>
            </a:pPr>
            <a:r>
              <a:rPr lang="en-US" dirty="0"/>
              <a:t>Which statement best describes how the events in paragraphs 13 through 15 are related to each other</a:t>
            </a:r>
            <a:r>
              <a:rPr lang="en-US" dirty="0" smtClean="0"/>
              <a:t>?</a:t>
            </a:r>
          </a:p>
          <a:p>
            <a:pPr marL="0" indent="0">
              <a:buFont typeface="Arial" charset="0"/>
              <a:buNone/>
              <a:defRPr/>
            </a:pPr>
            <a:endParaRPr lang="en-US" dirty="0"/>
          </a:p>
          <a:p>
            <a:pPr marL="514350" indent="-514350">
              <a:buFont typeface="+mj-lt"/>
              <a:buAutoNum type="alphaLcParenR"/>
              <a:defRPr/>
            </a:pPr>
            <a:r>
              <a:rPr lang="en-US" dirty="0"/>
              <a:t>They explain how Washington, D.C., would change if cherry trees were planted around the city.</a:t>
            </a:r>
          </a:p>
          <a:p>
            <a:pPr marL="514350" indent="-514350">
              <a:buFont typeface="+mj-lt"/>
              <a:buAutoNum type="alphaLcParenR"/>
              <a:defRPr/>
            </a:pPr>
            <a:r>
              <a:rPr lang="en-US" dirty="0"/>
              <a:t>They show that </a:t>
            </a:r>
            <a:r>
              <a:rPr lang="en-US" dirty="0" smtClean="0"/>
              <a:t> </a:t>
            </a:r>
            <a:r>
              <a:rPr lang="en-US" dirty="0"/>
              <a:t>found a new way to get cherry trees planted in Washington, D.C.*</a:t>
            </a:r>
          </a:p>
          <a:p>
            <a:pPr marL="514350" indent="-514350">
              <a:buFont typeface="+mj-lt"/>
              <a:buAutoNum type="alphaLcParenR"/>
              <a:defRPr/>
            </a:pPr>
            <a:r>
              <a:rPr lang="en-US" dirty="0"/>
              <a:t>They compare the ways </a:t>
            </a:r>
            <a:r>
              <a:rPr lang="en-US" dirty="0" smtClean="0"/>
              <a:t> </a:t>
            </a:r>
            <a:r>
              <a:rPr lang="en-US" dirty="0"/>
              <a:t>and Mrs. Taft tried to add beauty to Washington, D.C.</a:t>
            </a:r>
          </a:p>
          <a:p>
            <a:pPr marL="514350" indent="-514350">
              <a:buFont typeface="+mj-lt"/>
              <a:buAutoNum type="alphaLcParenR"/>
              <a:defRPr/>
            </a:pPr>
            <a:r>
              <a:rPr lang="en-US" dirty="0"/>
              <a:t>They describe how Mr. </a:t>
            </a:r>
            <a:r>
              <a:rPr lang="en-US" dirty="0" smtClean="0"/>
              <a:t>gave  </a:t>
            </a:r>
            <a:r>
              <a:rPr lang="en-US" dirty="0"/>
              <a:t>the idea to bring cherry trees to Washington, D.C.</a:t>
            </a:r>
          </a:p>
        </p:txBody>
      </p:sp>
      <p:pic>
        <p:nvPicPr>
          <p:cNvPr id="4098" name="Picture 2" descr="\\psf\Home\Desktop\Screen Shot 2013-08-16 at 10.35.23 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9" y="0"/>
            <a:ext cx="916387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6680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smtClean="0">
                <a:ea typeface="ＭＳ Ｐゴシック" pitchFamily="34" charset="-128"/>
              </a:rPr>
              <a:t>Grade 3, Item #2—Part B</a:t>
            </a:r>
          </a:p>
        </p:txBody>
      </p:sp>
      <p:sp>
        <p:nvSpPr>
          <p:cNvPr id="3" name="Content Placeholder 2"/>
          <p:cNvSpPr>
            <a:spLocks noGrp="1"/>
          </p:cNvSpPr>
          <p:nvPr>
            <p:ph idx="1"/>
          </p:nvPr>
        </p:nvSpPr>
        <p:spPr>
          <a:xfrm>
            <a:off x="457200" y="1905000"/>
            <a:ext cx="8229600" cy="4525963"/>
          </a:xfrm>
        </p:spPr>
        <p:txBody>
          <a:bodyPr>
            <a:normAutofit/>
          </a:bodyPr>
          <a:lstStyle/>
          <a:p>
            <a:pPr marL="0" indent="0">
              <a:buFont typeface="Arial" charset="0"/>
              <a:buNone/>
              <a:defRPr/>
            </a:pPr>
            <a:r>
              <a:rPr lang="en-US" dirty="0"/>
              <a:t>Which sentence from the article best supports the answer in Part A</a:t>
            </a:r>
            <a:r>
              <a:rPr lang="en-US" dirty="0" smtClean="0"/>
              <a:t>?</a:t>
            </a:r>
          </a:p>
          <a:p>
            <a:pPr marL="0" indent="0">
              <a:buFont typeface="Arial" charset="0"/>
              <a:buNone/>
              <a:defRPr/>
            </a:pPr>
            <a:endParaRPr lang="en-US" dirty="0"/>
          </a:p>
          <a:p>
            <a:pPr marL="0" indent="0">
              <a:buFont typeface="Arial" charset="0"/>
              <a:buNone/>
              <a:defRPr/>
            </a:pPr>
            <a:endParaRPr lang="en-US" dirty="0"/>
          </a:p>
        </p:txBody>
      </p:sp>
      <p:pic>
        <p:nvPicPr>
          <p:cNvPr id="5122" name="Picture 2" descr="\\psf\Home\Desktop\Screen Shot 2013-08-16 at 10.35.48 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76" y="11194"/>
            <a:ext cx="9183250" cy="6846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713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psf\Home\Desktop\Screen Shot 2013-08-16 at 10.36.06 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8" y="-13570"/>
            <a:ext cx="9136582" cy="6871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1214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Font typeface="Arial" pitchFamily="34" charset="0"/>
              <a:buNone/>
              <a:defRPr/>
            </a:pPr>
            <a:endParaRPr lang="en-US" sz="2800" dirty="0">
              <a:ea typeface="+mn-ea"/>
            </a:endParaRPr>
          </a:p>
          <a:p>
            <a:pPr>
              <a:lnSpc>
                <a:spcPct val="110000"/>
              </a:lnSpc>
              <a:buFont typeface="Arial" pitchFamily="34" charset="0"/>
              <a:buChar char="•"/>
              <a:defRPr/>
            </a:pPr>
            <a:r>
              <a:rPr lang="en-US" sz="2800" dirty="0">
                <a:ea typeface="+mn-ea"/>
                <a:cs typeface="Century Gothic"/>
              </a:rPr>
              <a:t>Students </a:t>
            </a:r>
            <a:r>
              <a:rPr lang="en-US" sz="2800" dirty="0" smtClean="0">
                <a:ea typeface="+mn-ea"/>
                <a:cs typeface="Century Gothic"/>
              </a:rPr>
              <a:t>carefully consider </a:t>
            </a:r>
            <a:r>
              <a:rPr lang="en-US" sz="2800" dirty="0">
                <a:ea typeface="+mn-ea"/>
                <a:cs typeface="Century Gothic"/>
              </a:rPr>
              <a:t>two literary </a:t>
            </a:r>
            <a:r>
              <a:rPr lang="en-US" sz="2800" dirty="0" smtClean="0">
                <a:ea typeface="+mn-ea"/>
                <a:cs typeface="Century Gothic"/>
              </a:rPr>
              <a:t>texts worthy of close study.</a:t>
            </a:r>
          </a:p>
          <a:p>
            <a:pPr>
              <a:lnSpc>
                <a:spcPct val="110000"/>
              </a:lnSpc>
              <a:buFont typeface="Arial" pitchFamily="34" charset="0"/>
              <a:buChar char="•"/>
              <a:defRPr/>
            </a:pPr>
            <a:r>
              <a:rPr lang="en-US" sz="2800" dirty="0" smtClean="0">
                <a:ea typeface="+mn-ea"/>
                <a:cs typeface="Century Gothic"/>
              </a:rPr>
              <a:t>They are </a:t>
            </a:r>
            <a:r>
              <a:rPr lang="en-US" sz="2800" dirty="0">
                <a:ea typeface="+mn-ea"/>
                <a:cs typeface="Century Gothic"/>
              </a:rPr>
              <a:t>asked </a:t>
            </a:r>
            <a:r>
              <a:rPr lang="en-US" sz="2800" dirty="0" smtClean="0">
                <a:ea typeface="+mn-ea"/>
                <a:cs typeface="Century Gothic"/>
              </a:rPr>
              <a:t>to answer </a:t>
            </a:r>
            <a:r>
              <a:rPr lang="en-US" sz="2800" dirty="0">
                <a:ea typeface="+mn-ea"/>
                <a:cs typeface="Century Gothic"/>
              </a:rPr>
              <a:t>a few </a:t>
            </a:r>
            <a:r>
              <a:rPr lang="en-US" sz="2800" dirty="0" smtClean="0">
                <a:ea typeface="+mn-ea"/>
                <a:cs typeface="Century Gothic"/>
              </a:rPr>
              <a:t>EBSR and TECR questions about each text to demonstrate their </a:t>
            </a:r>
            <a:r>
              <a:rPr lang="en-US" sz="2800" dirty="0">
                <a:ea typeface="+mn-ea"/>
                <a:cs typeface="Century Gothic"/>
              </a:rPr>
              <a:t>ability to </a:t>
            </a:r>
            <a:r>
              <a:rPr lang="en-US" sz="2800" dirty="0" smtClean="0">
                <a:ea typeface="+mn-ea"/>
                <a:cs typeface="Century Gothic"/>
              </a:rPr>
              <a:t>do close </a:t>
            </a:r>
            <a:r>
              <a:rPr lang="en-US" sz="2800" dirty="0">
                <a:ea typeface="+mn-ea"/>
                <a:cs typeface="Century Gothic"/>
              </a:rPr>
              <a:t>analytic reading and </a:t>
            </a:r>
            <a:r>
              <a:rPr lang="en-US" sz="2800" dirty="0" smtClean="0">
                <a:ea typeface="+mn-ea"/>
                <a:cs typeface="Century Gothic"/>
              </a:rPr>
              <a:t>to compare and synthesize </a:t>
            </a:r>
            <a:r>
              <a:rPr lang="en-US" sz="2800" dirty="0">
                <a:ea typeface="+mn-ea"/>
                <a:cs typeface="Century Gothic"/>
              </a:rPr>
              <a:t>ideas. </a:t>
            </a:r>
            <a:endParaRPr lang="en-US" sz="2800" dirty="0" smtClean="0">
              <a:ea typeface="+mn-ea"/>
              <a:cs typeface="Century Gothic"/>
            </a:endParaRPr>
          </a:p>
          <a:p>
            <a:pPr>
              <a:lnSpc>
                <a:spcPct val="110000"/>
              </a:lnSpc>
              <a:buFont typeface="Arial" pitchFamily="34" charset="0"/>
              <a:buChar char="•"/>
              <a:defRPr/>
            </a:pPr>
            <a:r>
              <a:rPr lang="en-US" sz="2800" dirty="0" smtClean="0">
                <a:ea typeface="+mn-ea"/>
                <a:cs typeface="Century Gothic"/>
              </a:rPr>
              <a:t>Students </a:t>
            </a:r>
            <a:r>
              <a:rPr lang="en-US" sz="2800" dirty="0">
                <a:ea typeface="+mn-ea"/>
                <a:cs typeface="Century Gothic"/>
              </a:rPr>
              <a:t>write a literary </a:t>
            </a:r>
            <a:r>
              <a:rPr lang="en-US" sz="2800" dirty="0" smtClean="0">
                <a:ea typeface="+mn-ea"/>
                <a:cs typeface="Century Gothic"/>
              </a:rPr>
              <a:t>analysis about the two texts.</a:t>
            </a:r>
            <a:endParaRPr lang="en-US" sz="2800" dirty="0">
              <a:ea typeface="+mn-ea"/>
              <a:cs typeface="Century Gothic"/>
            </a:endParaRPr>
          </a:p>
          <a:p>
            <a:pPr>
              <a:buFont typeface="Arial" pitchFamily="34" charset="0"/>
              <a:buChar char="•"/>
              <a:defRPr/>
            </a:pPr>
            <a:endParaRPr lang="en-US" sz="2800" dirty="0">
              <a:ea typeface="+mn-ea"/>
            </a:endParaRPr>
          </a:p>
          <a:p>
            <a:pPr>
              <a:buFont typeface="Arial" pitchFamily="34" charset="0"/>
              <a:buChar char="•"/>
              <a:defRPr/>
            </a:pPr>
            <a:endParaRPr lang="en-US" sz="2800" dirty="0">
              <a:ea typeface="+mn-ea"/>
            </a:endParaRPr>
          </a:p>
          <a:p>
            <a:pPr>
              <a:buFont typeface="Arial" pitchFamily="34" charset="0"/>
              <a:buChar char="•"/>
              <a:defRPr/>
            </a:pPr>
            <a:endParaRPr lang="en-US" sz="2800" dirty="0">
              <a:ea typeface="+mn-ea"/>
              <a:cs typeface="Century Gothic"/>
            </a:endParaRPr>
          </a:p>
        </p:txBody>
      </p:sp>
      <p:sp>
        <p:nvSpPr>
          <p:cNvPr id="2" name="Title 1"/>
          <p:cNvSpPr>
            <a:spLocks noGrp="1"/>
          </p:cNvSpPr>
          <p:nvPr>
            <p:ph type="title"/>
          </p:nvPr>
        </p:nvSpPr>
        <p:spPr/>
        <p:txBody>
          <a:bodyPr>
            <a:normAutofit fontScale="90000"/>
          </a:bodyPr>
          <a:lstStyle/>
          <a:p>
            <a:pPr algn="ctr">
              <a:defRPr/>
            </a:pPr>
            <a:r>
              <a:rPr lang="en-US" dirty="0" smtClean="0">
                <a:latin typeface="+mn-lt"/>
                <a:ea typeface="+mj-ea"/>
                <a:cs typeface="Century Gothic"/>
              </a:rPr>
              <a:t>Understanding the Literary </a:t>
            </a:r>
            <a:br>
              <a:rPr lang="en-US" dirty="0" smtClean="0">
                <a:latin typeface="+mn-lt"/>
                <a:ea typeface="+mj-ea"/>
                <a:cs typeface="Century Gothic"/>
              </a:rPr>
            </a:br>
            <a:r>
              <a:rPr lang="en-US" dirty="0" smtClean="0">
                <a:latin typeface="+mn-lt"/>
                <a:ea typeface="+mj-ea"/>
                <a:cs typeface="Century Gothic"/>
              </a:rPr>
              <a:t>Analysis Task</a:t>
            </a:r>
            <a:endParaRPr lang="en-US" dirty="0">
              <a:latin typeface="+mn-lt"/>
              <a:ea typeface="+mj-ea"/>
              <a:cs typeface="Century Gothic"/>
            </a:endParaRPr>
          </a:p>
        </p:txBody>
      </p:sp>
      <p:sp>
        <p:nvSpPr>
          <p:cNvPr id="256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009907F-3B2D-4C4C-A99C-7881DEDE45E5}" type="slidenum">
              <a:rPr lang="en-US" smtClean="0">
                <a:latin typeface="Calibri" pitchFamily="34" charset="0"/>
              </a:rPr>
              <a:pPr eaLnBrk="1" hangingPunct="1"/>
              <a:t>28</a:t>
            </a:fld>
            <a:endParaRPr lang="en-US" dirty="0" smtClean="0">
              <a:latin typeface="Calibri" pitchFamily="34" charset="0"/>
            </a:endParaRPr>
          </a:p>
        </p:txBody>
      </p:sp>
    </p:spTree>
    <p:extLst>
      <p:ext uri="{BB962C8B-B14F-4D97-AF65-F5344CB8AC3E}">
        <p14:creationId xmlns:p14="http://schemas.microsoft.com/office/powerpoint/2010/main" val="11083800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p:cNvSpPr>
            <a:spLocks noGrp="1"/>
          </p:cNvSpPr>
          <p:nvPr>
            <p:ph idx="1"/>
          </p:nvPr>
        </p:nvSpPr>
        <p:spPr bwMode="auto">
          <a:xfrm>
            <a:off x="609600" y="1600201"/>
            <a:ext cx="8229600" cy="487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110000"/>
              </a:lnSpc>
            </a:pPr>
            <a:r>
              <a:rPr lang="en-US" sz="2800" dirty="0" smtClean="0">
                <a:ea typeface="ＭＳ Ｐゴシック" pitchFamily="34" charset="-128"/>
              </a:rPr>
              <a:t>Students read one brief text and answer a few questions to help clarify their understanding of the text(s). </a:t>
            </a:r>
          </a:p>
          <a:p>
            <a:pPr>
              <a:lnSpc>
                <a:spcPct val="110000"/>
              </a:lnSpc>
            </a:pPr>
            <a:r>
              <a:rPr lang="en-US" sz="2800" dirty="0" smtClean="0">
                <a:ea typeface="ＭＳ Ｐゴシック" pitchFamily="34" charset="-128"/>
              </a:rPr>
              <a:t>Students then write a narrative story. </a:t>
            </a:r>
          </a:p>
          <a:p>
            <a:endParaRPr lang="en-US" sz="2800" dirty="0" smtClean="0">
              <a:ea typeface="ＭＳ Ｐゴシック" pitchFamily="34" charset="-128"/>
            </a:endParaRPr>
          </a:p>
          <a:p>
            <a:endParaRPr lang="en-US" sz="2800" dirty="0" smtClean="0">
              <a:ea typeface="ＭＳ Ｐゴシック" pitchFamily="34" charset="-128"/>
            </a:endParaRPr>
          </a:p>
        </p:txBody>
      </p:sp>
      <p:sp>
        <p:nvSpPr>
          <p:cNvPr id="2" name="Title 1"/>
          <p:cNvSpPr>
            <a:spLocks noGrp="1"/>
          </p:cNvSpPr>
          <p:nvPr>
            <p:ph type="title"/>
          </p:nvPr>
        </p:nvSpPr>
        <p:spPr/>
        <p:txBody>
          <a:bodyPr>
            <a:normAutofit fontScale="90000"/>
          </a:bodyPr>
          <a:lstStyle/>
          <a:p>
            <a:pPr algn="ctr">
              <a:defRPr/>
            </a:pPr>
            <a:r>
              <a:rPr lang="en-US" dirty="0" smtClean="0">
                <a:latin typeface="+mn-lt"/>
                <a:ea typeface="+mj-ea"/>
                <a:cs typeface="Century Gothic"/>
              </a:rPr>
              <a:t>Understanding the Narrative </a:t>
            </a:r>
            <a:br>
              <a:rPr lang="en-US" dirty="0" smtClean="0">
                <a:latin typeface="+mn-lt"/>
                <a:ea typeface="+mj-ea"/>
                <a:cs typeface="Century Gothic"/>
              </a:rPr>
            </a:br>
            <a:r>
              <a:rPr lang="en-US" dirty="0" smtClean="0">
                <a:latin typeface="+mn-lt"/>
                <a:ea typeface="+mj-ea"/>
                <a:cs typeface="Century Gothic"/>
              </a:rPr>
              <a:t>Writing Task</a:t>
            </a:r>
            <a:endParaRPr lang="en-US" dirty="0">
              <a:latin typeface="+mn-lt"/>
              <a:ea typeface="+mj-ea"/>
              <a:cs typeface="Century Gothic"/>
            </a:endParaRPr>
          </a:p>
        </p:txBody>
      </p:sp>
      <p:sp>
        <p:nvSpPr>
          <p:cNvPr id="5222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4E4EB1D-6557-4B4A-837F-9C1017B71A7F}" type="slidenum">
              <a:rPr lang="en-US" smtClean="0">
                <a:latin typeface="Calibri" pitchFamily="34" charset="0"/>
              </a:rPr>
              <a:pPr eaLnBrk="1" hangingPunct="1"/>
              <a:t>29</a:t>
            </a:fld>
            <a:endParaRPr lang="en-US" dirty="0" smtClean="0">
              <a:latin typeface="Calibri" pitchFamily="34" charset="0"/>
            </a:endParaRPr>
          </a:p>
        </p:txBody>
      </p:sp>
      <p:pic>
        <p:nvPicPr>
          <p:cNvPr id="52229" name="Picture 3" descr="C:\Users\bhain\AppData\Local\Microsoft\Windows\Temporary Internet Files\Content.IE5\59NGD6AX\MP90042656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35814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06845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idx="1"/>
          </p:nvPr>
        </p:nvSpPr>
        <p:spPr bwMode="auto">
          <a:xfrm>
            <a:off x="381000" y="1524000"/>
            <a:ext cx="8001000" cy="464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53975" lvl="1" indent="0">
              <a:lnSpc>
                <a:spcPct val="110000"/>
              </a:lnSpc>
              <a:spcBef>
                <a:spcPct val="0"/>
              </a:spcBef>
              <a:spcAft>
                <a:spcPts val="600"/>
              </a:spcAft>
              <a:buFont typeface="Arial" charset="0"/>
              <a:buNone/>
            </a:pPr>
            <a:r>
              <a:rPr lang="en-US" sz="3200" b="1" dirty="0" smtClean="0">
                <a:ea typeface="ＭＳ Ｐゴシック" pitchFamily="34" charset="-128"/>
              </a:rPr>
              <a:t>Grade 5  </a:t>
            </a:r>
          </a:p>
          <a:p>
            <a:pPr marL="53975" lvl="1" indent="0">
              <a:lnSpc>
                <a:spcPct val="110000"/>
              </a:lnSpc>
              <a:spcBef>
                <a:spcPct val="0"/>
              </a:spcBef>
              <a:spcAft>
                <a:spcPts val="600"/>
              </a:spcAft>
              <a:buFont typeface="Arial" charset="0"/>
              <a:buNone/>
            </a:pPr>
            <a:r>
              <a:rPr lang="en-US" sz="3200" dirty="0" smtClean="0">
                <a:ea typeface="ＭＳ Ｐゴシック" pitchFamily="34" charset="-128"/>
              </a:rPr>
              <a:t>See the  passage, “Life in the Limbs,” in your packet. There is also a second text, an interview, in the side bar of the passage.</a:t>
            </a:r>
          </a:p>
          <a:p>
            <a:pPr marL="53975" lvl="1" indent="0">
              <a:lnSpc>
                <a:spcPct val="110000"/>
              </a:lnSpc>
              <a:spcBef>
                <a:spcPct val="0"/>
              </a:spcBef>
              <a:spcAft>
                <a:spcPts val="600"/>
              </a:spcAft>
              <a:buFont typeface="Arial" charset="0"/>
              <a:buNone/>
            </a:pPr>
            <a:endParaRPr lang="en-US" sz="1200" dirty="0" smtClean="0">
              <a:ea typeface="ＭＳ Ｐゴシック" pitchFamily="34" charset="-128"/>
            </a:endParaRPr>
          </a:p>
          <a:p>
            <a:pPr marL="53975" lvl="1" indent="0">
              <a:lnSpc>
                <a:spcPct val="110000"/>
              </a:lnSpc>
              <a:spcBef>
                <a:spcPct val="0"/>
              </a:spcBef>
              <a:spcAft>
                <a:spcPts val="600"/>
              </a:spcAft>
              <a:buFont typeface="Arial" charset="0"/>
              <a:buNone/>
            </a:pPr>
            <a:r>
              <a:rPr lang="en-US" sz="3200" dirty="0" smtClean="0">
                <a:ea typeface="ＭＳ Ｐゴシック" pitchFamily="34" charset="-128"/>
              </a:rPr>
              <a:t>The sample items  provide students an opportunity to read an article and a corresponding side bar piece on the same topic.  </a:t>
            </a:r>
          </a:p>
        </p:txBody>
      </p:sp>
      <p:sp>
        <p:nvSpPr>
          <p:cNvPr id="2" name="Title 1"/>
          <p:cNvSpPr>
            <a:spLocks noGrp="1"/>
          </p:cNvSpPr>
          <p:nvPr>
            <p:ph type="title"/>
          </p:nvPr>
        </p:nvSpPr>
        <p:spPr/>
        <p:txBody>
          <a:bodyPr>
            <a:normAutofit/>
          </a:bodyPr>
          <a:lstStyle/>
          <a:p>
            <a:pPr algn="ctr">
              <a:defRPr/>
            </a:pPr>
            <a:r>
              <a:rPr lang="en-US" dirty="0" smtClean="0">
                <a:latin typeface="+mn-lt"/>
                <a:ea typeface="+mj-ea"/>
                <a:cs typeface="Century Gothic"/>
              </a:rPr>
              <a:t>End of Year</a:t>
            </a:r>
            <a:endParaRPr lang="en-US" dirty="0">
              <a:latin typeface="+mn-lt"/>
              <a:ea typeface="+mj-ea"/>
              <a:cs typeface="Century Gothic"/>
            </a:endParaRPr>
          </a:p>
        </p:txBody>
      </p:sp>
      <p:sp>
        <p:nvSpPr>
          <p:cNvPr id="6656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934E3AE-F290-4531-A258-37F08A7C76B2}" type="slidenum">
              <a:rPr lang="en-US" smtClean="0">
                <a:latin typeface="Calibri" pitchFamily="34" charset="0"/>
              </a:rPr>
              <a:pPr eaLnBrk="1" hangingPunct="1"/>
              <a:t>30</a:t>
            </a:fld>
            <a:endParaRPr lang="en-US" smtClean="0">
              <a:latin typeface="Calibri" pitchFamily="34" charset="0"/>
            </a:endParaRPr>
          </a:p>
        </p:txBody>
      </p:sp>
    </p:spTree>
    <p:extLst>
      <p:ext uri="{BB962C8B-B14F-4D97-AF65-F5344CB8AC3E}">
        <p14:creationId xmlns:p14="http://schemas.microsoft.com/office/powerpoint/2010/main" val="21960013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smtClean="0">
                <a:ea typeface="ＭＳ Ｐゴシック" pitchFamily="34" charset="-128"/>
              </a:rPr>
              <a:t>Grade 5, Item #4—Part A</a:t>
            </a:r>
          </a:p>
        </p:txBody>
      </p:sp>
      <p:sp>
        <p:nvSpPr>
          <p:cNvPr id="3" name="Content Placeholder 2"/>
          <p:cNvSpPr>
            <a:spLocks noGrp="1"/>
          </p:cNvSpPr>
          <p:nvPr>
            <p:ph idx="1"/>
          </p:nvPr>
        </p:nvSpPr>
        <p:spPr/>
        <p:txBody>
          <a:bodyPr>
            <a:normAutofit/>
          </a:bodyPr>
          <a:lstStyle/>
          <a:p>
            <a:pPr marL="0" indent="0">
              <a:buFont typeface="Arial" charset="0"/>
              <a:buNone/>
              <a:defRPr/>
            </a:pPr>
            <a:r>
              <a:rPr lang="en-US" sz="2800" dirty="0"/>
              <a:t>Which idea is found in both the article about </a:t>
            </a:r>
            <a:r>
              <a:rPr lang="en-US" sz="2800" dirty="0" err="1"/>
              <a:t>Fairoaks</a:t>
            </a:r>
            <a:r>
              <a:rPr lang="en-US" sz="2800" dirty="0"/>
              <a:t> and the side bar about Nelson</a:t>
            </a:r>
            <a:r>
              <a:rPr lang="en-US" sz="2800" dirty="0" smtClean="0"/>
              <a:t>?</a:t>
            </a:r>
          </a:p>
          <a:p>
            <a:pPr marL="0" indent="0">
              <a:buFont typeface="Arial" charset="0"/>
              <a:buNone/>
              <a:defRPr/>
            </a:pPr>
            <a:r>
              <a:rPr lang="en-US" sz="2800" dirty="0" smtClean="0"/>
              <a:t> </a:t>
            </a:r>
            <a:endParaRPr lang="en-US" sz="2800" dirty="0"/>
          </a:p>
          <a:p>
            <a:pPr marL="514350" indent="-514350">
              <a:buFont typeface="+mj-lt"/>
              <a:buAutoNum type="alphaLcParenR"/>
              <a:defRPr/>
            </a:pPr>
            <a:r>
              <a:rPr lang="en-US" sz="2800" dirty="0"/>
              <a:t>Each tree house should be special for its owner.*</a:t>
            </a:r>
          </a:p>
          <a:p>
            <a:pPr marL="514350" indent="-514350">
              <a:buFont typeface="+mj-lt"/>
              <a:buAutoNum type="alphaLcParenR"/>
              <a:defRPr/>
            </a:pPr>
            <a:r>
              <a:rPr lang="en-US" sz="2800" dirty="0"/>
              <a:t>People should climb trees for practice before building a tree house.</a:t>
            </a:r>
          </a:p>
          <a:p>
            <a:pPr marL="514350" indent="-514350">
              <a:buFont typeface="+mj-lt"/>
              <a:buAutoNum type="alphaLcParenR"/>
              <a:defRPr/>
            </a:pPr>
            <a:r>
              <a:rPr lang="en-US" sz="2800" dirty="0"/>
              <a:t>Having a tree house is good for people.</a:t>
            </a:r>
          </a:p>
          <a:p>
            <a:pPr marL="514350" indent="-514350">
              <a:buFont typeface="+mj-lt"/>
              <a:buAutoNum type="alphaLcParenR"/>
              <a:defRPr/>
            </a:pPr>
            <a:r>
              <a:rPr lang="en-US" sz="2800" dirty="0"/>
              <a:t>Going to a tree house school can be helpful in getting started.  </a:t>
            </a:r>
          </a:p>
          <a:p>
            <a:pPr>
              <a:defRPr/>
            </a:pPr>
            <a:endParaRPr lang="en-US" dirty="0"/>
          </a:p>
        </p:txBody>
      </p:sp>
    </p:spTree>
    <p:extLst>
      <p:ext uri="{BB962C8B-B14F-4D97-AF65-F5344CB8AC3E}">
        <p14:creationId xmlns:p14="http://schemas.microsoft.com/office/powerpoint/2010/main" val="30058041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r>
              <a:rPr lang="en-US" dirty="0" smtClean="0">
                <a:ea typeface="ＭＳ Ｐゴシック" pitchFamily="34" charset="-128"/>
              </a:rPr>
              <a:t>Grade 5, Item #4—Part B</a:t>
            </a:r>
          </a:p>
        </p:txBody>
      </p:sp>
      <p:sp>
        <p:nvSpPr>
          <p:cNvPr id="3" name="Content Placeholder 2"/>
          <p:cNvSpPr>
            <a:spLocks noGrp="1"/>
          </p:cNvSpPr>
          <p:nvPr>
            <p:ph idx="1"/>
          </p:nvPr>
        </p:nvSpPr>
        <p:spPr/>
        <p:txBody>
          <a:bodyPr/>
          <a:lstStyle/>
          <a:p>
            <a:pPr marL="0" indent="0">
              <a:buFont typeface="Arial" charset="0"/>
              <a:buNone/>
              <a:defRPr/>
            </a:pPr>
            <a:r>
              <a:rPr lang="en-US" sz="3200" dirty="0"/>
              <a:t>Choose one detail from the article and one detail from the side bar that support the answer to Part A. Drag each of the details into the box labeled "Supporting Details." </a:t>
            </a:r>
          </a:p>
          <a:p>
            <a:pPr>
              <a:defRPr/>
            </a:pPr>
            <a:endParaRPr lang="en-US" dirty="0"/>
          </a:p>
        </p:txBody>
      </p:sp>
      <p:graphicFrame>
        <p:nvGraphicFramePr>
          <p:cNvPr id="4" name="Table 3"/>
          <p:cNvGraphicFramePr>
            <a:graphicFrameLocks noGrp="1"/>
          </p:cNvGraphicFramePr>
          <p:nvPr/>
        </p:nvGraphicFramePr>
        <p:xfrm>
          <a:off x="2819400" y="3733800"/>
          <a:ext cx="3962400" cy="2362200"/>
        </p:xfrm>
        <a:graphic>
          <a:graphicData uri="http://schemas.openxmlformats.org/drawingml/2006/table">
            <a:tbl>
              <a:tblPr firstRow="1" firstCol="1" bandRow="1">
                <a:tableStyleId>{5C22544A-7EE6-4342-B048-85BDC9FD1C3A}</a:tableStyleId>
              </a:tblPr>
              <a:tblGrid>
                <a:gridCol w="1980693"/>
                <a:gridCol w="1981707"/>
              </a:tblGrid>
              <a:tr h="939435">
                <a:tc>
                  <a:txBody>
                    <a:bodyPr/>
                    <a:lstStyle/>
                    <a:p>
                      <a:pPr marL="0" marR="0">
                        <a:lnSpc>
                          <a:spcPts val="1480"/>
                        </a:lnSpc>
                        <a:spcBef>
                          <a:spcPts val="0"/>
                        </a:spcBef>
                      </a:pPr>
                      <a:r>
                        <a:rPr lang="en-US" sz="1100" dirty="0">
                          <a:effectLst/>
                        </a:rPr>
                        <a:t>Supporting Detail from Article </a:t>
                      </a:r>
                      <a:endParaRPr lang="en-US" sz="1100" dirty="0">
                        <a:effectLst/>
                        <a:latin typeface="Calibri"/>
                        <a:ea typeface="Calibri"/>
                        <a:cs typeface="Times New Roman"/>
                      </a:endParaRPr>
                    </a:p>
                  </a:txBody>
                  <a:tcPr marL="68580" marR="68580" marT="0" marB="0"/>
                </a:tc>
                <a:tc>
                  <a:txBody>
                    <a:bodyPr/>
                    <a:lstStyle/>
                    <a:p>
                      <a:pPr marL="0" marR="0">
                        <a:lnSpc>
                          <a:spcPts val="1480"/>
                        </a:lnSpc>
                        <a:spcBef>
                          <a:spcPts val="0"/>
                        </a:spcBef>
                      </a:pPr>
                      <a:r>
                        <a:rPr lang="en-US" sz="1100">
                          <a:effectLst/>
                        </a:rPr>
                        <a:t>Supporting Detail from Side Bar</a:t>
                      </a:r>
                      <a:endParaRPr lang="en-US" sz="1100">
                        <a:effectLst/>
                        <a:latin typeface="Calibri"/>
                        <a:ea typeface="Calibri"/>
                        <a:cs typeface="Times New Roman"/>
                      </a:endParaRPr>
                    </a:p>
                  </a:txBody>
                  <a:tcPr marL="68580" marR="68580" marT="0" marB="0"/>
                </a:tc>
              </a:tr>
              <a:tr h="1422765">
                <a:tc>
                  <a:txBody>
                    <a:bodyPr/>
                    <a:lstStyle/>
                    <a:p>
                      <a:pPr marL="0" marR="0">
                        <a:lnSpc>
                          <a:spcPts val="1480"/>
                        </a:lnSpc>
                        <a:spcBef>
                          <a:spcPts val="0"/>
                        </a:spcBef>
                      </a:pPr>
                      <a:r>
                        <a:rPr lang="en-US" sz="1100" dirty="0">
                          <a:effectLst/>
                        </a:rPr>
                        <a:t> </a:t>
                      </a:r>
                    </a:p>
                    <a:p>
                      <a:pPr marL="0" marR="0">
                        <a:lnSpc>
                          <a:spcPts val="1480"/>
                        </a:lnSpc>
                        <a:spcBef>
                          <a:spcPts val="0"/>
                        </a:spcBef>
                      </a:pPr>
                      <a:r>
                        <a:rPr lang="en-US" sz="1100" dirty="0">
                          <a:effectLst/>
                        </a:rPr>
                        <a:t> </a:t>
                      </a:r>
                    </a:p>
                    <a:p>
                      <a:pPr marL="0" marR="0">
                        <a:lnSpc>
                          <a:spcPts val="1480"/>
                        </a:lnSpc>
                        <a:spcBef>
                          <a:spcPts val="0"/>
                        </a:spcBef>
                      </a:pPr>
                      <a:r>
                        <a:rPr lang="en-US" sz="1100" dirty="0">
                          <a:effectLst/>
                        </a:rPr>
                        <a:t> </a:t>
                      </a:r>
                      <a:endParaRPr lang="en-US" sz="1100" dirty="0">
                        <a:effectLst/>
                        <a:latin typeface="Calibri"/>
                        <a:ea typeface="Calibri"/>
                        <a:cs typeface="Times New Roman"/>
                      </a:endParaRPr>
                    </a:p>
                  </a:txBody>
                  <a:tcPr marL="68580" marR="68580" marT="0" marB="0">
                    <a:solidFill>
                      <a:schemeClr val="accent1">
                        <a:lumMod val="40000"/>
                        <a:lumOff val="60000"/>
                      </a:schemeClr>
                    </a:solidFill>
                  </a:tcPr>
                </a:tc>
                <a:tc>
                  <a:txBody>
                    <a:bodyPr/>
                    <a:lstStyle/>
                    <a:p>
                      <a:pPr marL="0" marR="0">
                        <a:lnSpc>
                          <a:spcPts val="1480"/>
                        </a:lnSpc>
                        <a:spcBef>
                          <a:spcPts val="0"/>
                        </a:spcBef>
                      </a:pPr>
                      <a:r>
                        <a:rPr lang="en-US" sz="1100" dirty="0">
                          <a:effectLst/>
                        </a:rPr>
                        <a:t> </a:t>
                      </a:r>
                      <a:endParaRPr lang="en-US" sz="1100" dirty="0">
                        <a:effectLst/>
                        <a:latin typeface="Calibri"/>
                        <a:ea typeface="Calibri"/>
                        <a:cs typeface="Times New Roman"/>
                      </a:endParaRPr>
                    </a:p>
                  </a:txBody>
                  <a:tcPr marL="68580" marR="68580" marT="0" marB="0">
                    <a:solidFill>
                      <a:schemeClr val="accent1">
                        <a:lumMod val="40000"/>
                        <a:lumOff val="60000"/>
                      </a:schemeClr>
                    </a:solidFill>
                  </a:tcPr>
                </a:tc>
              </a:tr>
            </a:tbl>
          </a:graphicData>
        </a:graphic>
      </p:graphicFrame>
    </p:spTree>
    <p:extLst>
      <p:ext uri="{BB962C8B-B14F-4D97-AF65-F5344CB8AC3E}">
        <p14:creationId xmlns:p14="http://schemas.microsoft.com/office/powerpoint/2010/main" val="22515851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28600" y="1600200"/>
            <a:ext cx="8229600" cy="5105400"/>
          </a:xfrm>
        </p:spPr>
        <p:txBody>
          <a:bodyPr>
            <a:normAutofit fontScale="92500" lnSpcReduction="10000"/>
          </a:bodyPr>
          <a:lstStyle/>
          <a:p>
            <a:r>
              <a:rPr lang="en-US" sz="4000" dirty="0">
                <a:hlinkClick r:id="rId2"/>
              </a:rPr>
              <a:t>http://practice.parcc.testnav.com</a:t>
            </a:r>
            <a:r>
              <a:rPr lang="en-US" sz="4000" dirty="0" smtClean="0">
                <a:hlinkClick r:id="rId2"/>
              </a:rPr>
              <a:t>/#</a:t>
            </a:r>
            <a:endParaRPr lang="en-US" sz="4000" dirty="0" smtClean="0"/>
          </a:p>
          <a:p>
            <a:endParaRPr lang="en-US" sz="4000" dirty="0"/>
          </a:p>
          <a:p>
            <a:r>
              <a:rPr lang="en-US" sz="4000" dirty="0"/>
              <a:t>Taking the tutorial and practice test is the best way to become more familiar with PARCC tools and </a:t>
            </a:r>
            <a:r>
              <a:rPr lang="en-US" sz="4000" dirty="0" smtClean="0"/>
              <a:t>functionalities</a:t>
            </a:r>
          </a:p>
          <a:p>
            <a:endParaRPr lang="en-US" sz="4000" dirty="0" smtClean="0"/>
          </a:p>
          <a:p>
            <a:r>
              <a:rPr lang="en-US" sz="4000" dirty="0" smtClean="0"/>
              <a:t>PBA Practice Tests will be released later this fall</a:t>
            </a:r>
            <a:endParaRPr lang="en-US" sz="4000" dirty="0"/>
          </a:p>
          <a:p>
            <a:endParaRPr lang="en-US" sz="4000" dirty="0"/>
          </a:p>
        </p:txBody>
      </p:sp>
      <p:sp>
        <p:nvSpPr>
          <p:cNvPr id="3" name="Title 2"/>
          <p:cNvSpPr>
            <a:spLocks noGrp="1"/>
          </p:cNvSpPr>
          <p:nvPr>
            <p:ph type="title"/>
          </p:nvPr>
        </p:nvSpPr>
        <p:spPr>
          <a:xfrm>
            <a:off x="1066800" y="152400"/>
            <a:ext cx="6324600" cy="1219199"/>
          </a:xfrm>
        </p:spPr>
        <p:txBody>
          <a:bodyPr/>
          <a:lstStyle/>
          <a:p>
            <a:r>
              <a:rPr lang="en-US" sz="5400" dirty="0" smtClean="0"/>
              <a:t>#15 Practice Tests</a:t>
            </a:r>
            <a:endParaRPr lang="en-US" sz="5400" dirty="0"/>
          </a:p>
        </p:txBody>
      </p:sp>
      <p:sp>
        <p:nvSpPr>
          <p:cNvPr id="4" name="Text Placeholder 3"/>
          <p:cNvSpPr>
            <a:spLocks noGrp="1"/>
          </p:cNvSpPr>
          <p:nvPr>
            <p:ph type="body" idx="2"/>
          </p:nvPr>
        </p:nvSpPr>
        <p:spPr/>
        <p:txBody>
          <a:bodyPr>
            <a:normAutofit fontScale="85000" lnSpcReduction="20000"/>
          </a:bodyPr>
          <a:lstStyle/>
          <a:p>
            <a:endParaRPr lang="en-US"/>
          </a:p>
        </p:txBody>
      </p:sp>
      <p:cxnSp>
        <p:nvCxnSpPr>
          <p:cNvPr id="5" name="Straight Connector 4"/>
          <p:cNvCxnSpPr/>
          <p:nvPr/>
        </p:nvCxnSpPr>
        <p:spPr>
          <a:xfrm>
            <a:off x="914400" y="1371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844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1143000"/>
          </a:xfrm>
        </p:spPr>
        <p:txBody>
          <a:bodyPr/>
          <a:lstStyle/>
          <a:p>
            <a:r>
              <a:rPr lang="en-US" dirty="0" smtClean="0"/>
              <a:t>#16 Field Test Lessons Learned</a:t>
            </a:r>
            <a:endParaRPr lang="en-US" dirty="0"/>
          </a:p>
        </p:txBody>
      </p:sp>
      <p:sp>
        <p:nvSpPr>
          <p:cNvPr id="3" name="Content Placeholder 2"/>
          <p:cNvSpPr>
            <a:spLocks noGrp="1"/>
          </p:cNvSpPr>
          <p:nvPr>
            <p:ph idx="1"/>
          </p:nvPr>
        </p:nvSpPr>
        <p:spPr/>
        <p:txBody>
          <a:bodyPr>
            <a:normAutofit lnSpcReduction="10000"/>
          </a:bodyPr>
          <a:lstStyle/>
          <a:p>
            <a:r>
              <a:rPr lang="en-US" sz="4000" dirty="0" smtClean="0"/>
              <a:t>Teachers can log a student back into the PARCC test if a student has unintentionally or purposefully logged off before finishing the test.</a:t>
            </a:r>
          </a:p>
          <a:p>
            <a:r>
              <a:rPr lang="en-US" sz="4000" dirty="0" smtClean="0"/>
              <a:t>Keyboarding Skills and knowing how to use online tools are important.</a:t>
            </a:r>
            <a:endParaRPr lang="en-US" sz="4000" dirty="0"/>
          </a:p>
          <a:p>
            <a:endParaRPr lang="en-US" dirty="0"/>
          </a:p>
        </p:txBody>
      </p:sp>
    </p:spTree>
    <p:extLst>
      <p:ext uri="{BB962C8B-B14F-4D97-AF65-F5344CB8AC3E}">
        <p14:creationId xmlns:p14="http://schemas.microsoft.com/office/powerpoint/2010/main" val="1076323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9208"/>
            <a:ext cx="8061118" cy="1200329"/>
          </a:xfrm>
          <a:prstGeom prst="rect">
            <a:avLst/>
          </a:prstGeom>
          <a:noFill/>
        </p:spPr>
        <p:txBody>
          <a:bodyPr wrap="none" rtlCol="0">
            <a:spAutoFit/>
          </a:bodyPr>
          <a:lstStyle/>
          <a:p>
            <a:r>
              <a:rPr lang="en-US" sz="3600" dirty="0" smtClean="0">
                <a:solidFill>
                  <a:schemeClr val="tx2"/>
                </a:solidFill>
              </a:rPr>
              <a:t>#17  NMPARCC Results Will Have Meaning</a:t>
            </a:r>
          </a:p>
          <a:p>
            <a:pPr algn="ctr"/>
            <a:r>
              <a:rPr lang="en-US" sz="3600" dirty="0" smtClean="0">
                <a:solidFill>
                  <a:schemeClr val="tx2"/>
                </a:solidFill>
              </a:rPr>
              <a:t> Beyond High School</a:t>
            </a:r>
            <a:endParaRPr lang="en-US" sz="3600" dirty="0">
              <a:solidFill>
                <a:schemeClr val="tx2"/>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24" y="1600200"/>
            <a:ext cx="8430156"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914400" y="1371600"/>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502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prstGeom prst="rect">
            <a:avLst/>
          </a:prstGeom>
          <a:noFill/>
          <a:ln>
            <a:noFill/>
          </a:ln>
        </p:spPr>
        <p:txBody>
          <a:bodyPr lIns="91425" tIns="45700" rIns="91425" bIns="45700" anchor="t" anchorCtr="0">
            <a:noAutofit/>
          </a:bodyPr>
          <a:lstStyle/>
          <a:p>
            <a:pPr marL="0" marR="0" lvl="0" indent="0" algn="ctr" rtl="0">
              <a:lnSpc>
                <a:spcPct val="90000"/>
              </a:lnSpc>
              <a:spcBef>
                <a:spcPts val="0"/>
              </a:spcBef>
              <a:buClr>
                <a:srgbClr val="8F23B3"/>
              </a:buClr>
              <a:buSzPct val="25000"/>
              <a:buFont typeface="Calibri"/>
              <a:buNone/>
            </a:pPr>
            <a:r>
              <a:rPr lang="en-US" sz="2000" b="0" i="0" u="none" strike="noStrike" cap="none" baseline="0" dirty="0">
                <a:solidFill>
                  <a:schemeClr val="dk1"/>
                </a:solidFill>
                <a:latin typeface="Calibri"/>
                <a:ea typeface="Calibri"/>
                <a:cs typeface="Calibri"/>
                <a:sym typeface="Calibri"/>
              </a:rPr>
              <a:t>ECD is a deliberate and systematic approach to assessment development that will help to </a:t>
            </a:r>
            <a:r>
              <a:rPr lang="en-US" sz="2000" b="1" i="0" u="none" strike="noStrike" cap="none" baseline="0" dirty="0">
                <a:solidFill>
                  <a:schemeClr val="dk1"/>
                </a:solidFill>
                <a:latin typeface="Calibri"/>
                <a:ea typeface="Calibri"/>
                <a:cs typeface="Calibri"/>
                <a:sym typeface="Calibri"/>
              </a:rPr>
              <a:t>establish the validity</a:t>
            </a:r>
            <a:r>
              <a:rPr lang="en-US" sz="2000" b="1" i="1" u="none" strike="noStrike" cap="none" baseline="0" dirty="0">
                <a:solidFill>
                  <a:schemeClr val="dk1"/>
                </a:solidFill>
                <a:latin typeface="Calibri"/>
                <a:ea typeface="Calibri"/>
                <a:cs typeface="Calibri"/>
                <a:sym typeface="Calibri"/>
              </a:rPr>
              <a:t> </a:t>
            </a:r>
            <a:r>
              <a:rPr lang="en-US" sz="2000" b="0" i="0" u="none" strike="noStrike" cap="none" baseline="0" dirty="0">
                <a:solidFill>
                  <a:schemeClr val="dk1"/>
                </a:solidFill>
                <a:latin typeface="Calibri"/>
                <a:ea typeface="Calibri"/>
                <a:cs typeface="Calibri"/>
                <a:sym typeface="Calibri"/>
              </a:rPr>
              <a:t>of the assessments, </a:t>
            </a:r>
            <a:r>
              <a:rPr lang="en-US" sz="2000" b="1" i="0" u="none" strike="noStrike" cap="none" baseline="0" dirty="0">
                <a:solidFill>
                  <a:schemeClr val="dk1"/>
                </a:solidFill>
                <a:latin typeface="Calibri"/>
                <a:ea typeface="Calibri"/>
                <a:cs typeface="Calibri"/>
                <a:sym typeface="Calibri"/>
              </a:rPr>
              <a:t>increase the comparability</a:t>
            </a:r>
            <a:r>
              <a:rPr lang="en-US" sz="2000" b="0" i="0" u="none" strike="noStrike" cap="none" baseline="0" dirty="0">
                <a:solidFill>
                  <a:schemeClr val="dk1"/>
                </a:solidFill>
                <a:latin typeface="Calibri"/>
                <a:ea typeface="Calibri"/>
                <a:cs typeface="Calibri"/>
                <a:sym typeface="Calibri"/>
              </a:rPr>
              <a:t> of year-to year results, and </a:t>
            </a:r>
            <a:r>
              <a:rPr lang="en-US" sz="2000" b="1" i="0" u="none" strike="noStrike" cap="none" baseline="0" dirty="0">
                <a:solidFill>
                  <a:schemeClr val="dk1"/>
                </a:solidFill>
                <a:latin typeface="Calibri"/>
                <a:ea typeface="Calibri"/>
                <a:cs typeface="Calibri"/>
                <a:sym typeface="Calibri"/>
              </a:rPr>
              <a:t>increase efficiencies/reduce costs</a:t>
            </a:r>
            <a:r>
              <a:rPr lang="en-US" sz="2000" b="0" i="0" u="none" strike="noStrike" cap="none" baseline="0" dirty="0">
                <a:solidFill>
                  <a:schemeClr val="dk1"/>
                </a:solidFill>
                <a:latin typeface="Calibri"/>
                <a:ea typeface="Calibri"/>
                <a:cs typeface="Calibri"/>
                <a:sym typeface="Calibri"/>
              </a:rPr>
              <a:t>.</a:t>
            </a:r>
          </a:p>
        </p:txBody>
      </p:sp>
      <p:sp>
        <p:nvSpPr>
          <p:cNvPr id="110" name="Shape 110"/>
          <p:cNvSpPr txBox="1">
            <a:spLocks noGrp="1"/>
          </p:cNvSpPr>
          <p:nvPr>
            <p:ph type="title"/>
          </p:nvPr>
        </p:nvSpPr>
        <p:spPr>
          <a:xfrm>
            <a:off x="838200" y="73980"/>
            <a:ext cx="6920252" cy="1219199"/>
          </a:xfrm>
          <a:prstGeom prst="rect">
            <a:avLst/>
          </a:prstGeom>
          <a:noFill/>
          <a:ln>
            <a:noFill/>
          </a:ln>
        </p:spPr>
        <p:txBody>
          <a:bodyPr lIns="89875" tIns="44925" rIns="89875" bIns="44925" anchor="ctr" anchorCtr="0">
            <a:noAutofit/>
          </a:bodyPr>
          <a:lstStyle/>
          <a:p>
            <a:pPr marL="168524" marR="0" lvl="0" indent="-3424" algn="ctr" rtl="0">
              <a:spcBef>
                <a:spcPts val="0"/>
              </a:spcBef>
              <a:buClr>
                <a:schemeClr val="dk1"/>
              </a:buClr>
              <a:buSzPct val="25000"/>
              <a:buFont typeface="Calibri"/>
              <a:buNone/>
            </a:pPr>
            <a:r>
              <a:rPr lang="en-US" sz="3600" b="1" i="0" u="none" strike="noStrike" cap="none" baseline="0" dirty="0" smtClean="0">
                <a:latin typeface="Calibri"/>
                <a:ea typeface="Calibri"/>
                <a:cs typeface="Calibri"/>
                <a:sym typeface="Calibri"/>
              </a:rPr>
              <a:t>  Evidence-Centered </a:t>
            </a:r>
            <a:r>
              <a:rPr lang="en-US" sz="3600" b="1" i="0" u="none" strike="noStrike" cap="none" baseline="0" dirty="0">
                <a:latin typeface="Calibri"/>
                <a:ea typeface="Calibri"/>
                <a:cs typeface="Calibri"/>
                <a:sym typeface="Calibri"/>
              </a:rPr>
              <a:t>Design (ECD)</a:t>
            </a:r>
          </a:p>
        </p:txBody>
      </p:sp>
      <p:grpSp>
        <p:nvGrpSpPr>
          <p:cNvPr id="2" name="Shape 111"/>
          <p:cNvGrpSpPr/>
          <p:nvPr/>
        </p:nvGrpSpPr>
        <p:grpSpPr>
          <a:xfrm>
            <a:off x="381000" y="1293179"/>
            <a:ext cx="8430305" cy="4095837"/>
            <a:chOff x="280646" y="9480"/>
            <a:chExt cx="8430305" cy="4095837"/>
          </a:xfrm>
        </p:grpSpPr>
        <p:sp>
          <p:nvSpPr>
            <p:cNvPr id="112" name="Shape 112"/>
            <p:cNvSpPr/>
            <p:nvPr/>
          </p:nvSpPr>
          <p:spPr>
            <a:xfrm>
              <a:off x="280646" y="9480"/>
              <a:ext cx="8430305"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a:solidFill>
                    <a:srgbClr val="FFFFFF"/>
                  </a:solidFill>
                  <a:latin typeface="Calibri"/>
                  <a:ea typeface="Calibri"/>
                  <a:cs typeface="Calibri"/>
                  <a:sym typeface="Calibri"/>
                </a:rPr>
                <a:t>Claims</a:t>
              </a:r>
            </a:p>
          </p:txBody>
        </p:sp>
        <p:sp>
          <p:nvSpPr>
            <p:cNvPr id="113" name="Shape 113"/>
            <p:cNvSpPr/>
            <p:nvPr/>
          </p:nvSpPr>
          <p:spPr>
            <a:xfrm>
              <a:off x="280646" y="956271"/>
              <a:ext cx="2596534" cy="2365144"/>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kern="0">
                  <a:solidFill>
                    <a:srgbClr val="000000"/>
                  </a:solidFill>
                  <a:latin typeface="Calibri"/>
                  <a:ea typeface="Calibri"/>
                  <a:cs typeface="Calibri"/>
                  <a:sym typeface="Calibri"/>
                </a:rPr>
                <a:t>Design begins with the inferences (</a:t>
              </a:r>
              <a:r>
                <a:rPr lang="en-US" sz="2300" b="1" kern="0">
                  <a:solidFill>
                    <a:srgbClr val="000000"/>
                  </a:solidFill>
                  <a:latin typeface="Calibri"/>
                  <a:ea typeface="Calibri"/>
                  <a:cs typeface="Calibri"/>
                  <a:sym typeface="Calibri"/>
                </a:rPr>
                <a:t>claims</a:t>
              </a:r>
              <a:r>
                <a:rPr lang="en-US" sz="2300" kern="0">
                  <a:solidFill>
                    <a:srgbClr val="000000"/>
                  </a:solidFill>
                  <a:latin typeface="Calibri"/>
                  <a:ea typeface="Calibri"/>
                  <a:cs typeface="Calibri"/>
                  <a:sym typeface="Calibri"/>
                </a:rPr>
                <a:t>) we want to make about students</a:t>
              </a:r>
            </a:p>
          </p:txBody>
        </p:sp>
        <p:sp>
          <p:nvSpPr>
            <p:cNvPr id="114" name="Shape 114"/>
            <p:cNvSpPr/>
            <p:nvPr/>
          </p:nvSpPr>
          <p:spPr>
            <a:xfrm>
              <a:off x="2877181" y="418739"/>
              <a:ext cx="5833770"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dirty="0">
                  <a:solidFill>
                    <a:srgbClr val="FFFFFF"/>
                  </a:solidFill>
                  <a:latin typeface="Calibri"/>
                  <a:ea typeface="Calibri"/>
                  <a:cs typeface="Calibri"/>
                  <a:sym typeface="Calibri"/>
                </a:rPr>
                <a:t>Evidence</a:t>
              </a:r>
            </a:p>
          </p:txBody>
        </p:sp>
        <p:sp>
          <p:nvSpPr>
            <p:cNvPr id="115" name="Shape 115"/>
            <p:cNvSpPr/>
            <p:nvPr/>
          </p:nvSpPr>
          <p:spPr>
            <a:xfrm>
              <a:off x="2877181" y="1365529"/>
              <a:ext cx="2596534" cy="2365144"/>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kern="0" dirty="0">
                  <a:solidFill>
                    <a:srgbClr val="000000"/>
                  </a:solidFill>
                  <a:latin typeface="Calibri"/>
                  <a:ea typeface="Calibri"/>
                  <a:cs typeface="Calibri"/>
                  <a:sym typeface="Calibri"/>
                </a:rPr>
                <a:t>In order to support </a:t>
              </a:r>
              <a:r>
                <a:rPr lang="en-US" sz="2300" b="1" kern="0" dirty="0">
                  <a:solidFill>
                    <a:srgbClr val="000000"/>
                  </a:solidFill>
                  <a:latin typeface="Calibri"/>
                  <a:ea typeface="Calibri"/>
                  <a:cs typeface="Calibri"/>
                  <a:sym typeface="Calibri"/>
                </a:rPr>
                <a:t>claims</a:t>
              </a:r>
              <a:r>
                <a:rPr lang="en-US" sz="2300" kern="0" dirty="0">
                  <a:solidFill>
                    <a:srgbClr val="000000"/>
                  </a:solidFill>
                  <a:latin typeface="Calibri"/>
                  <a:ea typeface="Calibri"/>
                  <a:cs typeface="Calibri"/>
                  <a:sym typeface="Calibri"/>
                </a:rPr>
                <a:t>, we must gather </a:t>
              </a:r>
              <a:r>
                <a:rPr lang="en-US" sz="2300" b="1" kern="0" dirty="0">
                  <a:solidFill>
                    <a:srgbClr val="000000"/>
                  </a:solidFill>
                  <a:latin typeface="Calibri"/>
                  <a:ea typeface="Calibri"/>
                  <a:cs typeface="Calibri"/>
                  <a:sym typeface="Calibri"/>
                </a:rPr>
                <a:t>evidence</a:t>
              </a:r>
            </a:p>
          </p:txBody>
        </p:sp>
        <p:sp>
          <p:nvSpPr>
            <p:cNvPr id="116" name="Shape 116"/>
            <p:cNvSpPr/>
            <p:nvPr/>
          </p:nvSpPr>
          <p:spPr>
            <a:xfrm>
              <a:off x="5473714" y="827996"/>
              <a:ext cx="3237237" cy="1227773"/>
            </a:xfrm>
            <a:prstGeom prst="rightArrow">
              <a:avLst>
                <a:gd name="adj1" fmla="val 50000"/>
                <a:gd name="adj2" fmla="val 50000"/>
              </a:avLst>
            </a:prstGeom>
            <a:solidFill>
              <a:schemeClr val="accent4"/>
            </a:solidFill>
            <a:ln w="25400" cap="flat">
              <a:solidFill>
                <a:schemeClr val="lt1"/>
              </a:solidFill>
              <a:prstDash val="solid"/>
              <a:round/>
              <a:headEnd type="none" w="med" len="med"/>
              <a:tailEnd type="none" w="med" len="med"/>
            </a:ln>
          </p:spPr>
          <p:txBody>
            <a:bodyPr lIns="87625" tIns="87625" rIns="254000" bIns="194900" anchor="ctr" anchorCtr="0">
              <a:noAutofit/>
            </a:bodyPr>
            <a:lstStyle/>
            <a:p>
              <a:pPr>
                <a:lnSpc>
                  <a:spcPct val="90000"/>
                </a:lnSpc>
                <a:spcAft>
                  <a:spcPts val="805"/>
                </a:spcAft>
                <a:buSzPct val="25000"/>
              </a:pPr>
              <a:r>
                <a:rPr lang="en-US" sz="2300" b="1" kern="0">
                  <a:solidFill>
                    <a:srgbClr val="FFFFFF"/>
                  </a:solidFill>
                  <a:latin typeface="Calibri"/>
                  <a:ea typeface="Calibri"/>
                  <a:cs typeface="Calibri"/>
                  <a:sym typeface="Calibri"/>
                </a:rPr>
                <a:t>Tasks</a:t>
              </a:r>
            </a:p>
          </p:txBody>
        </p:sp>
        <p:sp>
          <p:nvSpPr>
            <p:cNvPr id="117" name="Shape 117"/>
            <p:cNvSpPr/>
            <p:nvPr/>
          </p:nvSpPr>
          <p:spPr>
            <a:xfrm>
              <a:off x="5473714" y="1774788"/>
              <a:ext cx="2596534" cy="2330529"/>
            </a:xfrm>
            <a:prstGeom prst="rect">
              <a:avLst/>
            </a:prstGeom>
            <a:solidFill>
              <a:schemeClr val="lt1"/>
            </a:solidFill>
            <a:ln w="25400" cap="flat">
              <a:solidFill>
                <a:schemeClr val="accent4"/>
              </a:solidFill>
              <a:prstDash val="solid"/>
              <a:round/>
              <a:headEnd type="none" w="med" len="med"/>
              <a:tailEnd type="none" w="med" len="med"/>
            </a:ln>
          </p:spPr>
          <p:txBody>
            <a:bodyPr lIns="87625" tIns="87625" rIns="87625" bIns="87625" anchor="ctr" anchorCtr="0">
              <a:noAutofit/>
            </a:bodyPr>
            <a:lstStyle/>
            <a:p>
              <a:pPr>
                <a:lnSpc>
                  <a:spcPct val="90000"/>
                </a:lnSpc>
                <a:spcAft>
                  <a:spcPts val="805"/>
                </a:spcAft>
                <a:buSzPct val="25000"/>
              </a:pPr>
              <a:r>
                <a:rPr lang="en-US" sz="2300" b="1" kern="0">
                  <a:solidFill>
                    <a:srgbClr val="000000"/>
                  </a:solidFill>
                  <a:latin typeface="Calibri"/>
                  <a:ea typeface="Calibri"/>
                  <a:cs typeface="Calibri"/>
                  <a:sym typeface="Calibri"/>
                </a:rPr>
                <a:t>Tasks</a:t>
              </a:r>
              <a:r>
                <a:rPr lang="en-US" sz="2300" kern="0">
                  <a:solidFill>
                    <a:srgbClr val="000000"/>
                  </a:solidFill>
                  <a:latin typeface="Calibri"/>
                  <a:ea typeface="Calibri"/>
                  <a:cs typeface="Calibri"/>
                  <a:sym typeface="Calibri"/>
                </a:rPr>
                <a:t> are designed to elicit specific </a:t>
              </a:r>
              <a:r>
                <a:rPr lang="en-US" sz="2300" b="1" kern="0">
                  <a:solidFill>
                    <a:srgbClr val="000000"/>
                  </a:solidFill>
                  <a:latin typeface="Calibri"/>
                  <a:ea typeface="Calibri"/>
                  <a:cs typeface="Calibri"/>
                  <a:sym typeface="Calibri"/>
                </a:rPr>
                <a:t>evidence</a:t>
              </a:r>
              <a:r>
                <a:rPr lang="en-US" sz="2300" kern="0">
                  <a:solidFill>
                    <a:srgbClr val="000000"/>
                  </a:solidFill>
                  <a:latin typeface="Calibri"/>
                  <a:ea typeface="Calibri"/>
                  <a:cs typeface="Calibri"/>
                  <a:sym typeface="Calibri"/>
                </a:rPr>
                <a:t> from students in support of </a:t>
              </a:r>
              <a:r>
                <a:rPr lang="en-US" sz="2300" b="1" kern="0">
                  <a:solidFill>
                    <a:srgbClr val="000000"/>
                  </a:solidFill>
                  <a:latin typeface="Calibri"/>
                  <a:ea typeface="Calibri"/>
                  <a:cs typeface="Calibri"/>
                  <a:sym typeface="Calibri"/>
                </a:rPr>
                <a:t>claims</a:t>
              </a:r>
            </a:p>
          </p:txBody>
        </p:sp>
      </p:grpSp>
      <p:sp>
        <p:nvSpPr>
          <p:cNvPr id="118" name="Shape 118"/>
          <p:cNvSpPr/>
          <p:nvPr/>
        </p:nvSpPr>
        <p:spPr>
          <a:xfrm>
            <a:off x="228600" y="5313831"/>
            <a:ext cx="8153399" cy="990599"/>
          </a:xfrm>
          <a:prstGeom prst="roundRect">
            <a:avLst>
              <a:gd name="adj" fmla="val 16667"/>
            </a:avLst>
          </a:prstGeom>
          <a:noFill/>
          <a:ln w="9525" cap="flat">
            <a:solidFill>
              <a:srgbClr val="5F497A"/>
            </a:solidFill>
            <a:prstDash val="solid"/>
            <a:round/>
            <a:headEnd type="none" w="med" len="med"/>
            <a:tailEnd type="none" w="med" len="med"/>
          </a:ln>
        </p:spPr>
        <p:txBody>
          <a:bodyPr lIns="91425" tIns="45700" rIns="91425" bIns="45700" anchor="ctr" anchorCtr="0">
            <a:noAutofit/>
          </a:bodyPr>
          <a:lstStyle/>
          <a:p>
            <a:endParaRPr sz="1400" kern="0">
              <a:solidFill>
                <a:srgbClr val="000000"/>
              </a:solidFill>
              <a:cs typeface="Arial"/>
              <a:sym typeface="Arial"/>
            </a:endParaRPr>
          </a:p>
        </p:txBody>
      </p:sp>
      <p:sp>
        <p:nvSpPr>
          <p:cNvPr id="4" name="Rectangle 3"/>
          <p:cNvSpPr/>
          <p:nvPr/>
        </p:nvSpPr>
        <p:spPr>
          <a:xfrm>
            <a:off x="228601" y="5389016"/>
            <a:ext cx="8153398" cy="840230"/>
          </a:xfrm>
          <a:prstGeom prst="rect">
            <a:avLst/>
          </a:prstGeom>
        </p:spPr>
        <p:txBody>
          <a:bodyPr wrap="square">
            <a:spAutoFit/>
          </a:bodyPr>
          <a:lstStyle/>
          <a:p>
            <a:pPr lvl="0" algn="ctr">
              <a:lnSpc>
                <a:spcPct val="90000"/>
              </a:lnSpc>
              <a:buClr>
                <a:srgbClr val="8F23B3"/>
              </a:buClr>
              <a:buSzPct val="25000"/>
            </a:pPr>
            <a:r>
              <a:rPr lang="en-US" dirty="0">
                <a:solidFill>
                  <a:schemeClr val="dk1"/>
                </a:solidFill>
                <a:latin typeface="Calibri"/>
                <a:ea typeface="Calibri"/>
                <a:cs typeface="Calibri"/>
                <a:sym typeface="Calibri"/>
              </a:rPr>
              <a:t>ECD is a deliberate and systematic approach to assessment development that will help to </a:t>
            </a:r>
            <a:r>
              <a:rPr lang="en-US" b="1" dirty="0">
                <a:solidFill>
                  <a:schemeClr val="dk1"/>
                </a:solidFill>
                <a:latin typeface="Calibri"/>
                <a:ea typeface="Calibri"/>
                <a:cs typeface="Calibri"/>
                <a:sym typeface="Calibri"/>
              </a:rPr>
              <a:t>establish the validity</a:t>
            </a:r>
            <a:r>
              <a:rPr lang="en-US" b="1" i="1" dirty="0">
                <a:solidFill>
                  <a:schemeClr val="dk1"/>
                </a:solidFill>
                <a:latin typeface="Calibri"/>
                <a:ea typeface="Calibri"/>
                <a:cs typeface="Calibri"/>
                <a:sym typeface="Calibri"/>
              </a:rPr>
              <a:t> </a:t>
            </a:r>
            <a:r>
              <a:rPr lang="en-US" dirty="0">
                <a:solidFill>
                  <a:schemeClr val="dk1"/>
                </a:solidFill>
                <a:latin typeface="Calibri"/>
                <a:ea typeface="Calibri"/>
                <a:cs typeface="Calibri"/>
                <a:sym typeface="Calibri"/>
              </a:rPr>
              <a:t>of the assessments, </a:t>
            </a:r>
            <a:r>
              <a:rPr lang="en-US" b="1" dirty="0">
                <a:solidFill>
                  <a:schemeClr val="dk1"/>
                </a:solidFill>
                <a:latin typeface="Calibri"/>
                <a:ea typeface="Calibri"/>
                <a:cs typeface="Calibri"/>
                <a:sym typeface="Calibri"/>
              </a:rPr>
              <a:t>increase the comparability</a:t>
            </a:r>
            <a:r>
              <a:rPr lang="en-US" dirty="0">
                <a:solidFill>
                  <a:schemeClr val="dk1"/>
                </a:solidFill>
                <a:latin typeface="Calibri"/>
                <a:ea typeface="Calibri"/>
                <a:cs typeface="Calibri"/>
                <a:sym typeface="Calibri"/>
              </a:rPr>
              <a:t> of year-to year results, and </a:t>
            </a:r>
            <a:r>
              <a:rPr lang="en-US" b="1" dirty="0">
                <a:solidFill>
                  <a:schemeClr val="dk1"/>
                </a:solidFill>
                <a:latin typeface="Calibri"/>
                <a:ea typeface="Calibri"/>
                <a:cs typeface="Calibri"/>
                <a:sym typeface="Calibri"/>
              </a:rPr>
              <a:t>increase efficiencies/reduce costs</a:t>
            </a:r>
            <a:r>
              <a:rPr lang="en-US" dirty="0">
                <a:solidFill>
                  <a:schemeClr val="dk1"/>
                </a:solidFill>
                <a:latin typeface="Calibri"/>
                <a:ea typeface="Calibri"/>
                <a:cs typeface="Calibri"/>
                <a:sym typeface="Calibri"/>
              </a:rPr>
              <a:t>.</a:t>
            </a:r>
          </a:p>
        </p:txBody>
      </p:sp>
      <p:cxnSp>
        <p:nvCxnSpPr>
          <p:cNvPr id="13" name="Straight Connector 12"/>
          <p:cNvCxnSpPr/>
          <p:nvPr/>
        </p:nvCxnSpPr>
        <p:spPr>
          <a:xfrm>
            <a:off x="1210727" y="1269932"/>
            <a:ext cx="6477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1727363"/>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8001000" cy="5257800"/>
          </a:xfrm>
        </p:spPr>
        <p:txBody>
          <a:bodyPr>
            <a:normAutofit/>
          </a:bodyPr>
          <a:lstStyle/>
          <a:p>
            <a:r>
              <a:rPr lang="en-US" dirty="0" smtClean="0"/>
              <a:t>The tables contain the </a:t>
            </a:r>
            <a:r>
              <a:rPr lang="en-US" b="1" dirty="0" smtClean="0">
                <a:solidFill>
                  <a:srgbClr val="8F23B3"/>
                </a:solidFill>
              </a:rPr>
              <a:t>Reading</a:t>
            </a:r>
            <a:r>
              <a:rPr lang="en-US" dirty="0" smtClean="0"/>
              <a:t>, </a:t>
            </a:r>
            <a:r>
              <a:rPr lang="en-US" b="1" dirty="0" smtClean="0">
                <a:solidFill>
                  <a:srgbClr val="8F23B3"/>
                </a:solidFill>
              </a:rPr>
              <a:t>Writing</a:t>
            </a:r>
            <a:r>
              <a:rPr lang="en-US" dirty="0" smtClean="0"/>
              <a:t> and </a:t>
            </a:r>
            <a:r>
              <a:rPr lang="en-US" b="1" dirty="0" smtClean="0">
                <a:solidFill>
                  <a:srgbClr val="8F23B3"/>
                </a:solidFill>
              </a:rPr>
              <a:t>Vocabulary</a:t>
            </a:r>
            <a:r>
              <a:rPr lang="en-US" dirty="0" smtClean="0"/>
              <a:t> Major claims and the evidences to be measured on the PARCC Summative Assessment.</a:t>
            </a:r>
          </a:p>
          <a:p>
            <a:pPr marL="0" indent="0">
              <a:buNone/>
            </a:pPr>
            <a:endParaRPr lang="en-US" dirty="0" smtClean="0"/>
          </a:p>
          <a:p>
            <a:r>
              <a:rPr lang="en-US" dirty="0" smtClean="0"/>
              <a:t>Evidences are attached </a:t>
            </a:r>
            <a:r>
              <a:rPr lang="en-US" dirty="0"/>
              <a:t>to the </a:t>
            </a:r>
            <a:r>
              <a:rPr lang="en-US" dirty="0" smtClean="0"/>
              <a:t>Reading, Writing and Vocabulary claims presented by PARCC. </a:t>
            </a:r>
          </a:p>
          <a:p>
            <a:endParaRPr lang="en-US" dirty="0"/>
          </a:p>
          <a:p>
            <a:r>
              <a:rPr lang="en-US" dirty="0" smtClean="0"/>
              <a:t>Evidences </a:t>
            </a:r>
            <a:r>
              <a:rPr lang="en-US" b="1" dirty="0" smtClean="0">
                <a:solidFill>
                  <a:srgbClr val="8F23B3"/>
                </a:solidFill>
              </a:rPr>
              <a:t>describe </a:t>
            </a:r>
            <a:r>
              <a:rPr lang="en-US" b="1" dirty="0">
                <a:solidFill>
                  <a:srgbClr val="8F23B3"/>
                </a:solidFill>
              </a:rPr>
              <a:t>what students might say or do</a:t>
            </a:r>
            <a:r>
              <a:rPr lang="en-US" dirty="0">
                <a:solidFill>
                  <a:srgbClr val="8F23B3"/>
                </a:solidFill>
              </a:rPr>
              <a:t> </a:t>
            </a:r>
            <a:r>
              <a:rPr lang="en-US" dirty="0"/>
              <a:t>to demonstrate mastery of the standards. </a:t>
            </a:r>
            <a:endParaRPr lang="en-US" dirty="0" smtClean="0"/>
          </a:p>
          <a:p>
            <a:pPr marL="0" indent="0">
              <a:buNone/>
            </a:pPr>
            <a:endParaRPr lang="en-US" dirty="0" smtClean="0"/>
          </a:p>
          <a:p>
            <a:r>
              <a:rPr lang="en-US" dirty="0" smtClean="0"/>
              <a:t>An item on the PARCC assessment </a:t>
            </a:r>
            <a:r>
              <a:rPr lang="en-US" b="1" dirty="0" smtClean="0">
                <a:solidFill>
                  <a:srgbClr val="8F23B3"/>
                </a:solidFill>
              </a:rPr>
              <a:t>may measure multiple standards and multiple evidences</a:t>
            </a:r>
            <a:r>
              <a:rPr lang="en-US" dirty="0" smtClean="0"/>
              <a:t>.</a:t>
            </a:r>
            <a:endParaRPr lang="en-US" dirty="0"/>
          </a:p>
        </p:txBody>
      </p:sp>
      <p:sp>
        <p:nvSpPr>
          <p:cNvPr id="2" name="Title 1"/>
          <p:cNvSpPr>
            <a:spLocks noGrp="1"/>
          </p:cNvSpPr>
          <p:nvPr>
            <p:ph type="title"/>
          </p:nvPr>
        </p:nvSpPr>
        <p:spPr/>
        <p:txBody>
          <a:bodyPr/>
          <a:lstStyle/>
          <a:p>
            <a:r>
              <a:rPr lang="en-US" dirty="0" smtClean="0"/>
              <a:t>What are ELA Evidence tables?</a:t>
            </a:r>
            <a:endParaRPr lang="en-US" dirty="0"/>
          </a:p>
        </p:txBody>
      </p:sp>
      <p:sp>
        <p:nvSpPr>
          <p:cNvPr id="4" name="Slide Number Placeholder 2"/>
          <p:cNvSpPr>
            <a:spLocks noGrp="1"/>
          </p:cNvSpPr>
          <p:nvPr>
            <p:ph type="sldNum" sz="quarter" idx="10"/>
          </p:nvPr>
        </p:nvSpPr>
        <p:spPr>
          <a:xfrm>
            <a:off x="2" y="6569078"/>
            <a:ext cx="609600" cy="288925"/>
          </a:xfrm>
        </p:spPr>
        <p:txBody>
          <a:bodyPr>
            <a:noAutofit/>
          </a:bodyPr>
          <a:lstStyle/>
          <a:p>
            <a:pPr algn="ctr"/>
            <a:fld id="{CFC53C1E-EA2A-4099-BDC8-9BCDAEB0229E}" type="slidenum">
              <a:rPr lang="en-US" sz="1400" smtClean="0"/>
              <a:pPr algn="ctr"/>
              <a:t>37</a:t>
            </a:fld>
            <a:endParaRPr lang="en-US" sz="1400" dirty="0"/>
          </a:p>
        </p:txBody>
      </p:sp>
    </p:spTree>
    <p:extLst>
      <p:ext uri="{BB962C8B-B14F-4D97-AF65-F5344CB8AC3E}">
        <p14:creationId xmlns:p14="http://schemas.microsoft.com/office/powerpoint/2010/main" val="14969861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3600" y="0"/>
            <a:ext cx="6248400" cy="1219200"/>
          </a:xfrm>
        </p:spPr>
        <p:txBody>
          <a:bodyPr>
            <a:normAutofit fontScale="90000"/>
          </a:bodyPr>
          <a:lstStyle/>
          <a:p>
            <a:pPr algn="ctr"/>
            <a:r>
              <a:rPr lang="en-US" dirty="0" smtClean="0"/>
              <a:t>Reading an Evidence Table</a:t>
            </a:r>
            <a:br>
              <a:rPr lang="en-US" dirty="0" smtClean="0"/>
            </a:br>
            <a:r>
              <a:rPr lang="en-US" dirty="0" smtClean="0"/>
              <a:t>for Grade 3</a:t>
            </a:r>
            <a:endParaRPr lang="en-US" dirty="0"/>
          </a:p>
        </p:txBody>
      </p:sp>
      <p:sp>
        <p:nvSpPr>
          <p:cNvPr id="9" name="TextBox 8"/>
          <p:cNvSpPr txBox="1"/>
          <p:nvPr/>
        </p:nvSpPr>
        <p:spPr>
          <a:xfrm>
            <a:off x="537143" y="1688162"/>
            <a:ext cx="761491" cy="369332"/>
          </a:xfrm>
          <a:prstGeom prst="rect">
            <a:avLst/>
          </a:prstGeom>
          <a:noFill/>
        </p:spPr>
        <p:txBody>
          <a:bodyPr wrap="none" rtlCol="0">
            <a:spAutoFit/>
          </a:bodyPr>
          <a:lstStyle/>
          <a:p>
            <a:r>
              <a:rPr lang="en-US" b="1" dirty="0" smtClean="0"/>
              <a:t>Grade</a:t>
            </a:r>
            <a:endParaRPr lang="en-US" b="1" dirty="0"/>
          </a:p>
        </p:txBody>
      </p:sp>
      <p:cxnSp>
        <p:nvCxnSpPr>
          <p:cNvPr id="10" name="Straight Arrow Connector 9"/>
          <p:cNvCxnSpPr/>
          <p:nvPr/>
        </p:nvCxnSpPr>
        <p:spPr>
          <a:xfrm>
            <a:off x="1981200" y="14478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62791" y="1930501"/>
            <a:ext cx="720069" cy="369332"/>
          </a:xfrm>
          <a:prstGeom prst="rect">
            <a:avLst/>
          </a:prstGeom>
          <a:noFill/>
        </p:spPr>
        <p:txBody>
          <a:bodyPr wrap="none" rtlCol="0">
            <a:spAutoFit/>
          </a:bodyPr>
          <a:lstStyle/>
          <a:p>
            <a:r>
              <a:rPr lang="en-US" b="1" dirty="0" smtClean="0"/>
              <a:t>Claim</a:t>
            </a:r>
            <a:endParaRPr lang="en-US" b="1" dirty="0"/>
          </a:p>
        </p:txBody>
      </p:sp>
      <p:cxnSp>
        <p:nvCxnSpPr>
          <p:cNvPr id="12" name="Straight Arrow Connector 11"/>
          <p:cNvCxnSpPr/>
          <p:nvPr/>
        </p:nvCxnSpPr>
        <p:spPr>
          <a:xfrm>
            <a:off x="1274580" y="1872828"/>
            <a:ext cx="8590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25001" y="3733800"/>
            <a:ext cx="1269750" cy="1631216"/>
          </a:xfrm>
          <a:prstGeom prst="rect">
            <a:avLst/>
          </a:prstGeom>
          <a:noFill/>
        </p:spPr>
        <p:txBody>
          <a:bodyPr wrap="square" rtlCol="0">
            <a:spAutoFit/>
          </a:bodyPr>
          <a:lstStyle/>
          <a:p>
            <a:r>
              <a:rPr lang="en-US" b="1" dirty="0" smtClean="0"/>
              <a:t>Standards:</a:t>
            </a:r>
          </a:p>
          <a:p>
            <a:r>
              <a:rPr lang="en-US" sz="1600" b="1" dirty="0">
                <a:solidFill>
                  <a:schemeClr val="bg2">
                    <a:lumMod val="25000"/>
                  </a:schemeClr>
                </a:solidFill>
              </a:rPr>
              <a:t>RL</a:t>
            </a:r>
            <a:r>
              <a:rPr lang="en-US" sz="1600" dirty="0">
                <a:solidFill>
                  <a:schemeClr val="bg2">
                    <a:lumMod val="25000"/>
                  </a:schemeClr>
                </a:solidFill>
              </a:rPr>
              <a:t> </a:t>
            </a:r>
            <a:r>
              <a:rPr lang="en-US" sz="1600" dirty="0"/>
              <a:t>–Reading Literary</a:t>
            </a:r>
          </a:p>
          <a:p>
            <a:r>
              <a:rPr lang="en-US" sz="1600" b="1" dirty="0">
                <a:solidFill>
                  <a:schemeClr val="bg2">
                    <a:lumMod val="25000"/>
                  </a:schemeClr>
                </a:solidFill>
              </a:rPr>
              <a:t>RI</a:t>
            </a:r>
            <a:r>
              <a:rPr lang="en-US" sz="1600" dirty="0"/>
              <a:t> – Reading Information</a:t>
            </a:r>
          </a:p>
          <a:p>
            <a:endParaRPr lang="en-US" dirty="0"/>
          </a:p>
        </p:txBody>
      </p:sp>
      <p:cxnSp>
        <p:nvCxnSpPr>
          <p:cNvPr id="14" name="Straight Arrow Connector 13"/>
          <p:cNvCxnSpPr/>
          <p:nvPr/>
        </p:nvCxnSpPr>
        <p:spPr>
          <a:xfrm>
            <a:off x="1350780" y="2057494"/>
            <a:ext cx="7828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248400" y="6398167"/>
            <a:ext cx="1269750" cy="369332"/>
          </a:xfrm>
          <a:prstGeom prst="rect">
            <a:avLst/>
          </a:prstGeom>
          <a:noFill/>
        </p:spPr>
        <p:txBody>
          <a:bodyPr wrap="square" rtlCol="0">
            <a:spAutoFit/>
          </a:bodyPr>
          <a:lstStyle/>
          <a:p>
            <a:r>
              <a:rPr lang="en-US" dirty="0" smtClean="0"/>
              <a:t>Evidences</a:t>
            </a:r>
            <a:endParaRPr lang="en-US" dirty="0"/>
          </a:p>
        </p:txBody>
      </p:sp>
      <p:sp>
        <p:nvSpPr>
          <p:cNvPr id="22" name="Left Brace 21"/>
          <p:cNvSpPr/>
          <p:nvPr/>
        </p:nvSpPr>
        <p:spPr>
          <a:xfrm>
            <a:off x="1822387" y="2667000"/>
            <a:ext cx="235013" cy="28956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Right Brace 23"/>
          <p:cNvSpPr/>
          <p:nvPr/>
        </p:nvSpPr>
        <p:spPr>
          <a:xfrm rot="5400000">
            <a:off x="6591752" y="4988467"/>
            <a:ext cx="304800" cy="2514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1"/>
          <p:cNvSpPr/>
          <p:nvPr/>
        </p:nvSpPr>
        <p:spPr>
          <a:xfrm>
            <a:off x="6248400" y="4229100"/>
            <a:ext cx="228600"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7900" y="1688162"/>
            <a:ext cx="6477905" cy="4372586"/>
          </a:xfrm>
          <a:prstGeom prst="rect">
            <a:avLst/>
          </a:prstGeom>
        </p:spPr>
      </p:pic>
      <p:sp>
        <p:nvSpPr>
          <p:cNvPr id="15" name="Slide Number Placeholder 2"/>
          <p:cNvSpPr>
            <a:spLocks noGrp="1"/>
          </p:cNvSpPr>
          <p:nvPr>
            <p:ph type="sldNum" sz="quarter" idx="10"/>
          </p:nvPr>
        </p:nvSpPr>
        <p:spPr>
          <a:xfrm>
            <a:off x="2" y="6569078"/>
            <a:ext cx="609600" cy="288925"/>
          </a:xfrm>
        </p:spPr>
        <p:txBody>
          <a:bodyPr>
            <a:noAutofit/>
          </a:bodyPr>
          <a:lstStyle/>
          <a:p>
            <a:pPr algn="ctr"/>
            <a:fld id="{CFC53C1E-EA2A-4099-BDC8-9BCDAEB0229E}" type="slidenum">
              <a:rPr lang="en-US" sz="1400" smtClean="0"/>
              <a:pPr algn="ctr"/>
              <a:t>38</a:t>
            </a:fld>
            <a:endParaRPr lang="en-US" sz="1400" dirty="0"/>
          </a:p>
        </p:txBody>
      </p:sp>
    </p:spTree>
    <p:extLst>
      <p:ext uri="{BB962C8B-B14F-4D97-AF65-F5344CB8AC3E}">
        <p14:creationId xmlns:p14="http://schemas.microsoft.com/office/powerpoint/2010/main" val="12175837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600200"/>
            <a:ext cx="8077200" cy="4968878"/>
          </a:xfrm>
        </p:spPr>
        <p:txBody>
          <a:bodyPr>
            <a:normAutofit/>
          </a:bodyPr>
          <a:lstStyle/>
          <a:p>
            <a:endParaRPr lang="en-US" sz="2400" dirty="0" smtClean="0"/>
          </a:p>
          <a:p>
            <a:r>
              <a:rPr lang="en-US" sz="2400" dirty="0" smtClean="0"/>
              <a:t>To </a:t>
            </a:r>
            <a:r>
              <a:rPr lang="en-US" sz="2400" dirty="0"/>
              <a:t>see ways to combine standards naturally when designing instructional tasks </a:t>
            </a:r>
            <a:endParaRPr lang="en-US" sz="2400" dirty="0" smtClean="0"/>
          </a:p>
          <a:p>
            <a:r>
              <a:rPr lang="en-US" sz="2400" dirty="0"/>
              <a:t>T</a:t>
            </a:r>
            <a:r>
              <a:rPr lang="en-US" sz="2400" dirty="0" smtClean="0"/>
              <a:t>o </a:t>
            </a:r>
            <a:r>
              <a:rPr lang="en-US" sz="2400" dirty="0"/>
              <a:t>help determine alignment of a complex text with standards for instructional passage selection</a:t>
            </a:r>
          </a:p>
          <a:p>
            <a:pPr lvl="0"/>
            <a:r>
              <a:rPr lang="en-US" sz="2400" dirty="0" smtClean="0"/>
              <a:t>To </a:t>
            </a:r>
            <a:r>
              <a:rPr lang="en-US" sz="2400" dirty="0"/>
              <a:t>develop </a:t>
            </a:r>
            <a:r>
              <a:rPr lang="en-US" sz="2400" dirty="0" smtClean="0"/>
              <a:t>the stem for questions/tasks </a:t>
            </a:r>
            <a:r>
              <a:rPr lang="en-US" sz="2400" dirty="0"/>
              <a:t>for </a:t>
            </a:r>
            <a:r>
              <a:rPr lang="en-US" sz="2400" dirty="0" smtClean="0"/>
              <a:t>instruction aligned with the standards</a:t>
            </a:r>
            <a:endParaRPr lang="en-US" sz="2400" dirty="0"/>
          </a:p>
          <a:p>
            <a:pPr lvl="0"/>
            <a:r>
              <a:rPr lang="en-US" sz="2400" dirty="0"/>
              <a:t>T</a:t>
            </a:r>
            <a:r>
              <a:rPr lang="en-US" sz="2400" dirty="0" smtClean="0"/>
              <a:t>o determine and create instructional </a:t>
            </a:r>
            <a:r>
              <a:rPr lang="en-US" sz="2400" dirty="0"/>
              <a:t>scaffolding </a:t>
            </a:r>
            <a:r>
              <a:rPr lang="en-US" sz="2400" dirty="0" smtClean="0"/>
              <a:t> (to think through which </a:t>
            </a:r>
            <a:r>
              <a:rPr lang="en-US" sz="2400" dirty="0"/>
              <a:t>individual, simpler skills </a:t>
            </a:r>
            <a:r>
              <a:rPr lang="en-US" sz="2400" dirty="0" smtClean="0"/>
              <a:t>can be taught first to build to more </a:t>
            </a:r>
            <a:r>
              <a:rPr lang="en-US" sz="2400" dirty="0"/>
              <a:t>complex skills) </a:t>
            </a:r>
          </a:p>
          <a:p>
            <a:r>
              <a:rPr lang="en-US" sz="2400" dirty="0"/>
              <a:t>T</a:t>
            </a:r>
            <a:r>
              <a:rPr lang="en-US" sz="2400" dirty="0" smtClean="0"/>
              <a:t>o </a:t>
            </a:r>
            <a:r>
              <a:rPr lang="en-US" sz="2400" dirty="0"/>
              <a:t>develop rubrics and scoring tools for classroom </a:t>
            </a:r>
            <a:r>
              <a:rPr lang="en-US" sz="2400" dirty="0" smtClean="0"/>
              <a:t>use</a:t>
            </a:r>
          </a:p>
          <a:p>
            <a:endParaRPr lang="en-US" dirty="0"/>
          </a:p>
          <a:p>
            <a:pPr marL="0" lvl="0" indent="0">
              <a:buNone/>
            </a:pPr>
            <a:endParaRPr lang="en-US" dirty="0"/>
          </a:p>
        </p:txBody>
      </p:sp>
      <p:sp>
        <p:nvSpPr>
          <p:cNvPr id="3" name="Title 2"/>
          <p:cNvSpPr>
            <a:spLocks noGrp="1"/>
          </p:cNvSpPr>
          <p:nvPr>
            <p:ph type="title"/>
          </p:nvPr>
        </p:nvSpPr>
        <p:spPr/>
        <p:txBody>
          <a:bodyPr>
            <a:normAutofit fontScale="90000"/>
          </a:bodyPr>
          <a:lstStyle/>
          <a:p>
            <a:r>
              <a:rPr lang="en-US" dirty="0" smtClean="0"/>
              <a:t>Instructional uses of the evidence statements/tables for teachers </a:t>
            </a:r>
            <a:endParaRPr lang="en-US" dirty="0"/>
          </a:p>
        </p:txBody>
      </p:sp>
      <p:sp>
        <p:nvSpPr>
          <p:cNvPr id="4" name="Slide Number Placeholder 2"/>
          <p:cNvSpPr>
            <a:spLocks noGrp="1"/>
          </p:cNvSpPr>
          <p:nvPr>
            <p:ph type="sldNum" sz="quarter" idx="10"/>
          </p:nvPr>
        </p:nvSpPr>
        <p:spPr>
          <a:xfrm>
            <a:off x="2" y="6569078"/>
            <a:ext cx="609600" cy="288925"/>
          </a:xfrm>
        </p:spPr>
        <p:txBody>
          <a:bodyPr>
            <a:noAutofit/>
          </a:bodyPr>
          <a:lstStyle/>
          <a:p>
            <a:pPr algn="ctr"/>
            <a:fld id="{CFC53C1E-EA2A-4099-BDC8-9BCDAEB0229E}" type="slidenum">
              <a:rPr lang="en-US" sz="1400" smtClean="0"/>
              <a:pPr algn="ctr"/>
              <a:t>39</a:t>
            </a:fld>
            <a:endParaRPr lang="en-US" sz="1400" dirty="0"/>
          </a:p>
        </p:txBody>
      </p:sp>
    </p:spTree>
    <p:extLst>
      <p:ext uri="{BB962C8B-B14F-4D97-AF65-F5344CB8AC3E}">
        <p14:creationId xmlns:p14="http://schemas.microsoft.com/office/powerpoint/2010/main" val="1792473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srcRect l="23767" t="8450" r="23945" b="4226"/>
          <a:stretch/>
        </p:blipFill>
        <p:spPr>
          <a:xfrm>
            <a:off x="3505199" y="1637146"/>
            <a:ext cx="5638801" cy="5144654"/>
          </a:xfrm>
          <a:prstGeom prst="rect">
            <a:avLst/>
          </a:prstGeom>
        </p:spPr>
      </p:pic>
      <p:sp>
        <p:nvSpPr>
          <p:cNvPr id="5" name="Right Arrow 4"/>
          <p:cNvSpPr/>
          <p:nvPr/>
        </p:nvSpPr>
        <p:spPr>
          <a:xfrm rot="19195012">
            <a:off x="3333405" y="2938074"/>
            <a:ext cx="4976288" cy="1634137"/>
          </a:xfrm>
          <a:prstGeom prst="rightArrow">
            <a:avLst/>
          </a:prstGeom>
          <a:solidFill>
            <a:srgbClr val="92D050"/>
          </a:solidFill>
          <a:ln>
            <a:solidFill>
              <a:srgbClr val="5A8B25"/>
            </a:solidFill>
          </a:ln>
          <a:effectLst>
            <a:outerShdw blurRad="50800" dist="38100" dir="5400000" algn="t"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solidFill>
                  <a:schemeClr val="tx1"/>
                </a:solidFill>
              </a:rPr>
              <a:t>Sign up for </a:t>
            </a:r>
            <a:r>
              <a:rPr lang="en-US" sz="2400" b="1" i="1" dirty="0" smtClean="0">
                <a:solidFill>
                  <a:schemeClr val="tx1"/>
                </a:solidFill>
              </a:rPr>
              <a:t>PARCC Updates</a:t>
            </a:r>
          </a:p>
          <a:p>
            <a:pPr algn="ctr"/>
            <a:r>
              <a:rPr lang="en-US" sz="2400" dirty="0" smtClean="0">
                <a:hlinkClick r:id="rId4"/>
              </a:rPr>
              <a:t>parcconline.org</a:t>
            </a:r>
            <a:r>
              <a:rPr lang="en-US" sz="2400" dirty="0" smtClean="0"/>
              <a:t> </a:t>
            </a:r>
            <a:endParaRPr lang="en-US" sz="2400" dirty="0"/>
          </a:p>
        </p:txBody>
      </p:sp>
      <p:sp>
        <p:nvSpPr>
          <p:cNvPr id="11" name="Rectangle 10"/>
          <p:cNvSpPr/>
          <p:nvPr/>
        </p:nvSpPr>
        <p:spPr>
          <a:xfrm>
            <a:off x="0" y="1905000"/>
            <a:ext cx="3581400" cy="5144654"/>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tx1"/>
              </a:buClr>
            </a:pPr>
            <a:r>
              <a:rPr lang="en-US" sz="2000" b="1" dirty="0" smtClean="0">
                <a:solidFill>
                  <a:schemeClr val="tx1"/>
                </a:solidFill>
              </a:rPr>
              <a:t> </a:t>
            </a:r>
          </a:p>
          <a:p>
            <a:pPr marL="342900" indent="-342900">
              <a:buClr>
                <a:schemeClr val="tx1"/>
              </a:buClr>
              <a:buFont typeface="Arial" panose="020B0604020202020204" pitchFamily="34" charset="0"/>
              <a:buChar char="•"/>
            </a:pPr>
            <a:endParaRPr lang="en-US" sz="4400" b="1" dirty="0" smtClean="0">
              <a:solidFill>
                <a:schemeClr val="tx1"/>
              </a:solidFill>
            </a:endParaRPr>
          </a:p>
          <a:p>
            <a:pPr algn="ctr">
              <a:buClr>
                <a:schemeClr val="tx1"/>
              </a:buClr>
            </a:pPr>
            <a:r>
              <a:rPr lang="en-US" sz="2000" b="1" dirty="0" smtClean="0">
                <a:solidFill>
                  <a:srgbClr val="8F22B3"/>
                </a:solidFill>
                <a:hlinkClick r:id="rId5"/>
              </a:rPr>
              <a:t>@</a:t>
            </a:r>
            <a:r>
              <a:rPr lang="en-US" sz="2000" b="1" dirty="0" err="1" smtClean="0">
                <a:solidFill>
                  <a:srgbClr val="8F22B3"/>
                </a:solidFill>
                <a:hlinkClick r:id="rId5"/>
              </a:rPr>
              <a:t>parccplace</a:t>
            </a:r>
            <a:r>
              <a:rPr lang="en-US" sz="2000" b="1" dirty="0" smtClean="0">
                <a:solidFill>
                  <a:srgbClr val="8F22B3"/>
                </a:solidFill>
              </a:rPr>
              <a:t> </a:t>
            </a:r>
          </a:p>
          <a:p>
            <a:pPr marL="285750" indent="-285750">
              <a:buClr>
                <a:schemeClr val="tx1"/>
              </a:buClr>
              <a:buFont typeface="Arial" panose="020B0604020202020204" pitchFamily="34" charset="0"/>
              <a:buChar char="•"/>
            </a:pPr>
            <a:endParaRPr lang="en-US" sz="4400" b="1" dirty="0" smtClean="0">
              <a:solidFill>
                <a:schemeClr val="tx1"/>
              </a:solidFill>
            </a:endParaRPr>
          </a:p>
          <a:p>
            <a:pPr algn="ctr">
              <a:buClr>
                <a:schemeClr val="tx1"/>
              </a:buClr>
            </a:pPr>
            <a:r>
              <a:rPr lang="en-US" sz="2000" b="1" dirty="0" smtClean="0">
                <a:solidFill>
                  <a:schemeClr val="tx1"/>
                </a:solidFill>
                <a:hlinkClick r:id="rId4"/>
              </a:rPr>
              <a:t>parcconline.org</a:t>
            </a:r>
            <a:endParaRPr lang="en-US" sz="2000" b="1" dirty="0" smtClean="0">
              <a:solidFill>
                <a:schemeClr val="tx1"/>
              </a:solidFill>
            </a:endParaRPr>
          </a:p>
          <a:p>
            <a:pPr algn="ctr">
              <a:buClr>
                <a:schemeClr val="tx1"/>
              </a:buClr>
            </a:pPr>
            <a:endParaRPr lang="en-US" sz="1200" b="1" dirty="0" smtClean="0">
              <a:solidFill>
                <a:schemeClr val="tx1"/>
              </a:solidFill>
            </a:endParaRPr>
          </a:p>
          <a:p>
            <a:pPr marL="285750" indent="-285750">
              <a:buClr>
                <a:schemeClr val="tx1"/>
              </a:buClr>
              <a:buFont typeface="Arial" panose="020B0604020202020204" pitchFamily="34" charset="0"/>
              <a:buChar char="•"/>
            </a:pPr>
            <a:endParaRPr lang="en-US" sz="1400" b="1" dirty="0" smtClean="0">
              <a:solidFill>
                <a:schemeClr val="tx1"/>
              </a:solidFill>
            </a:endParaRPr>
          </a:p>
          <a:p>
            <a:pPr algn="ctr">
              <a:buClr>
                <a:schemeClr val="tx1"/>
              </a:buClr>
            </a:pPr>
            <a:r>
              <a:rPr lang="en-US" sz="2800" b="1" spc="-100" dirty="0" smtClean="0">
                <a:solidFill>
                  <a:srgbClr val="8F22B3"/>
                </a:solidFill>
              </a:rPr>
              <a:t>Sign up for the </a:t>
            </a:r>
          </a:p>
          <a:p>
            <a:pPr algn="ctr">
              <a:buClr>
                <a:schemeClr val="tx1"/>
              </a:buClr>
            </a:pPr>
            <a:r>
              <a:rPr lang="en-US" sz="3600" b="1" i="1" spc="-100" dirty="0" smtClean="0">
                <a:solidFill>
                  <a:srgbClr val="8F22B3"/>
                </a:solidFill>
              </a:rPr>
              <a:t>PARCC Updates </a:t>
            </a:r>
            <a:r>
              <a:rPr lang="en-US" sz="2800" b="1" spc="-100" dirty="0" smtClean="0">
                <a:solidFill>
                  <a:srgbClr val="8F22B3"/>
                </a:solidFill>
              </a:rPr>
              <a:t>newsletter</a:t>
            </a:r>
            <a:endParaRPr lang="en-US" sz="2400" b="1" spc="-100" dirty="0">
              <a:solidFill>
                <a:srgbClr val="8F22B3"/>
              </a:solidFill>
            </a:endParaRPr>
          </a:p>
        </p:txBody>
      </p:sp>
      <p:sp>
        <p:nvSpPr>
          <p:cNvPr id="10" name="Title 9"/>
          <p:cNvSpPr>
            <a:spLocks noGrp="1"/>
          </p:cNvSpPr>
          <p:nvPr>
            <p:ph type="title"/>
          </p:nvPr>
        </p:nvSpPr>
        <p:spPr>
          <a:xfrm>
            <a:off x="457200" y="304800"/>
            <a:ext cx="7543800" cy="993775"/>
          </a:xfrm>
        </p:spPr>
        <p:txBody>
          <a:bodyPr/>
          <a:lstStyle/>
          <a:p>
            <a:r>
              <a:rPr lang="en-US" sz="3600" dirty="0" smtClean="0"/>
              <a:t>Updates and more information</a:t>
            </a:r>
            <a:endParaRPr lang="en-US" sz="3600" dirty="0"/>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88948" y="2774743"/>
            <a:ext cx="603504" cy="603504"/>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1729" y="3813926"/>
            <a:ext cx="603504" cy="603504"/>
          </a:xfrm>
          <a:prstGeom prst="rect">
            <a:avLst/>
          </a:prstGeom>
        </p:spPr>
      </p:pic>
    </p:spTree>
    <p:extLst>
      <p:ext uri="{BB962C8B-B14F-4D97-AF65-F5344CB8AC3E}">
        <p14:creationId xmlns:p14="http://schemas.microsoft.com/office/powerpoint/2010/main" val="768161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28600" y="1066800"/>
            <a:ext cx="8229600" cy="5334000"/>
          </a:xfrm>
        </p:spPr>
        <p:txBody>
          <a:bodyPr>
            <a:normAutofit lnSpcReduction="10000"/>
          </a:bodyPr>
          <a:lstStyle/>
          <a:p>
            <a:r>
              <a:rPr lang="en-US" sz="2800" b="1" dirty="0" smtClean="0"/>
              <a:t>Assessments: the Next Generation</a:t>
            </a:r>
            <a:r>
              <a:rPr lang="en-US" sz="2800" dirty="0" smtClean="0"/>
              <a:t>: This is the </a:t>
            </a:r>
            <a:r>
              <a:rPr lang="en-US" sz="2800" u="sng" dirty="0" smtClean="0"/>
              <a:t>quickest</a:t>
            </a:r>
            <a:r>
              <a:rPr lang="en-US" sz="2800" dirty="0" smtClean="0"/>
              <a:t> link to all PARCC online practice items. Also, included are practice items from Smarter Balance. Access for </a:t>
            </a:r>
            <a:r>
              <a:rPr lang="en-US" sz="2800" smtClean="0"/>
              <a:t>Newsela</a:t>
            </a:r>
            <a:r>
              <a:rPr lang="en-US" sz="2800" dirty="0" smtClean="0"/>
              <a:t>, daily news articles at adjustable Lexile ranges with quizzes.</a:t>
            </a:r>
          </a:p>
          <a:p>
            <a:pPr lvl="1">
              <a:buFont typeface="Wingdings" panose="05000000000000000000" pitchFamily="2" charset="2"/>
              <a:buChar char="Ø"/>
            </a:pPr>
            <a:r>
              <a:rPr lang="en-US" sz="2800" u="sng" dirty="0" smtClean="0"/>
              <a:t>http://nextgen.apps.sparcc.org/la</a:t>
            </a:r>
          </a:p>
          <a:p>
            <a:endParaRPr lang="en-US" sz="1200" dirty="0" smtClean="0"/>
          </a:p>
          <a:p>
            <a:r>
              <a:rPr lang="en-US" sz="2800" b="1" dirty="0" smtClean="0"/>
              <a:t>Basic PARCC implementation Videos: </a:t>
            </a:r>
            <a:r>
              <a:rPr lang="en-US" sz="2800" dirty="0" smtClean="0"/>
              <a:t>23</a:t>
            </a:r>
            <a:r>
              <a:rPr lang="en-US" sz="2800" b="1" dirty="0" smtClean="0"/>
              <a:t> </a:t>
            </a:r>
            <a:r>
              <a:rPr lang="en-US" sz="2800" dirty="0" smtClean="0"/>
              <a:t>Basic student training videos for PARCC ELA TECR items.</a:t>
            </a:r>
          </a:p>
          <a:p>
            <a:pPr lvl="1">
              <a:buFont typeface="Wingdings" panose="05000000000000000000" pitchFamily="2" charset="2"/>
              <a:buChar char="Ø"/>
            </a:pPr>
            <a:r>
              <a:rPr lang="en-US" sz="2200" dirty="0" smtClean="0"/>
              <a:t>http</a:t>
            </a:r>
            <a:r>
              <a:rPr lang="en-US" sz="2200" dirty="0"/>
              <a:t>://</a:t>
            </a:r>
            <a:r>
              <a:rPr lang="en-US" sz="2200" dirty="0" smtClean="0"/>
              <a:t>www.marlboro.k12.nj.us/curriculum.cfm?subpage=67355</a:t>
            </a:r>
          </a:p>
          <a:p>
            <a:pPr lvl="1">
              <a:buFont typeface="Wingdings" panose="05000000000000000000" pitchFamily="2" charset="2"/>
              <a:buChar char="Ø"/>
            </a:pPr>
            <a:endParaRPr lang="en-US" sz="1200" dirty="0"/>
          </a:p>
          <a:p>
            <a:pPr>
              <a:buFont typeface="Wingdings" panose="05000000000000000000" pitchFamily="2" charset="2"/>
              <a:buChar char="§"/>
            </a:pPr>
            <a:r>
              <a:rPr lang="en-US" sz="2400" b="1" dirty="0" smtClean="0"/>
              <a:t>APS Assessment Information:</a:t>
            </a:r>
          </a:p>
          <a:p>
            <a:pPr lvl="1">
              <a:buFont typeface="Wingdings" panose="05000000000000000000" pitchFamily="2" charset="2"/>
              <a:buChar char="Ø"/>
            </a:pPr>
            <a:r>
              <a:rPr lang="en-US" dirty="0" smtClean="0">
                <a:hlinkClick r:id="rId3"/>
              </a:rPr>
              <a:t>http://apsassessment.wordpress.com</a:t>
            </a:r>
            <a:endParaRPr lang="en-US" dirty="0" smtClean="0"/>
          </a:p>
          <a:p>
            <a:pPr lvl="1">
              <a:buFont typeface="Wingdings" panose="05000000000000000000" pitchFamily="2" charset="2"/>
              <a:buChar char="Ø"/>
            </a:pPr>
            <a:endParaRPr lang="en-US" dirty="0"/>
          </a:p>
        </p:txBody>
      </p:sp>
      <p:sp>
        <p:nvSpPr>
          <p:cNvPr id="3" name="Title 2"/>
          <p:cNvSpPr>
            <a:spLocks noGrp="1"/>
          </p:cNvSpPr>
          <p:nvPr>
            <p:ph type="title"/>
          </p:nvPr>
        </p:nvSpPr>
        <p:spPr>
          <a:xfrm>
            <a:off x="1295400" y="152400"/>
            <a:ext cx="6324600" cy="1219199"/>
          </a:xfrm>
        </p:spPr>
        <p:txBody>
          <a:bodyPr/>
          <a:lstStyle/>
          <a:p>
            <a:pPr algn="ctr"/>
            <a:r>
              <a:rPr lang="en-US" sz="3600" dirty="0" smtClean="0"/>
              <a:t>Resources</a:t>
            </a:r>
            <a:r>
              <a:rPr lang="en-US" dirty="0" smtClean="0"/>
              <a:t>	</a:t>
            </a:r>
            <a:endParaRPr lang="en-US" dirty="0"/>
          </a:p>
        </p:txBody>
      </p:sp>
    </p:spTree>
    <p:extLst>
      <p:ext uri="{BB962C8B-B14F-4D97-AF65-F5344CB8AC3E}">
        <p14:creationId xmlns:p14="http://schemas.microsoft.com/office/powerpoint/2010/main" val="842351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35169"/>
            <a:ext cx="6477000" cy="1981200"/>
          </a:xfrm>
        </p:spPr>
        <p:txBody>
          <a:bodyPr/>
          <a:lstStyle/>
          <a:p>
            <a:pPr algn="ctr"/>
            <a:r>
              <a:rPr lang="en-US" sz="16600" dirty="0" smtClean="0"/>
              <a:t>Q &amp; A</a:t>
            </a:r>
            <a:endParaRPr lang="en-US" sz="16600" dirty="0"/>
          </a:p>
        </p:txBody>
      </p:sp>
      <p:sp>
        <p:nvSpPr>
          <p:cNvPr id="5" name="TextBox 4"/>
          <p:cNvSpPr txBox="1"/>
          <p:nvPr/>
        </p:nvSpPr>
        <p:spPr>
          <a:xfrm>
            <a:off x="304800" y="2286000"/>
            <a:ext cx="8001000" cy="4154984"/>
          </a:xfrm>
          <a:prstGeom prst="rect">
            <a:avLst/>
          </a:prstGeom>
          <a:ln w="76200"/>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4400" dirty="0" smtClean="0"/>
              <a:t>What specific support do you need for your next steps?</a:t>
            </a:r>
          </a:p>
          <a:p>
            <a:pPr marL="1028700" lvl="1" indent="-571500">
              <a:buFont typeface="Wingdings" panose="05000000000000000000" pitchFamily="2" charset="2"/>
              <a:buChar char="ü"/>
            </a:pPr>
            <a:r>
              <a:rPr lang="en-US" sz="4400" dirty="0" smtClean="0"/>
              <a:t>Write your name, school, email &amp; the specific request on a post-it and place it on the poster.</a:t>
            </a:r>
          </a:p>
        </p:txBody>
      </p:sp>
    </p:spTree>
    <p:extLst>
      <p:ext uri="{BB962C8B-B14F-4D97-AF65-F5344CB8AC3E}">
        <p14:creationId xmlns:p14="http://schemas.microsoft.com/office/powerpoint/2010/main" val="2768140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7858</TotalTime>
  <Words>3251</Words>
  <Application>Microsoft Office PowerPoint</Application>
  <PresentationFormat>On-screen Show (4:3)</PresentationFormat>
  <Paragraphs>478</Paragraphs>
  <Slides>42</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ＭＳ Ｐゴシック</vt:lpstr>
      <vt:lpstr>Arial</vt:lpstr>
      <vt:lpstr>Calibri</vt:lpstr>
      <vt:lpstr>Cambria</vt:lpstr>
      <vt:lpstr>Century Gothic</vt:lpstr>
      <vt:lpstr>Helvetica Light</vt:lpstr>
      <vt:lpstr>Times New Roman</vt:lpstr>
      <vt:lpstr>Wingdings</vt:lpstr>
      <vt:lpstr>Adjacency</vt:lpstr>
      <vt:lpstr>         Michael Loughrey  Attended 8  (week-long) PARCC Item/Passage Bias &amp; Content Reviews Long-time HS English teacher &amp; Measurement  Professional Former RDA Assessment Manager  </vt:lpstr>
      <vt:lpstr>Objective</vt:lpstr>
      <vt:lpstr>#1 PARCC Replaces the SBA This Year</vt:lpstr>
      <vt:lpstr>NMPARCC Windows for  2014-15 School Year</vt:lpstr>
      <vt:lpstr> #2 Three ELA Shifts</vt:lpstr>
      <vt:lpstr>#3 Reading Standards 1 &amp; 10 Are at the Core of Every Part of the ELA Assessment</vt:lpstr>
      <vt:lpstr>#4  “Stretch” Lexile Bands</vt:lpstr>
      <vt:lpstr>#5 Authentic Texts</vt:lpstr>
      <vt:lpstr>#6 “Rule of Thumb” for Text Length: Both Literary &amp; Informational </vt:lpstr>
      <vt:lpstr>#7 Context Clues</vt:lpstr>
      <vt:lpstr>#8 Examples of where “glossing” may be appropriate</vt:lpstr>
      <vt:lpstr>#9 Academic Vocabulary from  www.marileesprenger.com/the-critical-words.html Check for words at your grade level in CCSS  &amp; Appendix B exemplars.</vt:lpstr>
      <vt:lpstr>#10  Many Different ELA Standards</vt:lpstr>
      <vt:lpstr>#11 Next Gen Item Types</vt:lpstr>
      <vt:lpstr>#12 PBA &amp; EOY Scoring</vt:lpstr>
      <vt:lpstr>#13 ELA Session Times for ES </vt:lpstr>
      <vt:lpstr>#14 Accessibility &amp; Accommodations Support</vt:lpstr>
      <vt:lpstr>Elementary School Sample  Items</vt:lpstr>
      <vt:lpstr>Grade 3 Evidence-Based Selected-Response Item #1</vt:lpstr>
      <vt:lpstr>Grade 3 Technology-Enhanced Constructed-Response Item</vt:lpstr>
      <vt:lpstr>Understanding the Research Simulation Task (Scaffolding)</vt:lpstr>
      <vt:lpstr>Grade 3 Sample of RST</vt:lpstr>
      <vt:lpstr>Grade 3, Item #1—Part  A</vt:lpstr>
      <vt:lpstr>Grade 3, Item #1—Part B</vt:lpstr>
      <vt:lpstr>Grade 3, Item #2—Part A</vt:lpstr>
      <vt:lpstr>Grade 3, Item #2—Part B</vt:lpstr>
      <vt:lpstr>PowerPoint Presentation</vt:lpstr>
      <vt:lpstr>Understanding the Literary  Analysis Task</vt:lpstr>
      <vt:lpstr>Understanding the Narrative  Writing Task</vt:lpstr>
      <vt:lpstr>End of Year</vt:lpstr>
      <vt:lpstr>Grade 5, Item #4—Part A</vt:lpstr>
      <vt:lpstr>Grade 5, Item #4—Part B</vt:lpstr>
      <vt:lpstr>#15 Practice Tests</vt:lpstr>
      <vt:lpstr>#16 Field Test Lessons Learned</vt:lpstr>
      <vt:lpstr>PowerPoint Presentation</vt:lpstr>
      <vt:lpstr>  Evidence-Centered Design (ECD)</vt:lpstr>
      <vt:lpstr>What are ELA Evidence tables?</vt:lpstr>
      <vt:lpstr>Reading an Evidence Table for Grade 3</vt:lpstr>
      <vt:lpstr>Instructional uses of the evidence statements/tables for teachers </vt:lpstr>
      <vt:lpstr>Updates and more information</vt:lpstr>
      <vt:lpstr>Resources </vt:lpstr>
      <vt:lpstr>Q &amp; A</vt:lpstr>
    </vt:vector>
  </TitlesOfParts>
  <Company>NMPED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leighann.lenti</dc:creator>
  <cp:lastModifiedBy>michael loughrey</cp:lastModifiedBy>
  <cp:revision>449</cp:revision>
  <cp:lastPrinted>2014-10-03T23:11:13Z</cp:lastPrinted>
  <dcterms:created xsi:type="dcterms:W3CDTF">2012-03-15T17:39:25Z</dcterms:created>
  <dcterms:modified xsi:type="dcterms:W3CDTF">2014-10-09T03:35:08Z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