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9" r:id="rId2"/>
    <p:sldId id="314" r:id="rId3"/>
    <p:sldId id="307" r:id="rId4"/>
    <p:sldId id="317" r:id="rId5"/>
    <p:sldId id="318" r:id="rId6"/>
    <p:sldId id="319" r:id="rId7"/>
    <p:sldId id="263" r:id="rId8"/>
    <p:sldId id="309" r:id="rId9"/>
    <p:sldId id="311" r:id="rId10"/>
    <p:sldId id="313" r:id="rId11"/>
    <p:sldId id="296" r:id="rId12"/>
    <p:sldId id="274" r:id="rId13"/>
    <p:sldId id="316" r:id="rId14"/>
    <p:sldId id="320" r:id="rId15"/>
    <p:sldId id="321" r:id="rId16"/>
    <p:sldId id="282" r:id="rId17"/>
    <p:sldId id="289" r:id="rId18"/>
    <p:sldId id="290" r:id="rId19"/>
    <p:sldId id="291" r:id="rId20"/>
    <p:sldId id="292" r:id="rId21"/>
    <p:sldId id="293" r:id="rId22"/>
    <p:sldId id="294" r:id="rId23"/>
    <p:sldId id="283" r:id="rId24"/>
    <p:sldId id="284" r:id="rId25"/>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3" autoAdjust="0"/>
    <p:restoredTop sz="82421" autoAdjust="0"/>
  </p:normalViewPr>
  <p:slideViewPr>
    <p:cSldViewPr>
      <p:cViewPr varScale="1">
        <p:scale>
          <a:sx n="70" d="100"/>
          <a:sy n="70" d="100"/>
        </p:scale>
        <p:origin x="-1380"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0B629D-987D-4BD7-9749-1B5F672BCE74}" type="doc">
      <dgm:prSet loTypeId="urn:microsoft.com/office/officeart/2009/3/layout/IncreasingArrowsProcess" loCatId="process" qsTypeId="urn:microsoft.com/office/officeart/2005/8/quickstyle/simple1" qsCatId="simple" csTypeId="urn:microsoft.com/office/officeart/2005/8/colors/accent4_2" csCatId="accent4" phldr="1"/>
      <dgm:spPr/>
      <dgm:t>
        <a:bodyPr/>
        <a:lstStyle/>
        <a:p>
          <a:endParaRPr lang="en-US"/>
        </a:p>
      </dgm:t>
    </dgm:pt>
    <dgm:pt modelId="{D7980A55-6845-4B37-AD4F-EA15D5F3D58D}">
      <dgm:prSet phldrT="[Text]"/>
      <dgm:spPr/>
      <dgm:t>
        <a:bodyPr anchor="ctr"/>
        <a:lstStyle/>
        <a:p>
          <a:r>
            <a:rPr lang="en-US" dirty="0" smtClean="0"/>
            <a:t>Design begins with the inferences (</a:t>
          </a:r>
          <a:r>
            <a:rPr lang="en-US" b="1" dirty="0" smtClean="0"/>
            <a:t>claims</a:t>
          </a:r>
          <a:r>
            <a:rPr lang="en-US" dirty="0" smtClean="0"/>
            <a:t>) we want to make about students</a:t>
          </a:r>
          <a:endParaRPr lang="en-US" b="1" dirty="0"/>
        </a:p>
      </dgm:t>
    </dgm:pt>
    <dgm:pt modelId="{87E3F395-3599-4C54-A850-0EF66637AEED}" type="parTrans" cxnId="{97F45988-5328-49C6-8B5D-64A0B5E7D777}">
      <dgm:prSet/>
      <dgm:spPr/>
      <dgm:t>
        <a:bodyPr/>
        <a:lstStyle/>
        <a:p>
          <a:endParaRPr lang="en-US"/>
        </a:p>
      </dgm:t>
    </dgm:pt>
    <dgm:pt modelId="{518AF7A5-BD96-4617-9254-83BC229B4D69}" type="sibTrans" cxnId="{97F45988-5328-49C6-8B5D-64A0B5E7D777}">
      <dgm:prSet/>
      <dgm:spPr/>
      <dgm:t>
        <a:bodyPr/>
        <a:lstStyle/>
        <a:p>
          <a:endParaRPr lang="en-US"/>
        </a:p>
      </dgm:t>
    </dgm:pt>
    <dgm:pt modelId="{3307627D-A544-4BDF-8BC7-11CB2095EDAA}">
      <dgm:prSet phldrT="[Text]"/>
      <dgm:spPr/>
      <dgm:t>
        <a:bodyPr/>
        <a:lstStyle/>
        <a:p>
          <a:r>
            <a:rPr lang="en-US" b="1" dirty="0" smtClean="0"/>
            <a:t>Evidence</a:t>
          </a:r>
          <a:endParaRPr lang="en-US" b="1" dirty="0"/>
        </a:p>
      </dgm:t>
    </dgm:pt>
    <dgm:pt modelId="{55D7C618-5302-4696-9833-E928647C0651}" type="parTrans" cxnId="{4BA63B63-7471-4C2E-8564-745AEBF38CE1}">
      <dgm:prSet/>
      <dgm:spPr/>
      <dgm:t>
        <a:bodyPr/>
        <a:lstStyle/>
        <a:p>
          <a:endParaRPr lang="en-US"/>
        </a:p>
      </dgm:t>
    </dgm:pt>
    <dgm:pt modelId="{85E02606-CFE0-437C-8BFD-58065949F60B}" type="sibTrans" cxnId="{4BA63B63-7471-4C2E-8564-745AEBF38CE1}">
      <dgm:prSet/>
      <dgm:spPr/>
      <dgm:t>
        <a:bodyPr/>
        <a:lstStyle/>
        <a:p>
          <a:endParaRPr lang="en-US"/>
        </a:p>
      </dgm:t>
    </dgm:pt>
    <dgm:pt modelId="{6B2DBE5A-AA1D-44AB-BBB8-B1938EB1DACB}">
      <dgm:prSet phldrT="[Text]"/>
      <dgm:spPr/>
      <dgm:t>
        <a:bodyPr anchor="ctr"/>
        <a:lstStyle/>
        <a:p>
          <a:r>
            <a:rPr lang="en-US" dirty="0" smtClean="0"/>
            <a:t>In order to support </a:t>
          </a:r>
          <a:r>
            <a:rPr lang="en-US" b="1" dirty="0" smtClean="0"/>
            <a:t>claims</a:t>
          </a:r>
          <a:r>
            <a:rPr lang="en-US" dirty="0" smtClean="0"/>
            <a:t>, we must gather </a:t>
          </a:r>
          <a:r>
            <a:rPr lang="en-US" b="1" dirty="0" smtClean="0"/>
            <a:t>evidence</a:t>
          </a:r>
          <a:endParaRPr lang="en-US" b="1" dirty="0"/>
        </a:p>
      </dgm:t>
    </dgm:pt>
    <dgm:pt modelId="{2B288B95-010F-4DDC-BDC6-657CB9045028}" type="parTrans" cxnId="{8C0E8F3E-1138-4A71-B2EC-8B9D82672952}">
      <dgm:prSet/>
      <dgm:spPr/>
      <dgm:t>
        <a:bodyPr/>
        <a:lstStyle/>
        <a:p>
          <a:endParaRPr lang="en-US"/>
        </a:p>
      </dgm:t>
    </dgm:pt>
    <dgm:pt modelId="{D4748A7C-5FFF-46CA-A0FE-A9061F7C15DE}" type="sibTrans" cxnId="{8C0E8F3E-1138-4A71-B2EC-8B9D82672952}">
      <dgm:prSet/>
      <dgm:spPr/>
      <dgm:t>
        <a:bodyPr/>
        <a:lstStyle/>
        <a:p>
          <a:endParaRPr lang="en-US"/>
        </a:p>
      </dgm:t>
    </dgm:pt>
    <dgm:pt modelId="{D7711AE0-B610-483F-A123-FC012B26936C}">
      <dgm:prSet phldrT="[Text]"/>
      <dgm:spPr/>
      <dgm:t>
        <a:bodyPr/>
        <a:lstStyle/>
        <a:p>
          <a:r>
            <a:rPr lang="en-US" b="1" dirty="0" smtClean="0"/>
            <a:t>Task Models</a:t>
          </a:r>
          <a:endParaRPr lang="en-US" b="1" dirty="0"/>
        </a:p>
      </dgm:t>
    </dgm:pt>
    <dgm:pt modelId="{1F26B121-5155-4564-89EB-34DC95854C4B}" type="parTrans" cxnId="{BEB0D9D8-171F-4D05-A68E-94C0EBE96262}">
      <dgm:prSet/>
      <dgm:spPr/>
      <dgm:t>
        <a:bodyPr/>
        <a:lstStyle/>
        <a:p>
          <a:endParaRPr lang="en-US"/>
        </a:p>
      </dgm:t>
    </dgm:pt>
    <dgm:pt modelId="{297F3185-AC1B-4138-A461-5453A46B6F18}" type="sibTrans" cxnId="{BEB0D9D8-171F-4D05-A68E-94C0EBE96262}">
      <dgm:prSet/>
      <dgm:spPr/>
      <dgm:t>
        <a:bodyPr/>
        <a:lstStyle/>
        <a:p>
          <a:endParaRPr lang="en-US"/>
        </a:p>
      </dgm:t>
    </dgm:pt>
    <dgm:pt modelId="{627BFEC4-9C0D-4751-A199-BBD480289CC5}">
      <dgm:prSet phldrT="[Text]"/>
      <dgm:spPr/>
      <dgm:t>
        <a:bodyPr anchor="ctr"/>
        <a:lstStyle/>
        <a:p>
          <a:r>
            <a:rPr lang="en-US" b="1" dirty="0" smtClean="0"/>
            <a:t>Tasks</a:t>
          </a:r>
          <a:r>
            <a:rPr lang="en-US" dirty="0" smtClean="0"/>
            <a:t> are designed to elicit specific </a:t>
          </a:r>
          <a:r>
            <a:rPr lang="en-US" b="1" dirty="0" smtClean="0"/>
            <a:t>evidence</a:t>
          </a:r>
          <a:r>
            <a:rPr lang="en-US" dirty="0" smtClean="0"/>
            <a:t> from students in support of </a:t>
          </a:r>
          <a:r>
            <a:rPr lang="en-US" b="1" dirty="0" smtClean="0"/>
            <a:t>claims</a:t>
          </a:r>
          <a:endParaRPr lang="en-US" b="1" dirty="0"/>
        </a:p>
      </dgm:t>
    </dgm:pt>
    <dgm:pt modelId="{A62359AC-58CE-4D04-8FAE-381C78B72332}" type="parTrans" cxnId="{7AB1F8A1-0054-4776-B147-8C8444CCFB73}">
      <dgm:prSet/>
      <dgm:spPr/>
      <dgm:t>
        <a:bodyPr/>
        <a:lstStyle/>
        <a:p>
          <a:endParaRPr lang="en-US"/>
        </a:p>
      </dgm:t>
    </dgm:pt>
    <dgm:pt modelId="{0007151C-BAAC-4401-AB49-6E957F1FC4DC}" type="sibTrans" cxnId="{7AB1F8A1-0054-4776-B147-8C8444CCFB73}">
      <dgm:prSet/>
      <dgm:spPr/>
      <dgm:t>
        <a:bodyPr/>
        <a:lstStyle/>
        <a:p>
          <a:endParaRPr lang="en-US"/>
        </a:p>
      </dgm:t>
    </dgm:pt>
    <dgm:pt modelId="{DA077ACC-B8D0-42BB-9D8F-6B42596C6721}">
      <dgm:prSet phldrT="[Text]"/>
      <dgm:spPr/>
      <dgm:t>
        <a:bodyPr/>
        <a:lstStyle/>
        <a:p>
          <a:r>
            <a:rPr lang="en-US" b="1" dirty="0" smtClean="0"/>
            <a:t>Claims</a:t>
          </a:r>
          <a:endParaRPr lang="en-US" b="1" dirty="0"/>
        </a:p>
      </dgm:t>
    </dgm:pt>
    <dgm:pt modelId="{9B8F4C3D-DDD3-4808-A631-27E9D382FD29}" type="sibTrans" cxnId="{F4368C0B-ABD5-4A7D-8826-8254419E9679}">
      <dgm:prSet/>
      <dgm:spPr/>
      <dgm:t>
        <a:bodyPr/>
        <a:lstStyle/>
        <a:p>
          <a:endParaRPr lang="en-US"/>
        </a:p>
      </dgm:t>
    </dgm:pt>
    <dgm:pt modelId="{01BC375E-157F-4E2F-A40C-86802D4BE3C7}" type="parTrans" cxnId="{F4368C0B-ABD5-4A7D-8826-8254419E9679}">
      <dgm:prSet/>
      <dgm:spPr/>
      <dgm:t>
        <a:bodyPr/>
        <a:lstStyle/>
        <a:p>
          <a:endParaRPr lang="en-US"/>
        </a:p>
      </dgm:t>
    </dgm:pt>
    <dgm:pt modelId="{1BFBA0F0-62FE-43EA-AC91-0BFC7286F9DD}" type="pres">
      <dgm:prSet presAssocID="{D30B629D-987D-4BD7-9749-1B5F672BCE74}" presName="Name0" presStyleCnt="0">
        <dgm:presLayoutVars>
          <dgm:chMax val="5"/>
          <dgm:chPref val="5"/>
          <dgm:dir/>
          <dgm:animLvl val="lvl"/>
        </dgm:presLayoutVars>
      </dgm:prSet>
      <dgm:spPr/>
      <dgm:t>
        <a:bodyPr/>
        <a:lstStyle/>
        <a:p>
          <a:endParaRPr lang="en-US"/>
        </a:p>
      </dgm:t>
    </dgm:pt>
    <dgm:pt modelId="{BFEB0D77-0EA5-4605-A3CD-74E4AD61B38E}" type="pres">
      <dgm:prSet presAssocID="{DA077ACC-B8D0-42BB-9D8F-6B42596C6721}" presName="parentText1" presStyleLbl="node1" presStyleIdx="0" presStyleCnt="3">
        <dgm:presLayoutVars>
          <dgm:chMax/>
          <dgm:chPref val="3"/>
          <dgm:bulletEnabled val="1"/>
        </dgm:presLayoutVars>
      </dgm:prSet>
      <dgm:spPr/>
      <dgm:t>
        <a:bodyPr/>
        <a:lstStyle/>
        <a:p>
          <a:endParaRPr lang="en-US"/>
        </a:p>
      </dgm:t>
    </dgm:pt>
    <dgm:pt modelId="{11E8CAF6-AF83-4EE1-827E-6789C9FD1939}" type="pres">
      <dgm:prSet presAssocID="{DA077ACC-B8D0-42BB-9D8F-6B42596C6721}" presName="childText1" presStyleLbl="solidAlignAcc1" presStyleIdx="0" presStyleCnt="3">
        <dgm:presLayoutVars>
          <dgm:chMax val="0"/>
          <dgm:chPref val="0"/>
          <dgm:bulletEnabled val="1"/>
        </dgm:presLayoutVars>
      </dgm:prSet>
      <dgm:spPr/>
      <dgm:t>
        <a:bodyPr/>
        <a:lstStyle/>
        <a:p>
          <a:endParaRPr lang="en-US"/>
        </a:p>
      </dgm:t>
    </dgm:pt>
    <dgm:pt modelId="{02663B59-437D-4503-9D2C-C5B9A55361EF}" type="pres">
      <dgm:prSet presAssocID="{3307627D-A544-4BDF-8BC7-11CB2095EDAA}" presName="parentText2" presStyleLbl="node1" presStyleIdx="1" presStyleCnt="3">
        <dgm:presLayoutVars>
          <dgm:chMax/>
          <dgm:chPref val="3"/>
          <dgm:bulletEnabled val="1"/>
        </dgm:presLayoutVars>
      </dgm:prSet>
      <dgm:spPr/>
      <dgm:t>
        <a:bodyPr/>
        <a:lstStyle/>
        <a:p>
          <a:endParaRPr lang="en-US"/>
        </a:p>
      </dgm:t>
    </dgm:pt>
    <dgm:pt modelId="{F159314B-82E7-4763-A308-0D3FAA041FE2}" type="pres">
      <dgm:prSet presAssocID="{3307627D-A544-4BDF-8BC7-11CB2095EDAA}" presName="childText2" presStyleLbl="solidAlignAcc1" presStyleIdx="1" presStyleCnt="3">
        <dgm:presLayoutVars>
          <dgm:chMax val="0"/>
          <dgm:chPref val="0"/>
          <dgm:bulletEnabled val="1"/>
        </dgm:presLayoutVars>
      </dgm:prSet>
      <dgm:spPr/>
      <dgm:t>
        <a:bodyPr/>
        <a:lstStyle/>
        <a:p>
          <a:endParaRPr lang="en-US"/>
        </a:p>
      </dgm:t>
    </dgm:pt>
    <dgm:pt modelId="{9698BA3F-BAD6-42FB-BF42-3723FC86170B}" type="pres">
      <dgm:prSet presAssocID="{D7711AE0-B610-483F-A123-FC012B26936C}" presName="parentText3" presStyleLbl="node1" presStyleIdx="2" presStyleCnt="3">
        <dgm:presLayoutVars>
          <dgm:chMax/>
          <dgm:chPref val="3"/>
          <dgm:bulletEnabled val="1"/>
        </dgm:presLayoutVars>
      </dgm:prSet>
      <dgm:spPr/>
      <dgm:t>
        <a:bodyPr/>
        <a:lstStyle/>
        <a:p>
          <a:endParaRPr lang="en-US"/>
        </a:p>
      </dgm:t>
    </dgm:pt>
    <dgm:pt modelId="{22DA3D28-D7AC-457F-9302-3331A391A8AE}" type="pres">
      <dgm:prSet presAssocID="{D7711AE0-B610-483F-A123-FC012B26936C}" presName="childText3" presStyleLbl="solidAlignAcc1" presStyleIdx="2" presStyleCnt="3">
        <dgm:presLayoutVars>
          <dgm:chMax val="0"/>
          <dgm:chPref val="0"/>
          <dgm:bulletEnabled val="1"/>
        </dgm:presLayoutVars>
      </dgm:prSet>
      <dgm:spPr/>
      <dgm:t>
        <a:bodyPr/>
        <a:lstStyle/>
        <a:p>
          <a:endParaRPr lang="en-US"/>
        </a:p>
      </dgm:t>
    </dgm:pt>
  </dgm:ptLst>
  <dgm:cxnLst>
    <dgm:cxn modelId="{442BF292-CE5D-4FC9-BCF3-41F0A72B5D21}" type="presOf" srcId="{627BFEC4-9C0D-4751-A199-BBD480289CC5}" destId="{22DA3D28-D7AC-457F-9302-3331A391A8AE}" srcOrd="0" destOrd="0" presId="urn:microsoft.com/office/officeart/2009/3/layout/IncreasingArrowsProcess"/>
    <dgm:cxn modelId="{CC1C19BF-A79E-421E-A9E8-BE078D145DA9}" type="presOf" srcId="{6B2DBE5A-AA1D-44AB-BBB8-B1938EB1DACB}" destId="{F159314B-82E7-4763-A308-0D3FAA041FE2}" srcOrd="0" destOrd="0" presId="urn:microsoft.com/office/officeart/2009/3/layout/IncreasingArrowsProcess"/>
    <dgm:cxn modelId="{7AB1F8A1-0054-4776-B147-8C8444CCFB73}" srcId="{D7711AE0-B610-483F-A123-FC012B26936C}" destId="{627BFEC4-9C0D-4751-A199-BBD480289CC5}" srcOrd="0" destOrd="0" parTransId="{A62359AC-58CE-4D04-8FAE-381C78B72332}" sibTransId="{0007151C-BAAC-4401-AB49-6E957F1FC4DC}"/>
    <dgm:cxn modelId="{97F45988-5328-49C6-8B5D-64A0B5E7D777}" srcId="{DA077ACC-B8D0-42BB-9D8F-6B42596C6721}" destId="{D7980A55-6845-4B37-AD4F-EA15D5F3D58D}" srcOrd="0" destOrd="0" parTransId="{87E3F395-3599-4C54-A850-0EF66637AEED}" sibTransId="{518AF7A5-BD96-4617-9254-83BC229B4D69}"/>
    <dgm:cxn modelId="{98EFF0C4-6D7F-495E-BF6A-00DBCDFC4875}" type="presOf" srcId="{D7980A55-6845-4B37-AD4F-EA15D5F3D58D}" destId="{11E8CAF6-AF83-4EE1-827E-6789C9FD1939}" srcOrd="0" destOrd="0" presId="urn:microsoft.com/office/officeart/2009/3/layout/IncreasingArrowsProcess"/>
    <dgm:cxn modelId="{5789FAAD-CA29-4D98-BADC-23E18FEFF4EF}" type="presOf" srcId="{D30B629D-987D-4BD7-9749-1B5F672BCE74}" destId="{1BFBA0F0-62FE-43EA-AC91-0BFC7286F9DD}" srcOrd="0" destOrd="0" presId="urn:microsoft.com/office/officeart/2009/3/layout/IncreasingArrowsProcess"/>
    <dgm:cxn modelId="{9751723A-6913-42FC-9F11-288D68E56EC0}" type="presOf" srcId="{D7711AE0-B610-483F-A123-FC012B26936C}" destId="{9698BA3F-BAD6-42FB-BF42-3723FC86170B}" srcOrd="0" destOrd="0" presId="urn:microsoft.com/office/officeart/2009/3/layout/IncreasingArrowsProcess"/>
    <dgm:cxn modelId="{8C0E8F3E-1138-4A71-B2EC-8B9D82672952}" srcId="{3307627D-A544-4BDF-8BC7-11CB2095EDAA}" destId="{6B2DBE5A-AA1D-44AB-BBB8-B1938EB1DACB}" srcOrd="0" destOrd="0" parTransId="{2B288B95-010F-4DDC-BDC6-657CB9045028}" sibTransId="{D4748A7C-5FFF-46CA-A0FE-A9061F7C15DE}"/>
    <dgm:cxn modelId="{0E919CA7-5136-4DC2-80B7-888693479E83}" type="presOf" srcId="{3307627D-A544-4BDF-8BC7-11CB2095EDAA}" destId="{02663B59-437D-4503-9D2C-C5B9A55361EF}" srcOrd="0" destOrd="0" presId="urn:microsoft.com/office/officeart/2009/3/layout/IncreasingArrowsProcess"/>
    <dgm:cxn modelId="{C54FAFB7-5835-4397-A3E7-67A3FB9A9CF7}" type="presOf" srcId="{DA077ACC-B8D0-42BB-9D8F-6B42596C6721}" destId="{BFEB0D77-0EA5-4605-A3CD-74E4AD61B38E}" srcOrd="0" destOrd="0" presId="urn:microsoft.com/office/officeart/2009/3/layout/IncreasingArrowsProcess"/>
    <dgm:cxn modelId="{F4368C0B-ABD5-4A7D-8826-8254419E9679}" srcId="{D30B629D-987D-4BD7-9749-1B5F672BCE74}" destId="{DA077ACC-B8D0-42BB-9D8F-6B42596C6721}" srcOrd="0" destOrd="0" parTransId="{01BC375E-157F-4E2F-A40C-86802D4BE3C7}" sibTransId="{9B8F4C3D-DDD3-4808-A631-27E9D382FD29}"/>
    <dgm:cxn modelId="{BEB0D9D8-171F-4D05-A68E-94C0EBE96262}" srcId="{D30B629D-987D-4BD7-9749-1B5F672BCE74}" destId="{D7711AE0-B610-483F-A123-FC012B26936C}" srcOrd="2" destOrd="0" parTransId="{1F26B121-5155-4564-89EB-34DC95854C4B}" sibTransId="{297F3185-AC1B-4138-A461-5453A46B6F18}"/>
    <dgm:cxn modelId="{4BA63B63-7471-4C2E-8564-745AEBF38CE1}" srcId="{D30B629D-987D-4BD7-9749-1B5F672BCE74}" destId="{3307627D-A544-4BDF-8BC7-11CB2095EDAA}" srcOrd="1" destOrd="0" parTransId="{55D7C618-5302-4696-9833-E928647C0651}" sibTransId="{85E02606-CFE0-437C-8BFD-58065949F60B}"/>
    <dgm:cxn modelId="{82DBE065-58CC-48E4-9CD6-F38329FF4699}" type="presParOf" srcId="{1BFBA0F0-62FE-43EA-AC91-0BFC7286F9DD}" destId="{BFEB0D77-0EA5-4605-A3CD-74E4AD61B38E}" srcOrd="0" destOrd="0" presId="urn:microsoft.com/office/officeart/2009/3/layout/IncreasingArrowsProcess"/>
    <dgm:cxn modelId="{143699F0-5755-4439-961E-2B563BFED3A2}" type="presParOf" srcId="{1BFBA0F0-62FE-43EA-AC91-0BFC7286F9DD}" destId="{11E8CAF6-AF83-4EE1-827E-6789C9FD1939}" srcOrd="1" destOrd="0" presId="urn:microsoft.com/office/officeart/2009/3/layout/IncreasingArrowsProcess"/>
    <dgm:cxn modelId="{DA2E3FEB-7E1B-485C-86EE-FE16EDBFF2AD}" type="presParOf" srcId="{1BFBA0F0-62FE-43EA-AC91-0BFC7286F9DD}" destId="{02663B59-437D-4503-9D2C-C5B9A55361EF}" srcOrd="2" destOrd="0" presId="urn:microsoft.com/office/officeart/2009/3/layout/IncreasingArrowsProcess"/>
    <dgm:cxn modelId="{A40F1BCA-7E3E-4D95-886D-5E9453B67013}" type="presParOf" srcId="{1BFBA0F0-62FE-43EA-AC91-0BFC7286F9DD}" destId="{F159314B-82E7-4763-A308-0D3FAA041FE2}" srcOrd="3" destOrd="0" presId="urn:microsoft.com/office/officeart/2009/3/layout/IncreasingArrowsProcess"/>
    <dgm:cxn modelId="{A0DA9F81-351A-429F-BFA4-45ECFEE17F99}" type="presParOf" srcId="{1BFBA0F0-62FE-43EA-AC91-0BFC7286F9DD}" destId="{9698BA3F-BAD6-42FB-BF42-3723FC86170B}" srcOrd="4" destOrd="0" presId="urn:microsoft.com/office/officeart/2009/3/layout/IncreasingArrowsProcess"/>
    <dgm:cxn modelId="{968F2BB9-233F-4AE2-8BCE-9A839D19DEE8}" type="presParOf" srcId="{1BFBA0F0-62FE-43EA-AC91-0BFC7286F9DD}" destId="{22DA3D28-D7AC-457F-9302-3331A391A8A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207E13-8E3E-405D-AB83-D4D46700C67E}" type="doc">
      <dgm:prSet loTypeId="urn:microsoft.com/office/officeart/2005/8/layout/lProcess2" loCatId="relationship" qsTypeId="urn:microsoft.com/office/officeart/2005/8/quickstyle/3d3" qsCatId="3D" csTypeId="urn:microsoft.com/office/officeart/2005/8/colors/colorful3" csCatId="colorful" phldr="1"/>
      <dgm:spPr/>
      <dgm:t>
        <a:bodyPr/>
        <a:lstStyle/>
        <a:p>
          <a:endParaRPr lang="en-US"/>
        </a:p>
      </dgm:t>
    </dgm:pt>
    <dgm:pt modelId="{3F605F82-5811-4DE3-9AAA-44544036D2E9}">
      <dgm:prSet phldrT="[Text]"/>
      <dgm:spPr/>
      <dgm:t>
        <a:bodyPr/>
        <a:lstStyle/>
        <a:p>
          <a:r>
            <a:rPr lang="en-US" dirty="0" smtClean="0">
              <a:latin typeface="+mj-lt"/>
            </a:rPr>
            <a:t> Backwards Planning (UBD)</a:t>
          </a:r>
        </a:p>
        <a:p>
          <a:r>
            <a:rPr lang="en-US" dirty="0" smtClean="0">
              <a:latin typeface="+mj-lt"/>
            </a:rPr>
            <a:t>Evidence-Centered Design in the Classroom</a:t>
          </a:r>
          <a:endParaRPr lang="en-US" dirty="0">
            <a:latin typeface="+mj-lt"/>
          </a:endParaRPr>
        </a:p>
      </dgm:t>
    </dgm:pt>
    <dgm:pt modelId="{DB362033-DE34-4934-9507-66E5BE0349A4}" type="parTrans" cxnId="{B8C21AD5-F2AF-4E78-8309-311244CF211D}">
      <dgm:prSet/>
      <dgm:spPr/>
      <dgm:t>
        <a:bodyPr/>
        <a:lstStyle/>
        <a:p>
          <a:endParaRPr lang="en-US"/>
        </a:p>
      </dgm:t>
    </dgm:pt>
    <dgm:pt modelId="{991D9EAA-1881-44B2-8573-46DC069CF326}" type="sibTrans" cxnId="{B8C21AD5-F2AF-4E78-8309-311244CF211D}">
      <dgm:prSet/>
      <dgm:spPr/>
      <dgm:t>
        <a:bodyPr/>
        <a:lstStyle/>
        <a:p>
          <a:endParaRPr lang="en-US"/>
        </a:p>
      </dgm:t>
    </dgm:pt>
    <dgm:pt modelId="{80172032-5E8F-41B4-9DF2-5DCACF915C95}">
      <dgm:prSet phldrT="[Text]" custT="1"/>
      <dgm:spPr/>
      <dgm:t>
        <a:bodyPr/>
        <a:lstStyle/>
        <a:p>
          <a:r>
            <a:rPr lang="en-US" sz="2400" dirty="0" smtClean="0">
              <a:latin typeface="+mj-lt"/>
            </a:rPr>
            <a:t>What Enduring Understanding?</a:t>
          </a:r>
          <a:endParaRPr lang="en-US" sz="2400" dirty="0">
            <a:latin typeface="+mj-lt"/>
          </a:endParaRPr>
        </a:p>
      </dgm:t>
    </dgm:pt>
    <dgm:pt modelId="{831F86B4-BCC9-4538-AC32-C5A45FF48350}" type="parTrans" cxnId="{44BFD903-9374-4D46-9AB4-F2E838C5ACFC}">
      <dgm:prSet/>
      <dgm:spPr/>
      <dgm:t>
        <a:bodyPr/>
        <a:lstStyle/>
        <a:p>
          <a:endParaRPr lang="en-US"/>
        </a:p>
      </dgm:t>
    </dgm:pt>
    <dgm:pt modelId="{9C61682B-1A93-4912-B898-E47B9EB7F464}" type="sibTrans" cxnId="{44BFD903-9374-4D46-9AB4-F2E838C5ACFC}">
      <dgm:prSet/>
      <dgm:spPr/>
      <dgm:t>
        <a:bodyPr/>
        <a:lstStyle/>
        <a:p>
          <a:endParaRPr lang="en-US"/>
        </a:p>
      </dgm:t>
    </dgm:pt>
    <dgm:pt modelId="{D405E72D-4A55-477D-9646-991DFB85D908}">
      <dgm:prSet phldrT="[Text]" custT="1"/>
      <dgm:spPr/>
      <dgm:t>
        <a:bodyPr/>
        <a:lstStyle/>
        <a:p>
          <a:r>
            <a:rPr lang="en-US" sz="2400" baseline="0" dirty="0" smtClean="0">
              <a:latin typeface="+mj-lt"/>
            </a:rPr>
            <a:t>What is Acceptable Evidence?</a:t>
          </a:r>
          <a:endParaRPr lang="en-US" sz="2400" dirty="0">
            <a:latin typeface="+mj-lt"/>
          </a:endParaRPr>
        </a:p>
      </dgm:t>
    </dgm:pt>
    <dgm:pt modelId="{FFD5AF0D-9401-49DF-885A-605B481D5481}" type="parTrans" cxnId="{84DAE89C-3787-4E42-B12D-D5C504166433}">
      <dgm:prSet/>
      <dgm:spPr/>
      <dgm:t>
        <a:bodyPr/>
        <a:lstStyle/>
        <a:p>
          <a:endParaRPr lang="en-US"/>
        </a:p>
      </dgm:t>
    </dgm:pt>
    <dgm:pt modelId="{12D7A5DF-E90B-48FA-97D3-52868C850619}" type="sibTrans" cxnId="{84DAE89C-3787-4E42-B12D-D5C504166433}">
      <dgm:prSet/>
      <dgm:spPr/>
      <dgm:t>
        <a:bodyPr/>
        <a:lstStyle/>
        <a:p>
          <a:endParaRPr lang="en-US"/>
        </a:p>
      </dgm:t>
    </dgm:pt>
    <dgm:pt modelId="{EC21C16E-D81C-441C-B65C-6AD316A5A3AC}">
      <dgm:prSet phldrT="[Text]"/>
      <dgm:spPr/>
      <dgm:t>
        <a:bodyPr/>
        <a:lstStyle/>
        <a:p>
          <a:r>
            <a:rPr lang="en-US" dirty="0" smtClean="0">
              <a:latin typeface="+mj-lt"/>
            </a:rPr>
            <a:t>PARCC’s Evidence Centered-Design (ECD)</a:t>
          </a:r>
          <a:endParaRPr lang="en-US" dirty="0">
            <a:latin typeface="+mj-lt"/>
          </a:endParaRPr>
        </a:p>
      </dgm:t>
    </dgm:pt>
    <dgm:pt modelId="{5F0E6489-1CBC-4F8A-AEE0-C4CF3F40A327}" type="parTrans" cxnId="{88476352-57A0-42DA-B224-AC277F992639}">
      <dgm:prSet/>
      <dgm:spPr/>
      <dgm:t>
        <a:bodyPr/>
        <a:lstStyle/>
        <a:p>
          <a:endParaRPr lang="en-US"/>
        </a:p>
      </dgm:t>
    </dgm:pt>
    <dgm:pt modelId="{16DAEAB6-23DE-44FA-BEF3-60777B472F2F}" type="sibTrans" cxnId="{88476352-57A0-42DA-B224-AC277F992639}">
      <dgm:prSet/>
      <dgm:spPr/>
      <dgm:t>
        <a:bodyPr/>
        <a:lstStyle/>
        <a:p>
          <a:endParaRPr lang="en-US"/>
        </a:p>
      </dgm:t>
    </dgm:pt>
    <dgm:pt modelId="{DD2A0DC9-D2FE-4A67-A864-FBBC6655A9F0}">
      <dgm:prSet phldrT="[Text]" custT="1"/>
      <dgm:spPr/>
      <dgm:t>
        <a:bodyPr/>
        <a:lstStyle/>
        <a:p>
          <a:r>
            <a:rPr lang="en-US" sz="1500" dirty="0" smtClean="0">
              <a:latin typeface="+mj-lt"/>
            </a:rPr>
            <a:t/>
          </a:r>
          <a:br>
            <a:rPr lang="en-US" sz="1500" dirty="0" smtClean="0">
              <a:latin typeface="+mj-lt"/>
            </a:rPr>
          </a:br>
          <a:r>
            <a:rPr lang="en-US" sz="2400" dirty="0" smtClean="0">
              <a:latin typeface="+mj-lt"/>
            </a:rPr>
            <a:t>What </a:t>
          </a:r>
          <a:r>
            <a:rPr lang="en-US" sz="2400" b="1" dirty="0" smtClean="0">
              <a:solidFill>
                <a:schemeClr val="tx1"/>
              </a:solidFill>
              <a:latin typeface="+mj-lt"/>
            </a:rPr>
            <a:t>Claims</a:t>
          </a:r>
          <a:r>
            <a:rPr lang="en-US" sz="2400" dirty="0" smtClean="0"/>
            <a:t>?</a:t>
          </a:r>
        </a:p>
        <a:p>
          <a:endParaRPr lang="en-US" sz="1500" dirty="0"/>
        </a:p>
      </dgm:t>
    </dgm:pt>
    <dgm:pt modelId="{4CF944E2-8435-4AB6-B6C3-233260FB801A}" type="parTrans" cxnId="{1C2391DB-B175-42AB-A833-F455710A1600}">
      <dgm:prSet/>
      <dgm:spPr/>
      <dgm:t>
        <a:bodyPr/>
        <a:lstStyle/>
        <a:p>
          <a:endParaRPr lang="en-US"/>
        </a:p>
      </dgm:t>
    </dgm:pt>
    <dgm:pt modelId="{02D74F9A-A6DE-4FB3-8634-FEC32289BB22}" type="sibTrans" cxnId="{1C2391DB-B175-42AB-A833-F455710A1600}">
      <dgm:prSet/>
      <dgm:spPr/>
      <dgm:t>
        <a:bodyPr/>
        <a:lstStyle/>
        <a:p>
          <a:endParaRPr lang="en-US"/>
        </a:p>
      </dgm:t>
    </dgm:pt>
    <dgm:pt modelId="{F6526D19-90C8-4A5D-B50E-B7E61B2B9AB1}">
      <dgm:prSet phldrT="[Text]" custT="1"/>
      <dgm:spPr/>
      <dgm:t>
        <a:bodyPr/>
        <a:lstStyle/>
        <a:p>
          <a:r>
            <a:rPr lang="en-US" sz="2400" dirty="0" smtClean="0">
              <a:latin typeface="+mj-lt"/>
            </a:rPr>
            <a:t>What </a:t>
          </a:r>
          <a:r>
            <a:rPr lang="en-US" sz="2400" b="1" dirty="0" smtClean="0">
              <a:solidFill>
                <a:schemeClr val="tx1"/>
              </a:solidFill>
              <a:latin typeface="+mj-lt"/>
            </a:rPr>
            <a:t>Evidence</a:t>
          </a:r>
          <a:r>
            <a:rPr lang="en-US" sz="2400" dirty="0" smtClean="0">
              <a:latin typeface="+mj-lt"/>
            </a:rPr>
            <a:t> supports the claim?</a:t>
          </a:r>
          <a:endParaRPr lang="en-US" sz="2400" dirty="0">
            <a:latin typeface="+mj-lt"/>
          </a:endParaRPr>
        </a:p>
      </dgm:t>
    </dgm:pt>
    <dgm:pt modelId="{5246149E-2EDD-45FD-98C3-B9CE1FD38305}" type="parTrans" cxnId="{8E4FBD47-82D1-4974-99FA-B6895CCF54E7}">
      <dgm:prSet/>
      <dgm:spPr/>
      <dgm:t>
        <a:bodyPr/>
        <a:lstStyle/>
        <a:p>
          <a:endParaRPr lang="en-US"/>
        </a:p>
      </dgm:t>
    </dgm:pt>
    <dgm:pt modelId="{57ED90D7-A445-4BB6-A16C-2517A0A3E787}" type="sibTrans" cxnId="{8E4FBD47-82D1-4974-99FA-B6895CCF54E7}">
      <dgm:prSet/>
      <dgm:spPr/>
      <dgm:t>
        <a:bodyPr/>
        <a:lstStyle/>
        <a:p>
          <a:endParaRPr lang="en-US"/>
        </a:p>
      </dgm:t>
    </dgm:pt>
    <dgm:pt modelId="{7FDB39A3-47AF-47A2-8C3B-FCAFFA9D131E}">
      <dgm:prSet custT="1"/>
      <dgm:spPr/>
      <dgm:t>
        <a:bodyPr/>
        <a:lstStyle/>
        <a:p>
          <a:r>
            <a:rPr lang="en-US" sz="2400" dirty="0" smtClean="0">
              <a:latin typeface="+mj-lt"/>
            </a:rPr>
            <a:t>Which Learning Experiences &amp; What Instruction? </a:t>
          </a:r>
          <a:endParaRPr lang="en-US" sz="2400" dirty="0">
            <a:latin typeface="+mj-lt"/>
          </a:endParaRPr>
        </a:p>
      </dgm:t>
    </dgm:pt>
    <dgm:pt modelId="{5C72877C-4E72-4987-9F1C-492229EE3B14}" type="parTrans" cxnId="{CC79E68E-C195-4620-BD70-14D33E1B49B9}">
      <dgm:prSet/>
      <dgm:spPr/>
      <dgm:t>
        <a:bodyPr/>
        <a:lstStyle/>
        <a:p>
          <a:endParaRPr lang="en-US"/>
        </a:p>
      </dgm:t>
    </dgm:pt>
    <dgm:pt modelId="{8A8B4F1E-FA5D-4790-9A10-6EE70E40FFFF}" type="sibTrans" cxnId="{CC79E68E-C195-4620-BD70-14D33E1B49B9}">
      <dgm:prSet/>
      <dgm:spPr/>
      <dgm:t>
        <a:bodyPr/>
        <a:lstStyle/>
        <a:p>
          <a:endParaRPr lang="en-US"/>
        </a:p>
      </dgm:t>
    </dgm:pt>
    <dgm:pt modelId="{42A201B7-90C9-49B3-B83F-A711C20F6AE0}">
      <dgm:prSet custT="1"/>
      <dgm:spPr/>
      <dgm:t>
        <a:bodyPr/>
        <a:lstStyle/>
        <a:p>
          <a:r>
            <a:rPr lang="en-US" sz="2400" dirty="0" smtClean="0">
              <a:latin typeface="+mj-lt"/>
            </a:rPr>
            <a:t>Which </a:t>
          </a:r>
          <a:r>
            <a:rPr lang="en-US" sz="2400" b="1" dirty="0" smtClean="0">
              <a:solidFill>
                <a:schemeClr val="tx1"/>
              </a:solidFill>
              <a:latin typeface="+mj-lt"/>
            </a:rPr>
            <a:t>Tasks</a:t>
          </a:r>
          <a:r>
            <a:rPr lang="en-US" sz="2400" dirty="0" smtClean="0">
              <a:latin typeface="+mj-lt"/>
            </a:rPr>
            <a:t> points to the Evidence?</a:t>
          </a:r>
          <a:endParaRPr lang="en-US" sz="2400" dirty="0">
            <a:latin typeface="+mj-lt"/>
          </a:endParaRPr>
        </a:p>
      </dgm:t>
    </dgm:pt>
    <dgm:pt modelId="{7292E085-F4E0-43CC-B00E-408C2620E64E}" type="parTrans" cxnId="{89692D81-A868-415C-ACA7-5FF2FB5B3F2B}">
      <dgm:prSet/>
      <dgm:spPr/>
      <dgm:t>
        <a:bodyPr/>
        <a:lstStyle/>
        <a:p>
          <a:endParaRPr lang="en-US"/>
        </a:p>
      </dgm:t>
    </dgm:pt>
    <dgm:pt modelId="{D785E14B-95CB-440E-8DF1-B7BE4E64D019}" type="sibTrans" cxnId="{89692D81-A868-415C-ACA7-5FF2FB5B3F2B}">
      <dgm:prSet/>
      <dgm:spPr/>
      <dgm:t>
        <a:bodyPr/>
        <a:lstStyle/>
        <a:p>
          <a:endParaRPr lang="en-US"/>
        </a:p>
      </dgm:t>
    </dgm:pt>
    <dgm:pt modelId="{C73901F6-E994-41D0-93F6-4611EB478A89}" type="pres">
      <dgm:prSet presAssocID="{2C207E13-8E3E-405D-AB83-D4D46700C67E}" presName="theList" presStyleCnt="0">
        <dgm:presLayoutVars>
          <dgm:dir/>
          <dgm:animLvl val="lvl"/>
          <dgm:resizeHandles val="exact"/>
        </dgm:presLayoutVars>
      </dgm:prSet>
      <dgm:spPr/>
      <dgm:t>
        <a:bodyPr/>
        <a:lstStyle/>
        <a:p>
          <a:endParaRPr lang="en-US"/>
        </a:p>
      </dgm:t>
    </dgm:pt>
    <dgm:pt modelId="{E754B50D-0CD0-4AD1-A035-BF29A99915FF}" type="pres">
      <dgm:prSet presAssocID="{3F605F82-5811-4DE3-9AAA-44544036D2E9}" presName="compNode" presStyleCnt="0"/>
      <dgm:spPr/>
    </dgm:pt>
    <dgm:pt modelId="{88B4A8C5-2CB3-44F7-BFAC-B836FC033E2B}" type="pres">
      <dgm:prSet presAssocID="{3F605F82-5811-4DE3-9AAA-44544036D2E9}" presName="aNode" presStyleLbl="bgShp" presStyleIdx="0" presStyleCnt="2" custLinFactNeighborX="-592" custLinFactNeighborY="1045"/>
      <dgm:spPr/>
      <dgm:t>
        <a:bodyPr/>
        <a:lstStyle/>
        <a:p>
          <a:endParaRPr lang="en-US"/>
        </a:p>
      </dgm:t>
    </dgm:pt>
    <dgm:pt modelId="{70023A18-34AC-47E6-BCCD-EAAD8E2C9A70}" type="pres">
      <dgm:prSet presAssocID="{3F605F82-5811-4DE3-9AAA-44544036D2E9}" presName="textNode" presStyleLbl="bgShp" presStyleIdx="0" presStyleCnt="2"/>
      <dgm:spPr/>
      <dgm:t>
        <a:bodyPr/>
        <a:lstStyle/>
        <a:p>
          <a:endParaRPr lang="en-US"/>
        </a:p>
      </dgm:t>
    </dgm:pt>
    <dgm:pt modelId="{75680375-670E-45A4-A506-DCA8C0E59024}" type="pres">
      <dgm:prSet presAssocID="{3F605F82-5811-4DE3-9AAA-44544036D2E9}" presName="compChildNode" presStyleCnt="0"/>
      <dgm:spPr/>
    </dgm:pt>
    <dgm:pt modelId="{C2A8D293-CF15-415B-8B68-14E34948AA42}" type="pres">
      <dgm:prSet presAssocID="{3F605F82-5811-4DE3-9AAA-44544036D2E9}" presName="theInnerList" presStyleCnt="0"/>
      <dgm:spPr/>
    </dgm:pt>
    <dgm:pt modelId="{B1B1D82E-CEBE-4300-95C6-6220A151C2B9}" type="pres">
      <dgm:prSet presAssocID="{80172032-5E8F-41B4-9DF2-5DCACF915C95}" presName="childNode" presStyleLbl="node1" presStyleIdx="0" presStyleCnt="6">
        <dgm:presLayoutVars>
          <dgm:bulletEnabled val="1"/>
        </dgm:presLayoutVars>
      </dgm:prSet>
      <dgm:spPr/>
      <dgm:t>
        <a:bodyPr/>
        <a:lstStyle/>
        <a:p>
          <a:endParaRPr lang="en-US"/>
        </a:p>
      </dgm:t>
    </dgm:pt>
    <dgm:pt modelId="{29223FBB-3DCF-41BC-A514-43818B22DFC1}" type="pres">
      <dgm:prSet presAssocID="{80172032-5E8F-41B4-9DF2-5DCACF915C95}" presName="aSpace2" presStyleCnt="0"/>
      <dgm:spPr/>
    </dgm:pt>
    <dgm:pt modelId="{87F320AE-5742-4E6D-833A-B1240D0A61E4}" type="pres">
      <dgm:prSet presAssocID="{D405E72D-4A55-477D-9646-991DFB85D908}" presName="childNode" presStyleLbl="node1" presStyleIdx="1" presStyleCnt="6">
        <dgm:presLayoutVars>
          <dgm:bulletEnabled val="1"/>
        </dgm:presLayoutVars>
      </dgm:prSet>
      <dgm:spPr/>
      <dgm:t>
        <a:bodyPr/>
        <a:lstStyle/>
        <a:p>
          <a:endParaRPr lang="en-US"/>
        </a:p>
      </dgm:t>
    </dgm:pt>
    <dgm:pt modelId="{2DFF1770-0ADE-415E-9FCD-0A7DFF83D938}" type="pres">
      <dgm:prSet presAssocID="{D405E72D-4A55-477D-9646-991DFB85D908}" presName="aSpace2" presStyleCnt="0"/>
      <dgm:spPr/>
    </dgm:pt>
    <dgm:pt modelId="{A449C934-A404-434F-841C-C4B953E423C3}" type="pres">
      <dgm:prSet presAssocID="{7FDB39A3-47AF-47A2-8C3B-FCAFFA9D131E}" presName="childNode" presStyleLbl="node1" presStyleIdx="2" presStyleCnt="6">
        <dgm:presLayoutVars>
          <dgm:bulletEnabled val="1"/>
        </dgm:presLayoutVars>
      </dgm:prSet>
      <dgm:spPr/>
      <dgm:t>
        <a:bodyPr/>
        <a:lstStyle/>
        <a:p>
          <a:endParaRPr lang="en-US"/>
        </a:p>
      </dgm:t>
    </dgm:pt>
    <dgm:pt modelId="{813F6D1C-5049-4274-8A42-D602DE26F27B}" type="pres">
      <dgm:prSet presAssocID="{3F605F82-5811-4DE3-9AAA-44544036D2E9}" presName="aSpace" presStyleCnt="0"/>
      <dgm:spPr/>
    </dgm:pt>
    <dgm:pt modelId="{948804F2-7194-428D-97EF-AF67AD73A5BE}" type="pres">
      <dgm:prSet presAssocID="{EC21C16E-D81C-441C-B65C-6AD316A5A3AC}" presName="compNode" presStyleCnt="0"/>
      <dgm:spPr/>
    </dgm:pt>
    <dgm:pt modelId="{5A416AEE-D351-447E-BAB8-517E651C8A91}" type="pres">
      <dgm:prSet presAssocID="{EC21C16E-D81C-441C-B65C-6AD316A5A3AC}" presName="aNode" presStyleLbl="bgShp" presStyleIdx="1" presStyleCnt="2"/>
      <dgm:spPr/>
      <dgm:t>
        <a:bodyPr/>
        <a:lstStyle/>
        <a:p>
          <a:endParaRPr lang="en-US"/>
        </a:p>
      </dgm:t>
    </dgm:pt>
    <dgm:pt modelId="{899E6425-64AC-4601-8B7E-39161A76AAF3}" type="pres">
      <dgm:prSet presAssocID="{EC21C16E-D81C-441C-B65C-6AD316A5A3AC}" presName="textNode" presStyleLbl="bgShp" presStyleIdx="1" presStyleCnt="2"/>
      <dgm:spPr/>
      <dgm:t>
        <a:bodyPr/>
        <a:lstStyle/>
        <a:p>
          <a:endParaRPr lang="en-US"/>
        </a:p>
      </dgm:t>
    </dgm:pt>
    <dgm:pt modelId="{5CD51D43-8C83-48FB-8FE0-3072705E98E9}" type="pres">
      <dgm:prSet presAssocID="{EC21C16E-D81C-441C-B65C-6AD316A5A3AC}" presName="compChildNode" presStyleCnt="0"/>
      <dgm:spPr/>
    </dgm:pt>
    <dgm:pt modelId="{693DE327-DB64-42E4-BCF7-6A75D581801A}" type="pres">
      <dgm:prSet presAssocID="{EC21C16E-D81C-441C-B65C-6AD316A5A3AC}" presName="theInnerList" presStyleCnt="0"/>
      <dgm:spPr/>
    </dgm:pt>
    <dgm:pt modelId="{93940E5B-A598-4F43-9306-EB5AA3314AC9}" type="pres">
      <dgm:prSet presAssocID="{DD2A0DC9-D2FE-4A67-A864-FBBC6655A9F0}" presName="childNode" presStyleLbl="node1" presStyleIdx="3" presStyleCnt="6">
        <dgm:presLayoutVars>
          <dgm:bulletEnabled val="1"/>
        </dgm:presLayoutVars>
      </dgm:prSet>
      <dgm:spPr/>
      <dgm:t>
        <a:bodyPr/>
        <a:lstStyle/>
        <a:p>
          <a:endParaRPr lang="en-US"/>
        </a:p>
      </dgm:t>
    </dgm:pt>
    <dgm:pt modelId="{0EA34698-EB06-4CCD-9606-A93B35B673EA}" type="pres">
      <dgm:prSet presAssocID="{DD2A0DC9-D2FE-4A67-A864-FBBC6655A9F0}" presName="aSpace2" presStyleCnt="0"/>
      <dgm:spPr/>
    </dgm:pt>
    <dgm:pt modelId="{B7EDF145-B551-40EE-97E4-829D87E15FCC}" type="pres">
      <dgm:prSet presAssocID="{F6526D19-90C8-4A5D-B50E-B7E61B2B9AB1}" presName="childNode" presStyleLbl="node1" presStyleIdx="4" presStyleCnt="6">
        <dgm:presLayoutVars>
          <dgm:bulletEnabled val="1"/>
        </dgm:presLayoutVars>
      </dgm:prSet>
      <dgm:spPr/>
      <dgm:t>
        <a:bodyPr/>
        <a:lstStyle/>
        <a:p>
          <a:endParaRPr lang="en-US"/>
        </a:p>
      </dgm:t>
    </dgm:pt>
    <dgm:pt modelId="{B2ED9034-21B5-4694-A6F6-695D5753D120}" type="pres">
      <dgm:prSet presAssocID="{F6526D19-90C8-4A5D-B50E-B7E61B2B9AB1}" presName="aSpace2" presStyleCnt="0"/>
      <dgm:spPr/>
    </dgm:pt>
    <dgm:pt modelId="{A22E4D8D-42AA-4048-857F-7DF80FFC9878}" type="pres">
      <dgm:prSet presAssocID="{42A201B7-90C9-49B3-B83F-A711C20F6AE0}" presName="childNode" presStyleLbl="node1" presStyleIdx="5" presStyleCnt="6">
        <dgm:presLayoutVars>
          <dgm:bulletEnabled val="1"/>
        </dgm:presLayoutVars>
      </dgm:prSet>
      <dgm:spPr/>
      <dgm:t>
        <a:bodyPr/>
        <a:lstStyle/>
        <a:p>
          <a:endParaRPr lang="en-US"/>
        </a:p>
      </dgm:t>
    </dgm:pt>
  </dgm:ptLst>
  <dgm:cxnLst>
    <dgm:cxn modelId="{091C3DFF-C0DD-498B-BAE7-D79B083A11AC}" type="presOf" srcId="{EC21C16E-D81C-441C-B65C-6AD316A5A3AC}" destId="{5A416AEE-D351-447E-BAB8-517E651C8A91}" srcOrd="0" destOrd="0" presId="urn:microsoft.com/office/officeart/2005/8/layout/lProcess2"/>
    <dgm:cxn modelId="{B29BFB68-A7DA-4DAA-B71F-21E44A1DCBCF}" type="presOf" srcId="{42A201B7-90C9-49B3-B83F-A711C20F6AE0}" destId="{A22E4D8D-42AA-4048-857F-7DF80FFC9878}" srcOrd="0" destOrd="0" presId="urn:microsoft.com/office/officeart/2005/8/layout/lProcess2"/>
    <dgm:cxn modelId="{44BFD903-9374-4D46-9AB4-F2E838C5ACFC}" srcId="{3F605F82-5811-4DE3-9AAA-44544036D2E9}" destId="{80172032-5E8F-41B4-9DF2-5DCACF915C95}" srcOrd="0" destOrd="0" parTransId="{831F86B4-BCC9-4538-AC32-C5A45FF48350}" sibTransId="{9C61682B-1A93-4912-B898-E47B9EB7F464}"/>
    <dgm:cxn modelId="{02A70430-D24D-49B3-949B-BB547F9ABD82}" type="presOf" srcId="{EC21C16E-D81C-441C-B65C-6AD316A5A3AC}" destId="{899E6425-64AC-4601-8B7E-39161A76AAF3}" srcOrd="1" destOrd="0" presId="urn:microsoft.com/office/officeart/2005/8/layout/lProcess2"/>
    <dgm:cxn modelId="{F8D27303-EC2E-4A89-9F2A-53B151AEC7CB}" type="presOf" srcId="{2C207E13-8E3E-405D-AB83-D4D46700C67E}" destId="{C73901F6-E994-41D0-93F6-4611EB478A89}" srcOrd="0" destOrd="0" presId="urn:microsoft.com/office/officeart/2005/8/layout/lProcess2"/>
    <dgm:cxn modelId="{23E30144-61E3-4FC9-A083-26E6E425E5E1}" type="presOf" srcId="{F6526D19-90C8-4A5D-B50E-B7E61B2B9AB1}" destId="{B7EDF145-B551-40EE-97E4-829D87E15FCC}" srcOrd="0" destOrd="0" presId="urn:microsoft.com/office/officeart/2005/8/layout/lProcess2"/>
    <dgm:cxn modelId="{4027E708-4EF6-4602-BCB3-84AF4173001A}" type="presOf" srcId="{3F605F82-5811-4DE3-9AAA-44544036D2E9}" destId="{70023A18-34AC-47E6-BCCD-EAAD8E2C9A70}" srcOrd="1" destOrd="0" presId="urn:microsoft.com/office/officeart/2005/8/layout/lProcess2"/>
    <dgm:cxn modelId="{89692D81-A868-415C-ACA7-5FF2FB5B3F2B}" srcId="{EC21C16E-D81C-441C-B65C-6AD316A5A3AC}" destId="{42A201B7-90C9-49B3-B83F-A711C20F6AE0}" srcOrd="2" destOrd="0" parTransId="{7292E085-F4E0-43CC-B00E-408C2620E64E}" sibTransId="{D785E14B-95CB-440E-8DF1-B7BE4E64D019}"/>
    <dgm:cxn modelId="{4BF6889F-712C-435A-B631-F672AEE8A939}" type="presOf" srcId="{DD2A0DC9-D2FE-4A67-A864-FBBC6655A9F0}" destId="{93940E5B-A598-4F43-9306-EB5AA3314AC9}" srcOrd="0" destOrd="0" presId="urn:microsoft.com/office/officeart/2005/8/layout/lProcess2"/>
    <dgm:cxn modelId="{7302CC03-0541-4A4A-868D-6CA1084C921D}" type="presOf" srcId="{7FDB39A3-47AF-47A2-8C3B-FCAFFA9D131E}" destId="{A449C934-A404-434F-841C-C4B953E423C3}" srcOrd="0" destOrd="0" presId="urn:microsoft.com/office/officeart/2005/8/layout/lProcess2"/>
    <dgm:cxn modelId="{1C2391DB-B175-42AB-A833-F455710A1600}" srcId="{EC21C16E-D81C-441C-B65C-6AD316A5A3AC}" destId="{DD2A0DC9-D2FE-4A67-A864-FBBC6655A9F0}" srcOrd="0" destOrd="0" parTransId="{4CF944E2-8435-4AB6-B6C3-233260FB801A}" sibTransId="{02D74F9A-A6DE-4FB3-8634-FEC32289BB22}"/>
    <dgm:cxn modelId="{B8C21AD5-F2AF-4E78-8309-311244CF211D}" srcId="{2C207E13-8E3E-405D-AB83-D4D46700C67E}" destId="{3F605F82-5811-4DE3-9AAA-44544036D2E9}" srcOrd="0" destOrd="0" parTransId="{DB362033-DE34-4934-9507-66E5BE0349A4}" sibTransId="{991D9EAA-1881-44B2-8573-46DC069CF326}"/>
    <dgm:cxn modelId="{84DAE89C-3787-4E42-B12D-D5C504166433}" srcId="{3F605F82-5811-4DE3-9AAA-44544036D2E9}" destId="{D405E72D-4A55-477D-9646-991DFB85D908}" srcOrd="1" destOrd="0" parTransId="{FFD5AF0D-9401-49DF-885A-605B481D5481}" sibTransId="{12D7A5DF-E90B-48FA-97D3-52868C850619}"/>
    <dgm:cxn modelId="{88476352-57A0-42DA-B224-AC277F992639}" srcId="{2C207E13-8E3E-405D-AB83-D4D46700C67E}" destId="{EC21C16E-D81C-441C-B65C-6AD316A5A3AC}" srcOrd="1" destOrd="0" parTransId="{5F0E6489-1CBC-4F8A-AEE0-C4CF3F40A327}" sibTransId="{16DAEAB6-23DE-44FA-BEF3-60777B472F2F}"/>
    <dgm:cxn modelId="{F8C0FDA3-D60A-4BC0-80F9-951BFD682B2D}" type="presOf" srcId="{3F605F82-5811-4DE3-9AAA-44544036D2E9}" destId="{88B4A8C5-2CB3-44F7-BFAC-B836FC033E2B}" srcOrd="0" destOrd="0" presId="urn:microsoft.com/office/officeart/2005/8/layout/lProcess2"/>
    <dgm:cxn modelId="{0A96FC10-48C9-426B-9A34-06CB33028812}" type="presOf" srcId="{D405E72D-4A55-477D-9646-991DFB85D908}" destId="{87F320AE-5742-4E6D-833A-B1240D0A61E4}" srcOrd="0" destOrd="0" presId="urn:microsoft.com/office/officeart/2005/8/layout/lProcess2"/>
    <dgm:cxn modelId="{6035D61C-092A-4D39-AAE8-A7A38CD11A51}" type="presOf" srcId="{80172032-5E8F-41B4-9DF2-5DCACF915C95}" destId="{B1B1D82E-CEBE-4300-95C6-6220A151C2B9}" srcOrd="0" destOrd="0" presId="urn:microsoft.com/office/officeart/2005/8/layout/lProcess2"/>
    <dgm:cxn modelId="{8E4FBD47-82D1-4974-99FA-B6895CCF54E7}" srcId="{EC21C16E-D81C-441C-B65C-6AD316A5A3AC}" destId="{F6526D19-90C8-4A5D-B50E-B7E61B2B9AB1}" srcOrd="1" destOrd="0" parTransId="{5246149E-2EDD-45FD-98C3-B9CE1FD38305}" sibTransId="{57ED90D7-A445-4BB6-A16C-2517A0A3E787}"/>
    <dgm:cxn modelId="{CC79E68E-C195-4620-BD70-14D33E1B49B9}" srcId="{3F605F82-5811-4DE3-9AAA-44544036D2E9}" destId="{7FDB39A3-47AF-47A2-8C3B-FCAFFA9D131E}" srcOrd="2" destOrd="0" parTransId="{5C72877C-4E72-4987-9F1C-492229EE3B14}" sibTransId="{8A8B4F1E-FA5D-4790-9A10-6EE70E40FFFF}"/>
    <dgm:cxn modelId="{9AEB5EF1-BF75-4128-8415-0C88E05E4AD8}" type="presParOf" srcId="{C73901F6-E994-41D0-93F6-4611EB478A89}" destId="{E754B50D-0CD0-4AD1-A035-BF29A99915FF}" srcOrd="0" destOrd="0" presId="urn:microsoft.com/office/officeart/2005/8/layout/lProcess2"/>
    <dgm:cxn modelId="{3A433AC1-8EB5-4783-980D-5CE243AA3989}" type="presParOf" srcId="{E754B50D-0CD0-4AD1-A035-BF29A99915FF}" destId="{88B4A8C5-2CB3-44F7-BFAC-B836FC033E2B}" srcOrd="0" destOrd="0" presId="urn:microsoft.com/office/officeart/2005/8/layout/lProcess2"/>
    <dgm:cxn modelId="{776E4952-73F9-4555-95CF-DFD7196EC406}" type="presParOf" srcId="{E754B50D-0CD0-4AD1-A035-BF29A99915FF}" destId="{70023A18-34AC-47E6-BCCD-EAAD8E2C9A70}" srcOrd="1" destOrd="0" presId="urn:microsoft.com/office/officeart/2005/8/layout/lProcess2"/>
    <dgm:cxn modelId="{1281428E-A7AE-4075-8157-627128FF4ECA}" type="presParOf" srcId="{E754B50D-0CD0-4AD1-A035-BF29A99915FF}" destId="{75680375-670E-45A4-A506-DCA8C0E59024}" srcOrd="2" destOrd="0" presId="urn:microsoft.com/office/officeart/2005/8/layout/lProcess2"/>
    <dgm:cxn modelId="{929A9186-851F-4FCE-A36E-E93680F8E535}" type="presParOf" srcId="{75680375-670E-45A4-A506-DCA8C0E59024}" destId="{C2A8D293-CF15-415B-8B68-14E34948AA42}" srcOrd="0" destOrd="0" presId="urn:microsoft.com/office/officeart/2005/8/layout/lProcess2"/>
    <dgm:cxn modelId="{E45E018B-4381-4183-8B23-C029C8EEF85B}" type="presParOf" srcId="{C2A8D293-CF15-415B-8B68-14E34948AA42}" destId="{B1B1D82E-CEBE-4300-95C6-6220A151C2B9}" srcOrd="0" destOrd="0" presId="urn:microsoft.com/office/officeart/2005/8/layout/lProcess2"/>
    <dgm:cxn modelId="{02342FF6-1F6D-4CA0-81A7-57F0C5133494}" type="presParOf" srcId="{C2A8D293-CF15-415B-8B68-14E34948AA42}" destId="{29223FBB-3DCF-41BC-A514-43818B22DFC1}" srcOrd="1" destOrd="0" presId="urn:microsoft.com/office/officeart/2005/8/layout/lProcess2"/>
    <dgm:cxn modelId="{873FC623-C5A4-4A3F-A852-D26668FC65FD}" type="presParOf" srcId="{C2A8D293-CF15-415B-8B68-14E34948AA42}" destId="{87F320AE-5742-4E6D-833A-B1240D0A61E4}" srcOrd="2" destOrd="0" presId="urn:microsoft.com/office/officeart/2005/8/layout/lProcess2"/>
    <dgm:cxn modelId="{576757D6-131D-4AB8-BEAF-B7AA7CCD014D}" type="presParOf" srcId="{C2A8D293-CF15-415B-8B68-14E34948AA42}" destId="{2DFF1770-0ADE-415E-9FCD-0A7DFF83D938}" srcOrd="3" destOrd="0" presId="urn:microsoft.com/office/officeart/2005/8/layout/lProcess2"/>
    <dgm:cxn modelId="{3245F0A4-9A34-4B72-A49B-91D3EEA6C828}" type="presParOf" srcId="{C2A8D293-CF15-415B-8B68-14E34948AA42}" destId="{A449C934-A404-434F-841C-C4B953E423C3}" srcOrd="4" destOrd="0" presId="urn:microsoft.com/office/officeart/2005/8/layout/lProcess2"/>
    <dgm:cxn modelId="{9626E901-D5A0-4571-A2D8-7633B21F6AED}" type="presParOf" srcId="{C73901F6-E994-41D0-93F6-4611EB478A89}" destId="{813F6D1C-5049-4274-8A42-D602DE26F27B}" srcOrd="1" destOrd="0" presId="urn:microsoft.com/office/officeart/2005/8/layout/lProcess2"/>
    <dgm:cxn modelId="{D8595655-25B5-4977-815A-017823B1C827}" type="presParOf" srcId="{C73901F6-E994-41D0-93F6-4611EB478A89}" destId="{948804F2-7194-428D-97EF-AF67AD73A5BE}" srcOrd="2" destOrd="0" presId="urn:microsoft.com/office/officeart/2005/8/layout/lProcess2"/>
    <dgm:cxn modelId="{48C26356-9D10-4BD5-9D2A-9F39A167D836}" type="presParOf" srcId="{948804F2-7194-428D-97EF-AF67AD73A5BE}" destId="{5A416AEE-D351-447E-BAB8-517E651C8A91}" srcOrd="0" destOrd="0" presId="urn:microsoft.com/office/officeart/2005/8/layout/lProcess2"/>
    <dgm:cxn modelId="{95FACC68-D473-43F2-A7B2-64D5772E2DF4}" type="presParOf" srcId="{948804F2-7194-428D-97EF-AF67AD73A5BE}" destId="{899E6425-64AC-4601-8B7E-39161A76AAF3}" srcOrd="1" destOrd="0" presId="urn:microsoft.com/office/officeart/2005/8/layout/lProcess2"/>
    <dgm:cxn modelId="{A364ED8E-472D-4972-92C7-7A49CE0F82DD}" type="presParOf" srcId="{948804F2-7194-428D-97EF-AF67AD73A5BE}" destId="{5CD51D43-8C83-48FB-8FE0-3072705E98E9}" srcOrd="2" destOrd="0" presId="urn:microsoft.com/office/officeart/2005/8/layout/lProcess2"/>
    <dgm:cxn modelId="{A51E5F48-CBE2-474D-B8D6-4769123DB728}" type="presParOf" srcId="{5CD51D43-8C83-48FB-8FE0-3072705E98E9}" destId="{693DE327-DB64-42E4-BCF7-6A75D581801A}" srcOrd="0" destOrd="0" presId="urn:microsoft.com/office/officeart/2005/8/layout/lProcess2"/>
    <dgm:cxn modelId="{BFDCFDE1-75C5-4DCC-9F89-853C2B9DB8A9}" type="presParOf" srcId="{693DE327-DB64-42E4-BCF7-6A75D581801A}" destId="{93940E5B-A598-4F43-9306-EB5AA3314AC9}" srcOrd="0" destOrd="0" presId="urn:microsoft.com/office/officeart/2005/8/layout/lProcess2"/>
    <dgm:cxn modelId="{342666AE-DD88-4DCA-BA5F-279DD02C5656}" type="presParOf" srcId="{693DE327-DB64-42E4-BCF7-6A75D581801A}" destId="{0EA34698-EB06-4CCD-9606-A93B35B673EA}" srcOrd="1" destOrd="0" presId="urn:microsoft.com/office/officeart/2005/8/layout/lProcess2"/>
    <dgm:cxn modelId="{03BF977D-73FA-4E09-B96C-AA97FE3426C0}" type="presParOf" srcId="{693DE327-DB64-42E4-BCF7-6A75D581801A}" destId="{B7EDF145-B551-40EE-97E4-829D87E15FCC}" srcOrd="2" destOrd="0" presId="urn:microsoft.com/office/officeart/2005/8/layout/lProcess2"/>
    <dgm:cxn modelId="{D1F2289F-55D2-46E1-9F79-7A070A879E8F}" type="presParOf" srcId="{693DE327-DB64-42E4-BCF7-6A75D581801A}" destId="{B2ED9034-21B5-4694-A6F6-695D5753D120}" srcOrd="3" destOrd="0" presId="urn:microsoft.com/office/officeart/2005/8/layout/lProcess2"/>
    <dgm:cxn modelId="{AB8E280F-C017-40EB-A5F1-45C90B8F4DFB}" type="presParOf" srcId="{693DE327-DB64-42E4-BCF7-6A75D581801A}" destId="{A22E4D8D-42AA-4048-857F-7DF80FFC9878}"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D4CF54-75E2-4597-A9CF-E50E2D6F0599}" type="doc">
      <dgm:prSet loTypeId="urn:microsoft.com/office/officeart/2005/8/layout/default#2" loCatId="list" qsTypeId="urn:microsoft.com/office/officeart/2005/8/quickstyle/simple1" qsCatId="simple" csTypeId="urn:microsoft.com/office/officeart/2005/8/colors/accent4_2" csCatId="accent4" phldr="1"/>
      <dgm:spPr/>
      <dgm:t>
        <a:bodyPr/>
        <a:lstStyle/>
        <a:p>
          <a:endParaRPr lang="en-US"/>
        </a:p>
      </dgm:t>
    </dgm:pt>
    <dgm:pt modelId="{12F006D2-3BA0-4A9C-982B-4E49A214FA91}">
      <dgm:prSet phldrT="[Text]"/>
      <dgm:spPr/>
      <dgm:t>
        <a:bodyPr/>
        <a:lstStyle/>
        <a:p>
          <a:r>
            <a:rPr lang="en-US" dirty="0" smtClean="0"/>
            <a:t>Students </a:t>
          </a:r>
          <a:r>
            <a:rPr lang="en-US" b="1" dirty="0" smtClean="0"/>
            <a:t>solve problems involving the major content </a:t>
          </a:r>
          <a:r>
            <a:rPr lang="en-US" dirty="0" smtClean="0"/>
            <a:t>for their grade level with connections to practices </a:t>
          </a:r>
          <a:endParaRPr lang="en-US" dirty="0"/>
        </a:p>
      </dgm:t>
    </dgm:pt>
    <dgm:pt modelId="{06A5455F-68AF-46AC-B799-597452676ABC}" type="parTrans" cxnId="{429A6601-D979-45AE-89D5-113414AAEA74}">
      <dgm:prSet/>
      <dgm:spPr/>
      <dgm:t>
        <a:bodyPr/>
        <a:lstStyle/>
        <a:p>
          <a:endParaRPr lang="en-US"/>
        </a:p>
      </dgm:t>
    </dgm:pt>
    <dgm:pt modelId="{1763502F-9EFA-466C-BFC2-671FBF7EAC79}" type="sibTrans" cxnId="{429A6601-D979-45AE-89D5-113414AAEA74}">
      <dgm:prSet/>
      <dgm:spPr/>
      <dgm:t>
        <a:bodyPr/>
        <a:lstStyle/>
        <a:p>
          <a:endParaRPr lang="en-US"/>
        </a:p>
      </dgm:t>
    </dgm:pt>
    <dgm:pt modelId="{CCB066A4-5AB9-4464-874C-A5F9207C736D}">
      <dgm:prSet phldrT="[Text]"/>
      <dgm:spPr/>
      <dgm:t>
        <a:bodyPr/>
        <a:lstStyle/>
        <a:p>
          <a:r>
            <a:rPr lang="en-US" dirty="0" smtClean="0"/>
            <a:t>Student </a:t>
          </a:r>
          <a:r>
            <a:rPr lang="en-US" b="1" dirty="0" smtClean="0"/>
            <a:t>demonstrate fluency </a:t>
          </a:r>
          <a:r>
            <a:rPr lang="en-US" dirty="0" smtClean="0"/>
            <a:t>in areas set forth in the Standards for Content in grades 3-6 </a:t>
          </a:r>
          <a:endParaRPr lang="en-US" dirty="0"/>
        </a:p>
      </dgm:t>
    </dgm:pt>
    <dgm:pt modelId="{C6155003-E058-487C-A592-71121B1FDE72}" type="parTrans" cxnId="{2AA892BB-61BB-4E8F-BD1D-99A05938F887}">
      <dgm:prSet/>
      <dgm:spPr/>
      <dgm:t>
        <a:bodyPr/>
        <a:lstStyle/>
        <a:p>
          <a:endParaRPr lang="en-US"/>
        </a:p>
      </dgm:t>
    </dgm:pt>
    <dgm:pt modelId="{F2C07D09-CF1A-45B6-9E39-FAC8E50DF512}" type="sibTrans" cxnId="{2AA892BB-61BB-4E8F-BD1D-99A05938F887}">
      <dgm:prSet/>
      <dgm:spPr/>
      <dgm:t>
        <a:bodyPr/>
        <a:lstStyle/>
        <a:p>
          <a:endParaRPr lang="en-US"/>
        </a:p>
      </dgm:t>
    </dgm:pt>
    <dgm:pt modelId="{CFA746E0-F2DD-405D-8F4E-494900E083C4}">
      <dgm:prSet/>
      <dgm:spPr/>
      <dgm:t>
        <a:bodyPr/>
        <a:lstStyle/>
        <a:p>
          <a:r>
            <a:rPr lang="en-US" dirty="0" smtClean="0"/>
            <a:t>Students </a:t>
          </a:r>
          <a:r>
            <a:rPr lang="en-US" b="1" dirty="0" smtClean="0"/>
            <a:t>solve problems involving the additional and supporting content </a:t>
          </a:r>
          <a:r>
            <a:rPr lang="en-US" dirty="0" smtClean="0"/>
            <a:t>for their grade level with connections to practices</a:t>
          </a:r>
          <a:endParaRPr lang="en-US" dirty="0"/>
        </a:p>
      </dgm:t>
    </dgm:pt>
    <dgm:pt modelId="{4E338AFF-D3F7-4D54-927A-A8D4F9363B99}" type="parTrans" cxnId="{F81829F2-F80D-431B-8937-2685EDFDCEAD}">
      <dgm:prSet/>
      <dgm:spPr/>
      <dgm:t>
        <a:bodyPr/>
        <a:lstStyle/>
        <a:p>
          <a:endParaRPr lang="en-US"/>
        </a:p>
      </dgm:t>
    </dgm:pt>
    <dgm:pt modelId="{1DE55D3E-D7C2-4453-9149-C632D513A239}" type="sibTrans" cxnId="{F81829F2-F80D-431B-8937-2685EDFDCEAD}">
      <dgm:prSet/>
      <dgm:spPr/>
      <dgm:t>
        <a:bodyPr/>
        <a:lstStyle/>
        <a:p>
          <a:endParaRPr lang="en-US"/>
        </a:p>
      </dgm:t>
    </dgm:pt>
    <dgm:pt modelId="{5D350C23-D470-484C-B9CA-65E5D7C5DFF3}">
      <dgm:prSet/>
      <dgm:spPr/>
      <dgm:t>
        <a:bodyPr/>
        <a:lstStyle/>
        <a:p>
          <a:r>
            <a:rPr lang="en-US" dirty="0" smtClean="0"/>
            <a:t>Students </a:t>
          </a:r>
          <a:r>
            <a:rPr lang="en-US" b="1" dirty="0" smtClean="0"/>
            <a:t>express mathematical reasoning </a:t>
          </a:r>
          <a:r>
            <a:rPr lang="en-US" dirty="0" smtClean="0"/>
            <a:t>by constructing mathematical arguments and critiques (SMP 3 &amp; 6)</a:t>
          </a:r>
          <a:endParaRPr lang="en-US" dirty="0"/>
        </a:p>
      </dgm:t>
    </dgm:pt>
    <dgm:pt modelId="{29FFBEA2-6DA3-45EC-882E-AE2296EC45E6}" type="parTrans" cxnId="{852AA0AF-F77A-488D-920A-A7F715A00B6C}">
      <dgm:prSet/>
      <dgm:spPr/>
      <dgm:t>
        <a:bodyPr/>
        <a:lstStyle/>
        <a:p>
          <a:endParaRPr lang="en-US"/>
        </a:p>
      </dgm:t>
    </dgm:pt>
    <dgm:pt modelId="{5C24766A-066E-45EA-A3EB-B1788D7D9C39}" type="sibTrans" cxnId="{852AA0AF-F77A-488D-920A-A7F715A00B6C}">
      <dgm:prSet/>
      <dgm:spPr/>
      <dgm:t>
        <a:bodyPr/>
        <a:lstStyle/>
        <a:p>
          <a:endParaRPr lang="en-US"/>
        </a:p>
      </dgm:t>
    </dgm:pt>
    <dgm:pt modelId="{3F9146C8-8905-4DAE-B7F6-57E7FEE29CEB}">
      <dgm:prSet/>
      <dgm:spPr/>
      <dgm:t>
        <a:bodyPr/>
        <a:lstStyle/>
        <a:p>
          <a:r>
            <a:rPr lang="en-US" dirty="0" smtClean="0"/>
            <a:t>Students solve real world problems engaging particularly in the </a:t>
          </a:r>
          <a:r>
            <a:rPr lang="en-US" b="1" dirty="0" smtClean="0"/>
            <a:t>modeling practice (SMP4) </a:t>
          </a:r>
          <a:endParaRPr lang="en-US" dirty="0"/>
        </a:p>
      </dgm:t>
    </dgm:pt>
    <dgm:pt modelId="{8FA5C280-2064-4113-804B-F9DC9E91D3BA}" type="parTrans" cxnId="{0EB1B3FC-F957-4ECB-BDCE-F61B1565A15E}">
      <dgm:prSet/>
      <dgm:spPr/>
      <dgm:t>
        <a:bodyPr/>
        <a:lstStyle/>
        <a:p>
          <a:endParaRPr lang="en-US"/>
        </a:p>
      </dgm:t>
    </dgm:pt>
    <dgm:pt modelId="{12E83429-1D17-43EB-923C-E3379D6BC997}" type="sibTrans" cxnId="{0EB1B3FC-F957-4ECB-BDCE-F61B1565A15E}">
      <dgm:prSet/>
      <dgm:spPr/>
      <dgm:t>
        <a:bodyPr/>
        <a:lstStyle/>
        <a:p>
          <a:endParaRPr lang="en-US"/>
        </a:p>
      </dgm:t>
    </dgm:pt>
    <dgm:pt modelId="{522996B9-A7BC-4852-B66B-F5F772B83EAD}" type="pres">
      <dgm:prSet presAssocID="{34D4CF54-75E2-4597-A9CF-E50E2D6F0599}" presName="diagram" presStyleCnt="0">
        <dgm:presLayoutVars>
          <dgm:dir/>
          <dgm:resizeHandles val="exact"/>
        </dgm:presLayoutVars>
      </dgm:prSet>
      <dgm:spPr/>
      <dgm:t>
        <a:bodyPr/>
        <a:lstStyle/>
        <a:p>
          <a:endParaRPr lang="en-US"/>
        </a:p>
      </dgm:t>
    </dgm:pt>
    <dgm:pt modelId="{52204077-AD1C-488A-82B8-508A405C5D4A}" type="pres">
      <dgm:prSet presAssocID="{12F006D2-3BA0-4A9C-982B-4E49A214FA91}" presName="node" presStyleLbl="node1" presStyleIdx="0" presStyleCnt="5" custLinFactNeighborY="16379">
        <dgm:presLayoutVars>
          <dgm:bulletEnabled val="1"/>
        </dgm:presLayoutVars>
      </dgm:prSet>
      <dgm:spPr>
        <a:prstGeom prst="roundRect">
          <a:avLst/>
        </a:prstGeom>
      </dgm:spPr>
      <dgm:t>
        <a:bodyPr/>
        <a:lstStyle/>
        <a:p>
          <a:endParaRPr lang="en-US"/>
        </a:p>
      </dgm:t>
    </dgm:pt>
    <dgm:pt modelId="{2D88CC7F-06B7-4AED-88D2-5A76CD246440}" type="pres">
      <dgm:prSet presAssocID="{1763502F-9EFA-466C-BFC2-671FBF7EAC79}" presName="sibTrans" presStyleCnt="0"/>
      <dgm:spPr/>
      <dgm:t>
        <a:bodyPr/>
        <a:lstStyle/>
        <a:p>
          <a:endParaRPr lang="en-US"/>
        </a:p>
      </dgm:t>
    </dgm:pt>
    <dgm:pt modelId="{452E5E17-A990-4817-92CC-DE82978A3461}" type="pres">
      <dgm:prSet presAssocID="{CFA746E0-F2DD-405D-8F4E-494900E083C4}" presName="node" presStyleLbl="node1" presStyleIdx="1" presStyleCnt="5" custLinFactNeighborX="345" custLinFactNeighborY="16379">
        <dgm:presLayoutVars>
          <dgm:bulletEnabled val="1"/>
        </dgm:presLayoutVars>
      </dgm:prSet>
      <dgm:spPr>
        <a:prstGeom prst="roundRect">
          <a:avLst/>
        </a:prstGeom>
      </dgm:spPr>
      <dgm:t>
        <a:bodyPr/>
        <a:lstStyle/>
        <a:p>
          <a:endParaRPr lang="en-US"/>
        </a:p>
      </dgm:t>
    </dgm:pt>
    <dgm:pt modelId="{606B1E66-FF6F-4839-A413-408A7F6C5635}" type="pres">
      <dgm:prSet presAssocID="{1DE55D3E-D7C2-4453-9149-C632D513A239}" presName="sibTrans" presStyleCnt="0"/>
      <dgm:spPr/>
      <dgm:t>
        <a:bodyPr/>
        <a:lstStyle/>
        <a:p>
          <a:endParaRPr lang="en-US"/>
        </a:p>
      </dgm:t>
    </dgm:pt>
    <dgm:pt modelId="{1A3519D2-6CBB-4D1F-82B9-D9F128DC3814}" type="pres">
      <dgm:prSet presAssocID="{5D350C23-D470-484C-B9CA-65E5D7C5DFF3}" presName="node" presStyleLbl="node1" presStyleIdx="2" presStyleCnt="5" custLinFactNeighborX="690" custLinFactNeighborY="16379">
        <dgm:presLayoutVars>
          <dgm:bulletEnabled val="1"/>
        </dgm:presLayoutVars>
      </dgm:prSet>
      <dgm:spPr>
        <a:prstGeom prst="roundRect">
          <a:avLst/>
        </a:prstGeom>
      </dgm:spPr>
      <dgm:t>
        <a:bodyPr/>
        <a:lstStyle/>
        <a:p>
          <a:endParaRPr lang="en-US"/>
        </a:p>
      </dgm:t>
    </dgm:pt>
    <dgm:pt modelId="{A4D4EA33-EE17-4EA9-9580-F8A997133F90}" type="pres">
      <dgm:prSet presAssocID="{5C24766A-066E-45EA-A3EB-B1788D7D9C39}" presName="sibTrans" presStyleCnt="0"/>
      <dgm:spPr/>
      <dgm:t>
        <a:bodyPr/>
        <a:lstStyle/>
        <a:p>
          <a:endParaRPr lang="en-US"/>
        </a:p>
      </dgm:t>
    </dgm:pt>
    <dgm:pt modelId="{2D6823CE-5BBE-4DCD-AF26-1599A54B086F}" type="pres">
      <dgm:prSet presAssocID="{3F9146C8-8905-4DAE-B7F6-57E7FEE29CEB}" presName="node" presStyleLbl="node1" presStyleIdx="3" presStyleCnt="5" custLinFactNeighborX="-10862" custLinFactNeighborY="23851">
        <dgm:presLayoutVars>
          <dgm:bulletEnabled val="1"/>
        </dgm:presLayoutVars>
      </dgm:prSet>
      <dgm:spPr>
        <a:prstGeom prst="roundRect">
          <a:avLst/>
        </a:prstGeom>
      </dgm:spPr>
      <dgm:t>
        <a:bodyPr/>
        <a:lstStyle/>
        <a:p>
          <a:endParaRPr lang="en-US"/>
        </a:p>
      </dgm:t>
    </dgm:pt>
    <dgm:pt modelId="{4F96C112-4A92-42FE-9290-90A858DE9BDB}" type="pres">
      <dgm:prSet presAssocID="{12E83429-1D17-43EB-923C-E3379D6BC997}" presName="sibTrans" presStyleCnt="0"/>
      <dgm:spPr/>
      <dgm:t>
        <a:bodyPr/>
        <a:lstStyle/>
        <a:p>
          <a:endParaRPr lang="en-US"/>
        </a:p>
      </dgm:t>
    </dgm:pt>
    <dgm:pt modelId="{2A389E56-E9E4-4FD7-981A-B9E5DF18DCCD}" type="pres">
      <dgm:prSet presAssocID="{CCB066A4-5AB9-4464-874C-A5F9207C736D}" presName="node" presStyleLbl="node1" presStyleIdx="4" presStyleCnt="5" custLinFactNeighborX="517" custLinFactNeighborY="19253">
        <dgm:presLayoutVars>
          <dgm:bulletEnabled val="1"/>
        </dgm:presLayoutVars>
      </dgm:prSet>
      <dgm:spPr>
        <a:prstGeom prst="roundRect">
          <a:avLst/>
        </a:prstGeom>
      </dgm:spPr>
      <dgm:t>
        <a:bodyPr/>
        <a:lstStyle/>
        <a:p>
          <a:endParaRPr lang="en-US"/>
        </a:p>
      </dgm:t>
    </dgm:pt>
  </dgm:ptLst>
  <dgm:cxnLst>
    <dgm:cxn modelId="{2CE768CD-6BE1-4777-8F63-A5892795A724}" type="presOf" srcId="{CFA746E0-F2DD-405D-8F4E-494900E083C4}" destId="{452E5E17-A990-4817-92CC-DE82978A3461}" srcOrd="0" destOrd="0" presId="urn:microsoft.com/office/officeart/2005/8/layout/default#2"/>
    <dgm:cxn modelId="{A37DC256-FFBF-427C-B4D3-9861E613CD8B}" type="presOf" srcId="{3F9146C8-8905-4DAE-B7F6-57E7FEE29CEB}" destId="{2D6823CE-5BBE-4DCD-AF26-1599A54B086F}" srcOrd="0" destOrd="0" presId="urn:microsoft.com/office/officeart/2005/8/layout/default#2"/>
    <dgm:cxn modelId="{429A6601-D979-45AE-89D5-113414AAEA74}" srcId="{34D4CF54-75E2-4597-A9CF-E50E2D6F0599}" destId="{12F006D2-3BA0-4A9C-982B-4E49A214FA91}" srcOrd="0" destOrd="0" parTransId="{06A5455F-68AF-46AC-B799-597452676ABC}" sibTransId="{1763502F-9EFA-466C-BFC2-671FBF7EAC79}"/>
    <dgm:cxn modelId="{2AA892BB-61BB-4E8F-BD1D-99A05938F887}" srcId="{34D4CF54-75E2-4597-A9CF-E50E2D6F0599}" destId="{CCB066A4-5AB9-4464-874C-A5F9207C736D}" srcOrd="4" destOrd="0" parTransId="{C6155003-E058-487C-A592-71121B1FDE72}" sibTransId="{F2C07D09-CF1A-45B6-9E39-FAC8E50DF512}"/>
    <dgm:cxn modelId="{0EB1B3FC-F957-4ECB-BDCE-F61B1565A15E}" srcId="{34D4CF54-75E2-4597-A9CF-E50E2D6F0599}" destId="{3F9146C8-8905-4DAE-B7F6-57E7FEE29CEB}" srcOrd="3" destOrd="0" parTransId="{8FA5C280-2064-4113-804B-F9DC9E91D3BA}" sibTransId="{12E83429-1D17-43EB-923C-E3379D6BC997}"/>
    <dgm:cxn modelId="{81EC653D-2280-400D-B711-DF9B58332986}" type="presOf" srcId="{5D350C23-D470-484C-B9CA-65E5D7C5DFF3}" destId="{1A3519D2-6CBB-4D1F-82B9-D9F128DC3814}" srcOrd="0" destOrd="0" presId="urn:microsoft.com/office/officeart/2005/8/layout/default#2"/>
    <dgm:cxn modelId="{7088EF55-B7D2-4A1A-A1DE-B847D0ED139D}" type="presOf" srcId="{34D4CF54-75E2-4597-A9CF-E50E2D6F0599}" destId="{522996B9-A7BC-4852-B66B-F5F772B83EAD}" srcOrd="0" destOrd="0" presId="urn:microsoft.com/office/officeart/2005/8/layout/default#2"/>
    <dgm:cxn modelId="{4B1EAC24-E5A4-4015-81CA-04605DF9F566}" type="presOf" srcId="{CCB066A4-5AB9-4464-874C-A5F9207C736D}" destId="{2A389E56-E9E4-4FD7-981A-B9E5DF18DCCD}" srcOrd="0" destOrd="0" presId="urn:microsoft.com/office/officeart/2005/8/layout/default#2"/>
    <dgm:cxn modelId="{852AA0AF-F77A-488D-920A-A7F715A00B6C}" srcId="{34D4CF54-75E2-4597-A9CF-E50E2D6F0599}" destId="{5D350C23-D470-484C-B9CA-65E5D7C5DFF3}" srcOrd="2" destOrd="0" parTransId="{29FFBEA2-6DA3-45EC-882E-AE2296EC45E6}" sibTransId="{5C24766A-066E-45EA-A3EB-B1788D7D9C39}"/>
    <dgm:cxn modelId="{F81829F2-F80D-431B-8937-2685EDFDCEAD}" srcId="{34D4CF54-75E2-4597-A9CF-E50E2D6F0599}" destId="{CFA746E0-F2DD-405D-8F4E-494900E083C4}" srcOrd="1" destOrd="0" parTransId="{4E338AFF-D3F7-4D54-927A-A8D4F9363B99}" sibTransId="{1DE55D3E-D7C2-4453-9149-C632D513A239}"/>
    <dgm:cxn modelId="{0D14C5C9-1D03-42A2-8D10-D4226516E640}" type="presOf" srcId="{12F006D2-3BA0-4A9C-982B-4E49A214FA91}" destId="{52204077-AD1C-488A-82B8-508A405C5D4A}" srcOrd="0" destOrd="0" presId="urn:microsoft.com/office/officeart/2005/8/layout/default#2"/>
    <dgm:cxn modelId="{4AE37102-3520-4599-BEA0-4F20FA7E0479}" type="presParOf" srcId="{522996B9-A7BC-4852-B66B-F5F772B83EAD}" destId="{52204077-AD1C-488A-82B8-508A405C5D4A}" srcOrd="0" destOrd="0" presId="urn:microsoft.com/office/officeart/2005/8/layout/default#2"/>
    <dgm:cxn modelId="{E01134FA-4B2E-4DB7-AAA8-80F1A7D17FEE}" type="presParOf" srcId="{522996B9-A7BC-4852-B66B-F5F772B83EAD}" destId="{2D88CC7F-06B7-4AED-88D2-5A76CD246440}" srcOrd="1" destOrd="0" presId="urn:microsoft.com/office/officeart/2005/8/layout/default#2"/>
    <dgm:cxn modelId="{6E889A39-158E-4CA8-9E91-50756F7863B1}" type="presParOf" srcId="{522996B9-A7BC-4852-B66B-F5F772B83EAD}" destId="{452E5E17-A990-4817-92CC-DE82978A3461}" srcOrd="2" destOrd="0" presId="urn:microsoft.com/office/officeart/2005/8/layout/default#2"/>
    <dgm:cxn modelId="{3AC0A372-46C0-43AD-AD76-5CC7B0B17A20}" type="presParOf" srcId="{522996B9-A7BC-4852-B66B-F5F772B83EAD}" destId="{606B1E66-FF6F-4839-A413-408A7F6C5635}" srcOrd="3" destOrd="0" presId="urn:microsoft.com/office/officeart/2005/8/layout/default#2"/>
    <dgm:cxn modelId="{4EAEDC82-9C9F-4351-A5ED-EC84F66A4818}" type="presParOf" srcId="{522996B9-A7BC-4852-B66B-F5F772B83EAD}" destId="{1A3519D2-6CBB-4D1F-82B9-D9F128DC3814}" srcOrd="4" destOrd="0" presId="urn:microsoft.com/office/officeart/2005/8/layout/default#2"/>
    <dgm:cxn modelId="{6E134244-A4D8-4C56-BC59-2E19E3B8A745}" type="presParOf" srcId="{522996B9-A7BC-4852-B66B-F5F772B83EAD}" destId="{A4D4EA33-EE17-4EA9-9580-F8A997133F90}" srcOrd="5" destOrd="0" presId="urn:microsoft.com/office/officeart/2005/8/layout/default#2"/>
    <dgm:cxn modelId="{F450B4D8-9805-4009-9890-65F1DB632F69}" type="presParOf" srcId="{522996B9-A7BC-4852-B66B-F5F772B83EAD}" destId="{2D6823CE-5BBE-4DCD-AF26-1599A54B086F}" srcOrd="6" destOrd="0" presId="urn:microsoft.com/office/officeart/2005/8/layout/default#2"/>
    <dgm:cxn modelId="{D2315248-01AB-4327-8D43-565B10F3B73B}" type="presParOf" srcId="{522996B9-A7BC-4852-B66B-F5F772B83EAD}" destId="{4F96C112-4A92-42FE-9290-90A858DE9BDB}" srcOrd="7" destOrd="0" presId="urn:microsoft.com/office/officeart/2005/8/layout/default#2"/>
    <dgm:cxn modelId="{7F07F3CD-C244-4790-9371-3ADA495A3B0E}" type="presParOf" srcId="{522996B9-A7BC-4852-B66B-F5F772B83EAD}" destId="{2A389E56-E9E4-4FD7-981A-B9E5DF18DCCD}" srcOrd="8"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B0D77-0EA5-4605-A3CD-74E4AD61B38E}">
      <dsp:nvSpPr>
        <dsp:cNvPr id="0" name=""/>
        <dsp:cNvSpPr/>
      </dsp:nvSpPr>
      <dsp:spPr>
        <a:xfrm>
          <a:off x="280647" y="9481"/>
          <a:ext cx="8430305" cy="1227773"/>
        </a:xfrm>
        <a:prstGeom prst="rightArrow">
          <a:avLst>
            <a:gd name="adj1" fmla="val 50000"/>
            <a:gd name="adj2" fmla="val 5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194909" numCol="1" spcCol="1270" anchor="ctr" anchorCtr="0">
          <a:noAutofit/>
        </a:bodyPr>
        <a:lstStyle/>
        <a:p>
          <a:pPr lvl="0" algn="l" defTabSz="1022350">
            <a:lnSpc>
              <a:spcPct val="90000"/>
            </a:lnSpc>
            <a:spcBef>
              <a:spcPct val="0"/>
            </a:spcBef>
            <a:spcAft>
              <a:spcPct val="35000"/>
            </a:spcAft>
          </a:pPr>
          <a:r>
            <a:rPr lang="en-US" sz="2300" b="1" kern="1200" dirty="0" smtClean="0"/>
            <a:t>Claims</a:t>
          </a:r>
          <a:endParaRPr lang="en-US" sz="2300" b="1" kern="1200" dirty="0"/>
        </a:p>
      </dsp:txBody>
      <dsp:txXfrm>
        <a:off x="280647" y="316424"/>
        <a:ext cx="8123362" cy="613887"/>
      </dsp:txXfrm>
    </dsp:sp>
    <dsp:sp modelId="{11E8CAF6-AF83-4EE1-827E-6789C9FD1939}">
      <dsp:nvSpPr>
        <dsp:cNvPr id="0" name=""/>
        <dsp:cNvSpPr/>
      </dsp:nvSpPr>
      <dsp:spPr>
        <a:xfrm>
          <a:off x="280647" y="956272"/>
          <a:ext cx="2596534" cy="2365144"/>
        </a:xfrm>
        <a:prstGeom prst="rect">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Design begins with the inferences (</a:t>
          </a:r>
          <a:r>
            <a:rPr lang="en-US" sz="2300" b="1" kern="1200" dirty="0" smtClean="0"/>
            <a:t>claims</a:t>
          </a:r>
          <a:r>
            <a:rPr lang="en-US" sz="2300" kern="1200" dirty="0" smtClean="0"/>
            <a:t>) we want to make about students</a:t>
          </a:r>
          <a:endParaRPr lang="en-US" sz="2300" b="1" kern="1200" dirty="0"/>
        </a:p>
      </dsp:txBody>
      <dsp:txXfrm>
        <a:off x="280647" y="956272"/>
        <a:ext cx="2596534" cy="2365144"/>
      </dsp:txXfrm>
    </dsp:sp>
    <dsp:sp modelId="{02663B59-437D-4503-9D2C-C5B9A55361EF}">
      <dsp:nvSpPr>
        <dsp:cNvPr id="0" name=""/>
        <dsp:cNvSpPr/>
      </dsp:nvSpPr>
      <dsp:spPr>
        <a:xfrm>
          <a:off x="2877181" y="418739"/>
          <a:ext cx="5833771" cy="1227773"/>
        </a:xfrm>
        <a:prstGeom prst="rightArrow">
          <a:avLst>
            <a:gd name="adj1" fmla="val 50000"/>
            <a:gd name="adj2" fmla="val 5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194909" numCol="1" spcCol="1270" anchor="ctr" anchorCtr="0">
          <a:noAutofit/>
        </a:bodyPr>
        <a:lstStyle/>
        <a:p>
          <a:pPr lvl="0" algn="l" defTabSz="1022350">
            <a:lnSpc>
              <a:spcPct val="90000"/>
            </a:lnSpc>
            <a:spcBef>
              <a:spcPct val="0"/>
            </a:spcBef>
            <a:spcAft>
              <a:spcPct val="35000"/>
            </a:spcAft>
          </a:pPr>
          <a:r>
            <a:rPr lang="en-US" sz="2300" b="1" kern="1200" dirty="0" smtClean="0"/>
            <a:t>Evidence</a:t>
          </a:r>
          <a:endParaRPr lang="en-US" sz="2300" b="1" kern="1200" dirty="0"/>
        </a:p>
      </dsp:txBody>
      <dsp:txXfrm>
        <a:off x="2877181" y="725682"/>
        <a:ext cx="5526828" cy="613887"/>
      </dsp:txXfrm>
    </dsp:sp>
    <dsp:sp modelId="{F159314B-82E7-4763-A308-0D3FAA041FE2}">
      <dsp:nvSpPr>
        <dsp:cNvPr id="0" name=""/>
        <dsp:cNvSpPr/>
      </dsp:nvSpPr>
      <dsp:spPr>
        <a:xfrm>
          <a:off x="2877181" y="1365530"/>
          <a:ext cx="2596534" cy="2365144"/>
        </a:xfrm>
        <a:prstGeom prst="rect">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In order to support </a:t>
          </a:r>
          <a:r>
            <a:rPr lang="en-US" sz="2300" b="1" kern="1200" dirty="0" smtClean="0"/>
            <a:t>claims</a:t>
          </a:r>
          <a:r>
            <a:rPr lang="en-US" sz="2300" kern="1200" dirty="0" smtClean="0"/>
            <a:t>, we must gather </a:t>
          </a:r>
          <a:r>
            <a:rPr lang="en-US" sz="2300" b="1" kern="1200" dirty="0" smtClean="0"/>
            <a:t>evidence</a:t>
          </a:r>
          <a:endParaRPr lang="en-US" sz="2300" b="1" kern="1200" dirty="0"/>
        </a:p>
      </dsp:txBody>
      <dsp:txXfrm>
        <a:off x="2877181" y="1365530"/>
        <a:ext cx="2596534" cy="2365144"/>
      </dsp:txXfrm>
    </dsp:sp>
    <dsp:sp modelId="{9698BA3F-BAD6-42FB-BF42-3723FC86170B}">
      <dsp:nvSpPr>
        <dsp:cNvPr id="0" name=""/>
        <dsp:cNvSpPr/>
      </dsp:nvSpPr>
      <dsp:spPr>
        <a:xfrm>
          <a:off x="5473715" y="827997"/>
          <a:ext cx="3237237" cy="1227773"/>
        </a:xfrm>
        <a:prstGeom prst="rightArrow">
          <a:avLst>
            <a:gd name="adj1" fmla="val 50000"/>
            <a:gd name="adj2" fmla="val 5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194909" numCol="1" spcCol="1270" anchor="ctr" anchorCtr="0">
          <a:noAutofit/>
        </a:bodyPr>
        <a:lstStyle/>
        <a:p>
          <a:pPr lvl="0" algn="l" defTabSz="1022350">
            <a:lnSpc>
              <a:spcPct val="90000"/>
            </a:lnSpc>
            <a:spcBef>
              <a:spcPct val="0"/>
            </a:spcBef>
            <a:spcAft>
              <a:spcPct val="35000"/>
            </a:spcAft>
          </a:pPr>
          <a:r>
            <a:rPr lang="en-US" sz="2300" b="1" kern="1200" dirty="0" smtClean="0"/>
            <a:t>Task Models</a:t>
          </a:r>
          <a:endParaRPr lang="en-US" sz="2300" b="1" kern="1200" dirty="0"/>
        </a:p>
      </dsp:txBody>
      <dsp:txXfrm>
        <a:off x="5473715" y="1134940"/>
        <a:ext cx="2930294" cy="613887"/>
      </dsp:txXfrm>
    </dsp:sp>
    <dsp:sp modelId="{22DA3D28-D7AC-457F-9302-3331A391A8AE}">
      <dsp:nvSpPr>
        <dsp:cNvPr id="0" name=""/>
        <dsp:cNvSpPr/>
      </dsp:nvSpPr>
      <dsp:spPr>
        <a:xfrm>
          <a:off x="5473715" y="1774788"/>
          <a:ext cx="2596534" cy="2330530"/>
        </a:xfrm>
        <a:prstGeom prst="rect">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t>Tasks</a:t>
          </a:r>
          <a:r>
            <a:rPr lang="en-US" sz="2300" kern="1200" dirty="0" smtClean="0"/>
            <a:t> are designed to elicit specific </a:t>
          </a:r>
          <a:r>
            <a:rPr lang="en-US" sz="2300" b="1" kern="1200" dirty="0" smtClean="0"/>
            <a:t>evidence</a:t>
          </a:r>
          <a:r>
            <a:rPr lang="en-US" sz="2300" kern="1200" dirty="0" smtClean="0"/>
            <a:t> from students in support of </a:t>
          </a:r>
          <a:r>
            <a:rPr lang="en-US" sz="2300" b="1" kern="1200" dirty="0" smtClean="0"/>
            <a:t>claims</a:t>
          </a:r>
          <a:endParaRPr lang="en-US" sz="2300" b="1" kern="1200" dirty="0"/>
        </a:p>
      </dsp:txBody>
      <dsp:txXfrm>
        <a:off x="5473715" y="1774788"/>
        <a:ext cx="2596534" cy="23305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4A8C5-2CB3-44F7-BFAC-B836FC033E2B}">
      <dsp:nvSpPr>
        <dsp:cNvPr id="0" name=""/>
        <dsp:cNvSpPr/>
      </dsp:nvSpPr>
      <dsp:spPr>
        <a:xfrm>
          <a:off x="0" y="0"/>
          <a:ext cx="3565892" cy="4585064"/>
        </a:xfrm>
        <a:prstGeom prst="roundRect">
          <a:avLst>
            <a:gd name="adj" fmla="val 10000"/>
          </a:avLst>
        </a:prstGeom>
        <a:solidFill>
          <a:schemeClr val="accent3">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mj-lt"/>
            </a:rPr>
            <a:t> Backwards Planning (UBD)</a:t>
          </a:r>
        </a:p>
        <a:p>
          <a:pPr lvl="0" algn="ctr" defTabSz="1066800">
            <a:lnSpc>
              <a:spcPct val="90000"/>
            </a:lnSpc>
            <a:spcBef>
              <a:spcPct val="0"/>
            </a:spcBef>
            <a:spcAft>
              <a:spcPct val="35000"/>
            </a:spcAft>
          </a:pPr>
          <a:r>
            <a:rPr lang="en-US" sz="2400" kern="1200" dirty="0" smtClean="0">
              <a:latin typeface="+mj-lt"/>
            </a:rPr>
            <a:t>Evidence-Centered Design in the Classroom</a:t>
          </a:r>
          <a:endParaRPr lang="en-US" sz="2400" kern="1200" dirty="0">
            <a:latin typeface="+mj-lt"/>
          </a:endParaRPr>
        </a:p>
      </dsp:txBody>
      <dsp:txXfrm>
        <a:off x="0" y="0"/>
        <a:ext cx="3565892" cy="1375519"/>
      </dsp:txXfrm>
    </dsp:sp>
    <dsp:sp modelId="{B1B1D82E-CEBE-4300-95C6-6220A151C2B9}">
      <dsp:nvSpPr>
        <dsp:cNvPr id="0" name=""/>
        <dsp:cNvSpPr/>
      </dsp:nvSpPr>
      <dsp:spPr>
        <a:xfrm>
          <a:off x="360296" y="1375910"/>
          <a:ext cx="2852713" cy="900781"/>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mj-lt"/>
            </a:rPr>
            <a:t>What Enduring Understanding?</a:t>
          </a:r>
          <a:endParaRPr lang="en-US" sz="2400" kern="1200" dirty="0">
            <a:latin typeface="+mj-lt"/>
          </a:endParaRPr>
        </a:p>
      </dsp:txBody>
      <dsp:txXfrm>
        <a:off x="386679" y="1402293"/>
        <a:ext cx="2799947" cy="848015"/>
      </dsp:txXfrm>
    </dsp:sp>
    <dsp:sp modelId="{87F320AE-5742-4E6D-833A-B1240D0A61E4}">
      <dsp:nvSpPr>
        <dsp:cNvPr id="0" name=""/>
        <dsp:cNvSpPr/>
      </dsp:nvSpPr>
      <dsp:spPr>
        <a:xfrm>
          <a:off x="360296" y="2415274"/>
          <a:ext cx="2852713" cy="900781"/>
        </a:xfrm>
        <a:prstGeom prst="roundRect">
          <a:avLst>
            <a:gd name="adj" fmla="val 10000"/>
          </a:avLst>
        </a:prstGeom>
        <a:solidFill>
          <a:schemeClr val="accent3">
            <a:hueOff val="-227471"/>
            <a:satOff val="-938"/>
            <a:lumOff val="-197"/>
            <a:alphaOff val="0"/>
          </a:schemeClr>
        </a:solidFill>
        <a:ln>
          <a:noFill/>
        </a:ln>
        <a:effectLst>
          <a:outerShdw blurRad="57150" dist="38100" dir="5400000" algn="ctr" rotWithShape="0">
            <a:schemeClr val="accent3">
              <a:hueOff val="-227471"/>
              <a:satOff val="-938"/>
              <a:lumOff val="-197"/>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baseline="0" dirty="0" smtClean="0">
              <a:latin typeface="+mj-lt"/>
            </a:rPr>
            <a:t>What is Acceptable Evidence?</a:t>
          </a:r>
          <a:endParaRPr lang="en-US" sz="2400" kern="1200" dirty="0">
            <a:latin typeface="+mj-lt"/>
          </a:endParaRPr>
        </a:p>
      </dsp:txBody>
      <dsp:txXfrm>
        <a:off x="386679" y="2441657"/>
        <a:ext cx="2799947" cy="848015"/>
      </dsp:txXfrm>
    </dsp:sp>
    <dsp:sp modelId="{A449C934-A404-434F-841C-C4B953E423C3}">
      <dsp:nvSpPr>
        <dsp:cNvPr id="0" name=""/>
        <dsp:cNvSpPr/>
      </dsp:nvSpPr>
      <dsp:spPr>
        <a:xfrm>
          <a:off x="360296" y="3454637"/>
          <a:ext cx="2852713" cy="900781"/>
        </a:xfrm>
        <a:prstGeom prst="roundRect">
          <a:avLst>
            <a:gd name="adj" fmla="val 10000"/>
          </a:avLst>
        </a:prstGeom>
        <a:solidFill>
          <a:schemeClr val="accent3">
            <a:hueOff val="-454943"/>
            <a:satOff val="-1876"/>
            <a:lumOff val="-393"/>
            <a:alphaOff val="0"/>
          </a:schemeClr>
        </a:solidFill>
        <a:ln>
          <a:noFill/>
        </a:ln>
        <a:effectLst>
          <a:outerShdw blurRad="57150" dist="38100" dir="5400000" algn="ctr" rotWithShape="0">
            <a:schemeClr val="accent3">
              <a:hueOff val="-454943"/>
              <a:satOff val="-1876"/>
              <a:lumOff val="-393"/>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mj-lt"/>
            </a:rPr>
            <a:t>Which Learning Experiences &amp; What Instruction? </a:t>
          </a:r>
          <a:endParaRPr lang="en-US" sz="2400" kern="1200" dirty="0">
            <a:latin typeface="+mj-lt"/>
          </a:endParaRPr>
        </a:p>
      </dsp:txBody>
      <dsp:txXfrm>
        <a:off x="386679" y="3481020"/>
        <a:ext cx="2799947" cy="848015"/>
      </dsp:txXfrm>
    </dsp:sp>
    <dsp:sp modelId="{5A416AEE-D351-447E-BAB8-517E651C8A91}">
      <dsp:nvSpPr>
        <dsp:cNvPr id="0" name=""/>
        <dsp:cNvSpPr/>
      </dsp:nvSpPr>
      <dsp:spPr>
        <a:xfrm>
          <a:off x="3837040" y="0"/>
          <a:ext cx="3565892" cy="4585064"/>
        </a:xfrm>
        <a:prstGeom prst="roundRect">
          <a:avLst>
            <a:gd name="adj" fmla="val 10000"/>
          </a:avLst>
        </a:prstGeom>
        <a:solidFill>
          <a:schemeClr val="accent3">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mj-lt"/>
            </a:rPr>
            <a:t>PARCC’s Evidence Centered-Design (ECD)</a:t>
          </a:r>
          <a:endParaRPr lang="en-US" sz="2400" kern="1200" dirty="0">
            <a:latin typeface="+mj-lt"/>
          </a:endParaRPr>
        </a:p>
      </dsp:txBody>
      <dsp:txXfrm>
        <a:off x="3837040" y="0"/>
        <a:ext cx="3565892" cy="1375519"/>
      </dsp:txXfrm>
    </dsp:sp>
    <dsp:sp modelId="{93940E5B-A598-4F43-9306-EB5AA3314AC9}">
      <dsp:nvSpPr>
        <dsp:cNvPr id="0" name=""/>
        <dsp:cNvSpPr/>
      </dsp:nvSpPr>
      <dsp:spPr>
        <a:xfrm>
          <a:off x="4193630" y="1375910"/>
          <a:ext cx="2852713" cy="900781"/>
        </a:xfrm>
        <a:prstGeom prst="roundRect">
          <a:avLst>
            <a:gd name="adj" fmla="val 10000"/>
          </a:avLst>
        </a:prstGeom>
        <a:solidFill>
          <a:schemeClr val="accent3">
            <a:hueOff val="-682414"/>
            <a:satOff val="-2813"/>
            <a:lumOff val="-590"/>
            <a:alphaOff val="0"/>
          </a:schemeClr>
        </a:solidFill>
        <a:ln>
          <a:noFill/>
        </a:ln>
        <a:effectLst>
          <a:outerShdw blurRad="57150" dist="38100" dir="5400000" algn="ctr" rotWithShape="0">
            <a:schemeClr val="accent3">
              <a:hueOff val="-682414"/>
              <a:satOff val="-2813"/>
              <a:lumOff val="-590"/>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US" sz="1500" kern="1200" dirty="0" smtClean="0">
              <a:latin typeface="+mj-lt"/>
            </a:rPr>
            <a:t/>
          </a:r>
          <a:br>
            <a:rPr lang="en-US" sz="1500" kern="1200" dirty="0" smtClean="0">
              <a:latin typeface="+mj-lt"/>
            </a:rPr>
          </a:br>
          <a:r>
            <a:rPr lang="en-US" sz="2400" kern="1200" dirty="0" smtClean="0">
              <a:latin typeface="+mj-lt"/>
            </a:rPr>
            <a:t>What </a:t>
          </a:r>
          <a:r>
            <a:rPr lang="en-US" sz="2400" b="1" kern="1200" dirty="0" smtClean="0">
              <a:solidFill>
                <a:schemeClr val="tx1"/>
              </a:solidFill>
              <a:latin typeface="+mj-lt"/>
            </a:rPr>
            <a:t>Claims</a:t>
          </a:r>
          <a:r>
            <a:rPr lang="en-US" sz="2400" kern="1200" dirty="0" smtClean="0"/>
            <a:t>?</a:t>
          </a:r>
        </a:p>
        <a:p>
          <a:pPr lvl="0" algn="ctr" defTabSz="666750">
            <a:lnSpc>
              <a:spcPct val="90000"/>
            </a:lnSpc>
            <a:spcBef>
              <a:spcPct val="0"/>
            </a:spcBef>
            <a:spcAft>
              <a:spcPct val="35000"/>
            </a:spcAft>
          </a:pPr>
          <a:endParaRPr lang="en-US" sz="1500" kern="1200" dirty="0"/>
        </a:p>
      </dsp:txBody>
      <dsp:txXfrm>
        <a:off x="4220013" y="1402293"/>
        <a:ext cx="2799947" cy="848015"/>
      </dsp:txXfrm>
    </dsp:sp>
    <dsp:sp modelId="{B7EDF145-B551-40EE-97E4-829D87E15FCC}">
      <dsp:nvSpPr>
        <dsp:cNvPr id="0" name=""/>
        <dsp:cNvSpPr/>
      </dsp:nvSpPr>
      <dsp:spPr>
        <a:xfrm>
          <a:off x="4193630" y="2415274"/>
          <a:ext cx="2852713" cy="900781"/>
        </a:xfrm>
        <a:prstGeom prst="roundRect">
          <a:avLst>
            <a:gd name="adj" fmla="val 10000"/>
          </a:avLst>
        </a:prstGeom>
        <a:solidFill>
          <a:schemeClr val="accent3">
            <a:hueOff val="-909886"/>
            <a:satOff val="-3751"/>
            <a:lumOff val="-786"/>
            <a:alphaOff val="0"/>
          </a:schemeClr>
        </a:solidFill>
        <a:ln>
          <a:noFill/>
        </a:ln>
        <a:effectLst>
          <a:outerShdw blurRad="57150" dist="38100" dir="5400000" algn="ctr" rotWithShape="0">
            <a:schemeClr val="accent3">
              <a:hueOff val="-909886"/>
              <a:satOff val="-3751"/>
              <a:lumOff val="-786"/>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mj-lt"/>
            </a:rPr>
            <a:t>What </a:t>
          </a:r>
          <a:r>
            <a:rPr lang="en-US" sz="2400" b="1" kern="1200" dirty="0" smtClean="0">
              <a:solidFill>
                <a:schemeClr val="tx1"/>
              </a:solidFill>
              <a:latin typeface="+mj-lt"/>
            </a:rPr>
            <a:t>Evidence</a:t>
          </a:r>
          <a:r>
            <a:rPr lang="en-US" sz="2400" kern="1200" dirty="0" smtClean="0">
              <a:latin typeface="+mj-lt"/>
            </a:rPr>
            <a:t> supports the claim?</a:t>
          </a:r>
          <a:endParaRPr lang="en-US" sz="2400" kern="1200" dirty="0">
            <a:latin typeface="+mj-lt"/>
          </a:endParaRPr>
        </a:p>
      </dsp:txBody>
      <dsp:txXfrm>
        <a:off x="4220013" y="2441657"/>
        <a:ext cx="2799947" cy="848015"/>
      </dsp:txXfrm>
    </dsp:sp>
    <dsp:sp modelId="{A22E4D8D-42AA-4048-857F-7DF80FFC9878}">
      <dsp:nvSpPr>
        <dsp:cNvPr id="0" name=""/>
        <dsp:cNvSpPr/>
      </dsp:nvSpPr>
      <dsp:spPr>
        <a:xfrm>
          <a:off x="4193630" y="3454637"/>
          <a:ext cx="2852713" cy="900781"/>
        </a:xfrm>
        <a:prstGeom prst="roundRect">
          <a:avLst>
            <a:gd name="adj" fmla="val 10000"/>
          </a:avLst>
        </a:prstGeom>
        <a:solidFill>
          <a:schemeClr val="accent3">
            <a:hueOff val="-1137357"/>
            <a:satOff val="-4689"/>
            <a:lumOff val="-983"/>
            <a:alphaOff val="0"/>
          </a:schemeClr>
        </a:solidFill>
        <a:ln>
          <a:noFill/>
        </a:ln>
        <a:effectLst>
          <a:outerShdw blurRad="57150" dist="38100" dir="5400000" algn="ctr" rotWithShape="0">
            <a:schemeClr val="accent3">
              <a:hueOff val="-1137357"/>
              <a:satOff val="-4689"/>
              <a:lumOff val="-983"/>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mj-lt"/>
            </a:rPr>
            <a:t>Which </a:t>
          </a:r>
          <a:r>
            <a:rPr lang="en-US" sz="2400" b="1" kern="1200" dirty="0" smtClean="0">
              <a:solidFill>
                <a:schemeClr val="tx1"/>
              </a:solidFill>
              <a:latin typeface="+mj-lt"/>
            </a:rPr>
            <a:t>Tasks</a:t>
          </a:r>
          <a:r>
            <a:rPr lang="en-US" sz="2400" kern="1200" dirty="0" smtClean="0">
              <a:latin typeface="+mj-lt"/>
            </a:rPr>
            <a:t> points to the Evidence?</a:t>
          </a:r>
          <a:endParaRPr lang="en-US" sz="2400" kern="1200" dirty="0">
            <a:latin typeface="+mj-lt"/>
          </a:endParaRPr>
        </a:p>
      </dsp:txBody>
      <dsp:txXfrm>
        <a:off x="4220013" y="3481020"/>
        <a:ext cx="2799947" cy="8480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04077-AD1C-488A-82B8-508A405C5D4A}">
      <dsp:nvSpPr>
        <dsp:cNvPr id="0" name=""/>
        <dsp:cNvSpPr/>
      </dsp:nvSpPr>
      <dsp:spPr>
        <a:xfrm>
          <a:off x="0" y="914394"/>
          <a:ext cx="2762250" cy="165734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Students </a:t>
          </a:r>
          <a:r>
            <a:rPr lang="en-US" sz="1600" b="1" kern="1200" dirty="0" smtClean="0"/>
            <a:t>solve problems involving the major content </a:t>
          </a:r>
          <a:r>
            <a:rPr lang="en-US" sz="1600" kern="1200" dirty="0" smtClean="0"/>
            <a:t>for their grade level with connections to practices </a:t>
          </a:r>
          <a:endParaRPr lang="en-US" sz="1600" kern="1200" dirty="0"/>
        </a:p>
      </dsp:txBody>
      <dsp:txXfrm>
        <a:off x="80905" y="995299"/>
        <a:ext cx="2600440" cy="1495539"/>
      </dsp:txXfrm>
    </dsp:sp>
    <dsp:sp modelId="{452E5E17-A990-4817-92CC-DE82978A3461}">
      <dsp:nvSpPr>
        <dsp:cNvPr id="0" name=""/>
        <dsp:cNvSpPr/>
      </dsp:nvSpPr>
      <dsp:spPr>
        <a:xfrm>
          <a:off x="3048004" y="914394"/>
          <a:ext cx="2762250" cy="165734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Students </a:t>
          </a:r>
          <a:r>
            <a:rPr lang="en-US" sz="1600" b="1" kern="1200" dirty="0" smtClean="0"/>
            <a:t>solve problems involving the additional and supporting content </a:t>
          </a:r>
          <a:r>
            <a:rPr lang="en-US" sz="1600" kern="1200" dirty="0" smtClean="0"/>
            <a:t>for their grade level with connections to practices</a:t>
          </a:r>
          <a:endParaRPr lang="en-US" sz="1600" kern="1200" dirty="0"/>
        </a:p>
      </dsp:txBody>
      <dsp:txXfrm>
        <a:off x="3128909" y="995299"/>
        <a:ext cx="2600440" cy="1495539"/>
      </dsp:txXfrm>
    </dsp:sp>
    <dsp:sp modelId="{1A3519D2-6CBB-4D1F-82B9-D9F128DC3814}">
      <dsp:nvSpPr>
        <dsp:cNvPr id="0" name=""/>
        <dsp:cNvSpPr/>
      </dsp:nvSpPr>
      <dsp:spPr>
        <a:xfrm>
          <a:off x="6076949" y="914394"/>
          <a:ext cx="2762250" cy="165734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Students </a:t>
          </a:r>
          <a:r>
            <a:rPr lang="en-US" sz="1600" b="1" kern="1200" dirty="0" smtClean="0"/>
            <a:t>express mathematical reasoning </a:t>
          </a:r>
          <a:r>
            <a:rPr lang="en-US" sz="1600" kern="1200" dirty="0" smtClean="0"/>
            <a:t>by constructing mathematical arguments and critiques (SMP 3 &amp; 6)</a:t>
          </a:r>
          <a:endParaRPr lang="en-US" sz="1600" kern="1200" dirty="0"/>
        </a:p>
      </dsp:txBody>
      <dsp:txXfrm>
        <a:off x="6157854" y="995299"/>
        <a:ext cx="2600440" cy="1495539"/>
      </dsp:txXfrm>
    </dsp:sp>
    <dsp:sp modelId="{2D6823CE-5BBE-4DCD-AF26-1599A54B086F}">
      <dsp:nvSpPr>
        <dsp:cNvPr id="0" name=""/>
        <dsp:cNvSpPr/>
      </dsp:nvSpPr>
      <dsp:spPr>
        <a:xfrm>
          <a:off x="1219201" y="2971807"/>
          <a:ext cx="2762250" cy="165734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Students solve real world problems engaging particularly in the </a:t>
          </a:r>
          <a:r>
            <a:rPr lang="en-US" sz="1600" b="1" kern="1200" dirty="0" smtClean="0"/>
            <a:t>modeling practice (SMP4) </a:t>
          </a:r>
          <a:endParaRPr lang="en-US" sz="1600" kern="1200" dirty="0"/>
        </a:p>
      </dsp:txBody>
      <dsp:txXfrm>
        <a:off x="1300106" y="3052712"/>
        <a:ext cx="2600440" cy="1495539"/>
      </dsp:txXfrm>
    </dsp:sp>
    <dsp:sp modelId="{2A389E56-E9E4-4FD7-981A-B9E5DF18DCCD}">
      <dsp:nvSpPr>
        <dsp:cNvPr id="0" name=""/>
        <dsp:cNvSpPr/>
      </dsp:nvSpPr>
      <dsp:spPr>
        <a:xfrm>
          <a:off x="4571993" y="2895602"/>
          <a:ext cx="2762250" cy="165734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Student </a:t>
          </a:r>
          <a:r>
            <a:rPr lang="en-US" sz="1600" b="1" kern="1200" dirty="0" smtClean="0"/>
            <a:t>demonstrate fluency </a:t>
          </a:r>
          <a:r>
            <a:rPr lang="en-US" sz="1600" kern="1200" dirty="0" smtClean="0"/>
            <a:t>in areas set forth in the Standards for Content in grades 3-6 </a:t>
          </a:r>
          <a:endParaRPr lang="en-US" sz="1600" kern="1200" dirty="0"/>
        </a:p>
      </dsp:txBody>
      <dsp:txXfrm>
        <a:off x="4652898" y="2976507"/>
        <a:ext cx="2600440" cy="1495539"/>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7" tIns="46153" rIns="92307" bIns="46153" rtlCol="0"/>
          <a:lstStyle>
            <a:lvl1pPr algn="l">
              <a:defRPr sz="1200"/>
            </a:lvl1pPr>
          </a:lstStyle>
          <a:p>
            <a:endParaRPr lang="en-US"/>
          </a:p>
        </p:txBody>
      </p:sp>
      <p:sp>
        <p:nvSpPr>
          <p:cNvPr id="3" name="Date Placeholder 2"/>
          <p:cNvSpPr>
            <a:spLocks noGrp="1"/>
          </p:cNvSpPr>
          <p:nvPr>
            <p:ph type="dt" idx="1"/>
          </p:nvPr>
        </p:nvSpPr>
        <p:spPr>
          <a:xfrm>
            <a:off x="3927776" y="0"/>
            <a:ext cx="3004820" cy="461010"/>
          </a:xfrm>
          <a:prstGeom prst="rect">
            <a:avLst/>
          </a:prstGeom>
        </p:spPr>
        <p:txBody>
          <a:bodyPr vert="horz" lIns="92307" tIns="46153" rIns="92307" bIns="46153" rtlCol="0"/>
          <a:lstStyle>
            <a:lvl1pPr algn="r">
              <a:defRPr sz="1200"/>
            </a:lvl1pPr>
          </a:lstStyle>
          <a:p>
            <a:fld id="{D0C227CB-4727-4533-B74D-A5E1B08357F3}" type="datetimeFigureOut">
              <a:rPr lang="en-US" smtClean="0"/>
              <a:pPr/>
              <a:t>9/3/2013</a:t>
            </a:fld>
            <a:endParaRPr lang="en-US"/>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307" tIns="46153" rIns="92307" bIns="46153" rtlCol="0" anchor="ctr"/>
          <a:lstStyle/>
          <a:p>
            <a:endParaRPr lang="en-US"/>
          </a:p>
        </p:txBody>
      </p:sp>
      <p:sp>
        <p:nvSpPr>
          <p:cNvPr id="5" name="Notes Placeholder 4"/>
          <p:cNvSpPr>
            <a:spLocks noGrp="1"/>
          </p:cNvSpPr>
          <p:nvPr>
            <p:ph type="body" sz="quarter" idx="3"/>
          </p:nvPr>
        </p:nvSpPr>
        <p:spPr>
          <a:xfrm>
            <a:off x="693420" y="4379596"/>
            <a:ext cx="5547360" cy="4149090"/>
          </a:xfrm>
          <a:prstGeom prst="rect">
            <a:avLst/>
          </a:prstGeom>
        </p:spPr>
        <p:txBody>
          <a:bodyPr vert="horz" lIns="92307" tIns="46153" rIns="92307" bIns="4615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307" tIns="46153" rIns="92307" bIns="46153"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57590"/>
            <a:ext cx="3004820" cy="461010"/>
          </a:xfrm>
          <a:prstGeom prst="rect">
            <a:avLst/>
          </a:prstGeom>
        </p:spPr>
        <p:txBody>
          <a:bodyPr vert="horz" lIns="92307" tIns="46153" rIns="92307" bIns="46153" rtlCol="0" anchor="b"/>
          <a:lstStyle>
            <a:lvl1pPr algn="r">
              <a:defRPr sz="1200"/>
            </a:lvl1pPr>
          </a:lstStyle>
          <a:p>
            <a:fld id="{C5EBAE1F-EB1A-4C0E-AD3F-5BC9C9F12DB4}" type="slidenum">
              <a:rPr lang="en-US" smtClean="0"/>
              <a:pPr/>
              <a:t>‹#›</a:t>
            </a:fld>
            <a:endParaRPr lang="en-US"/>
          </a:p>
        </p:txBody>
      </p:sp>
    </p:spTree>
    <p:extLst>
      <p:ext uri="{BB962C8B-B14F-4D97-AF65-F5344CB8AC3E}">
        <p14:creationId xmlns:p14="http://schemas.microsoft.com/office/powerpoint/2010/main" val="3478730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a:t>
            </a:r>
            <a:r>
              <a:rPr lang="en-US" baseline="0" dirty="0" smtClean="0"/>
              <a:t> exactly is an Evidence Table/statement?</a:t>
            </a:r>
          </a:p>
          <a:p>
            <a:endParaRPr lang="en-US" baseline="0" dirty="0" smtClean="0"/>
          </a:p>
          <a:p>
            <a:r>
              <a:rPr lang="en-US" dirty="0" smtClean="0"/>
              <a:t>Evidence tables and evidence statements describe the knowledge and skills that an assessment item </a:t>
            </a:r>
          </a:p>
          <a:p>
            <a:r>
              <a:rPr lang="en-US" dirty="0" smtClean="0"/>
              <a:t>or a task elicits from students.</a:t>
            </a:r>
          </a:p>
          <a:p>
            <a:endParaRPr lang="en-US" dirty="0" smtClean="0"/>
          </a:p>
          <a:p>
            <a:r>
              <a:rPr lang="en-US" dirty="0" smtClean="0"/>
              <a:t>For mathematics, knowing which evidence statements are eligible for the performance-based </a:t>
            </a:r>
          </a:p>
          <a:p>
            <a:r>
              <a:rPr lang="en-US" dirty="0" smtClean="0"/>
              <a:t>assessment (PBA) and the end-of-year assessment (EOY) with accompanying content clarifications </a:t>
            </a:r>
          </a:p>
          <a:p>
            <a:r>
              <a:rPr lang="en-US" dirty="0" smtClean="0"/>
              <a:t>and limits is essential. Also essential in mathematics is to demonstrate the coherent nature of the </a:t>
            </a:r>
          </a:p>
          <a:p>
            <a:r>
              <a:rPr lang="en-US" dirty="0" smtClean="0"/>
              <a:t>standards. As such, some evidence statements include more than one standard.</a:t>
            </a:r>
          </a:p>
          <a:p>
            <a:endParaRPr lang="en-US" dirty="0" smtClean="0"/>
          </a:p>
          <a:p>
            <a:r>
              <a:rPr lang="en-US" dirty="0" smtClean="0"/>
              <a:t>The most important materials a teacher needs to help students prepare for the PARCC assessments </a:t>
            </a:r>
          </a:p>
          <a:p>
            <a:r>
              <a:rPr lang="en-US" dirty="0" smtClean="0"/>
              <a:t>are the CCSS themselves. The materials provided here may be useful in demystifying the design of </a:t>
            </a:r>
          </a:p>
          <a:p>
            <a:r>
              <a:rPr lang="en-US" dirty="0" smtClean="0"/>
              <a:t>the assessments. </a:t>
            </a:r>
            <a:endParaRPr lang="en-US" dirty="0"/>
          </a:p>
        </p:txBody>
      </p:sp>
      <p:sp>
        <p:nvSpPr>
          <p:cNvPr id="4" name="Slide Number Placeholder 3"/>
          <p:cNvSpPr>
            <a:spLocks noGrp="1"/>
          </p:cNvSpPr>
          <p:nvPr>
            <p:ph type="sldNum" sz="quarter" idx="10"/>
          </p:nvPr>
        </p:nvSpPr>
        <p:spPr/>
        <p:txBody>
          <a:bodyPr/>
          <a:lstStyle/>
          <a:p>
            <a:fld id="{DBCD164C-B3E9-154B-AFED-9325C1B45B9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2</a:t>
            </a:fld>
            <a:endParaRPr lang="en-US"/>
          </a:p>
        </p:txBody>
      </p:sp>
    </p:spTree>
    <p:extLst>
      <p:ext uri="{BB962C8B-B14F-4D97-AF65-F5344CB8AC3E}">
        <p14:creationId xmlns:p14="http://schemas.microsoft.com/office/powerpoint/2010/main" val="1410530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3</a:t>
            </a:fld>
            <a:endParaRPr lang="en-US"/>
          </a:p>
        </p:txBody>
      </p:sp>
    </p:spTree>
    <p:extLst>
      <p:ext uri="{BB962C8B-B14F-4D97-AF65-F5344CB8AC3E}">
        <p14:creationId xmlns:p14="http://schemas.microsoft.com/office/powerpoint/2010/main" val="1059745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4230"/>
            <a:r>
              <a:rPr lang="en-US" dirty="0" smtClean="0">
                <a:ea typeface="ＭＳ Ｐゴシック" pitchFamily="34" charset="-128"/>
              </a:rPr>
              <a:t>PARCC states are developing an assessment system comprised of four components: a Diagnostic Assessment, Mid-Year Assessment, Performance Based Assessment and End-of-Year Assessment.  Each component will be computer-delivered and will leverage technology to incorporate innovations.</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35966" indent="-283063" eaLnBrk="0" hangingPunct="0">
              <a:defRPr>
                <a:solidFill>
                  <a:schemeClr val="tx1"/>
                </a:solidFill>
                <a:latin typeface="Arial" charset="0"/>
                <a:ea typeface="ＭＳ Ｐゴシック" pitchFamily="34" charset="-128"/>
              </a:defRPr>
            </a:lvl2pPr>
            <a:lvl3pPr marL="1132253" indent="-226450" eaLnBrk="0" hangingPunct="0">
              <a:defRPr>
                <a:solidFill>
                  <a:schemeClr val="tx1"/>
                </a:solidFill>
                <a:latin typeface="Arial" charset="0"/>
                <a:ea typeface="ＭＳ Ｐゴシック" pitchFamily="34" charset="-128"/>
              </a:defRPr>
            </a:lvl3pPr>
            <a:lvl4pPr marL="1585155" indent="-226450" eaLnBrk="0" hangingPunct="0">
              <a:defRPr>
                <a:solidFill>
                  <a:schemeClr val="tx1"/>
                </a:solidFill>
                <a:latin typeface="Arial" charset="0"/>
                <a:ea typeface="ＭＳ Ｐゴシック" pitchFamily="34" charset="-128"/>
              </a:defRPr>
            </a:lvl4pPr>
            <a:lvl5pPr marL="2038057" indent="-226450" eaLnBrk="0" hangingPunct="0">
              <a:defRPr>
                <a:solidFill>
                  <a:schemeClr val="tx1"/>
                </a:solidFill>
                <a:latin typeface="Arial" charset="0"/>
                <a:ea typeface="ＭＳ Ｐゴシック" pitchFamily="34" charset="-128"/>
              </a:defRPr>
            </a:lvl5pPr>
            <a:lvl6pPr marL="2490958" indent="-226450" eaLnBrk="0" fontAlgn="base" hangingPunct="0">
              <a:spcBef>
                <a:spcPct val="0"/>
              </a:spcBef>
              <a:spcAft>
                <a:spcPct val="0"/>
              </a:spcAft>
              <a:defRPr>
                <a:solidFill>
                  <a:schemeClr val="tx1"/>
                </a:solidFill>
                <a:latin typeface="Arial" charset="0"/>
                <a:ea typeface="ＭＳ Ｐゴシック" pitchFamily="34" charset="-128"/>
              </a:defRPr>
            </a:lvl6pPr>
            <a:lvl7pPr marL="2943859" indent="-226450" eaLnBrk="0" fontAlgn="base" hangingPunct="0">
              <a:spcBef>
                <a:spcPct val="0"/>
              </a:spcBef>
              <a:spcAft>
                <a:spcPct val="0"/>
              </a:spcAft>
              <a:defRPr>
                <a:solidFill>
                  <a:schemeClr val="tx1"/>
                </a:solidFill>
                <a:latin typeface="Arial" charset="0"/>
                <a:ea typeface="ＭＳ Ｐゴシック" pitchFamily="34" charset="-128"/>
              </a:defRPr>
            </a:lvl7pPr>
            <a:lvl8pPr marL="3396761" indent="-226450" eaLnBrk="0" fontAlgn="base" hangingPunct="0">
              <a:spcBef>
                <a:spcPct val="0"/>
              </a:spcBef>
              <a:spcAft>
                <a:spcPct val="0"/>
              </a:spcAft>
              <a:defRPr>
                <a:solidFill>
                  <a:schemeClr val="tx1"/>
                </a:solidFill>
                <a:latin typeface="Arial" charset="0"/>
                <a:ea typeface="ＭＳ Ｐゴシック" pitchFamily="34" charset="-128"/>
              </a:defRPr>
            </a:lvl8pPr>
            <a:lvl9pPr marL="3849663" indent="-22645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95325A1-0E1D-4297-909E-2AE7FE8EB688}" type="slidenum">
              <a:rPr lang="en-US" smtClean="0">
                <a:solidFill>
                  <a:srgbClr val="000000"/>
                </a:solidFill>
                <a:latin typeface="Calibri" pitchFamily="34" charset="0"/>
              </a:rPr>
              <a:pPr eaLnBrk="1" hangingPunct="1"/>
              <a:t>4</a:t>
            </a:fld>
            <a:endParaRPr lang="en-US" smtClean="0">
              <a:solidFill>
                <a:srgbClr val="000000"/>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838" indent="-169838">
              <a:buFont typeface="Arial" pitchFamily="34" charset="0"/>
              <a:buChar char="•"/>
            </a:pPr>
            <a:r>
              <a:rPr lang="en-US" dirty="0" smtClean="0"/>
              <a:t>Approach</a:t>
            </a:r>
            <a:r>
              <a:rPr lang="en-US" baseline="0" dirty="0" smtClean="0"/>
              <a:t> to assessment provides clear connection between the Standards and the  inferences we want to draw about students (claims), the type of student work/demonstrations that allow us to draw those inferences, and the tasks or activities that allow us to elicit that student work.  </a:t>
            </a:r>
          </a:p>
          <a:p>
            <a:pPr marL="169838" indent="-169838">
              <a:buFont typeface="Arial" pitchFamily="34" charset="0"/>
              <a:buChar char="•"/>
            </a:pPr>
            <a:r>
              <a:rPr lang="en-US" baseline="0" dirty="0" smtClean="0"/>
              <a:t>This same approach/concept applies in the classroom—with ideas like Understanding By Design—moving backwards from the Standards to Classroom Assessments.  </a:t>
            </a:r>
          </a:p>
          <a:p>
            <a:pPr marL="169838" indent="-169838">
              <a:buFont typeface="Arial" pitchFamily="34" charset="0"/>
              <a:buChar char="•"/>
            </a:pPr>
            <a:endParaRPr lang="en-US" baseline="0" dirty="0" smtClean="0"/>
          </a:p>
          <a:p>
            <a:pPr marL="169838" indent="-169838" defTabSz="461532">
              <a:buFont typeface="Arial" pitchFamily="34" charset="0"/>
              <a:buChar char="•"/>
              <a:defRPr/>
            </a:pPr>
            <a:r>
              <a:rPr lang="en-US" dirty="0" smtClean="0">
                <a:ea typeface="ＭＳ Ｐゴシック" pitchFamily="34" charset="-128"/>
              </a:rPr>
              <a:t>PARCC utilizes Evidence-Centered Design to inform the development of the summative assessments. ECD is a deliberate and systematic approach to assessment development that will help to </a:t>
            </a:r>
            <a:r>
              <a:rPr lang="en-US" b="1" dirty="0" smtClean="0">
                <a:ea typeface="ＭＳ Ｐゴシック" pitchFamily="34" charset="-128"/>
              </a:rPr>
              <a:t>establish the validity</a:t>
            </a:r>
            <a:r>
              <a:rPr lang="en-US" b="1" i="1" dirty="0" smtClean="0">
                <a:ea typeface="ＭＳ Ｐゴシック" pitchFamily="34" charset="-128"/>
              </a:rPr>
              <a:t> </a:t>
            </a:r>
            <a:r>
              <a:rPr lang="en-US" dirty="0" smtClean="0">
                <a:ea typeface="ＭＳ Ｐゴシック" pitchFamily="34" charset="-128"/>
              </a:rPr>
              <a:t>of the assessments, </a:t>
            </a:r>
            <a:r>
              <a:rPr lang="en-US" b="1" dirty="0" smtClean="0">
                <a:ea typeface="ＭＳ Ｐゴシック" pitchFamily="34" charset="-128"/>
              </a:rPr>
              <a:t>increase the comparability</a:t>
            </a:r>
            <a:r>
              <a:rPr lang="en-US" dirty="0" smtClean="0">
                <a:ea typeface="ＭＳ Ｐゴシック" pitchFamily="34" charset="-128"/>
              </a:rPr>
              <a:t> of year-to year results, and </a:t>
            </a:r>
            <a:r>
              <a:rPr lang="en-US" b="1" dirty="0" smtClean="0">
                <a:ea typeface="ＭＳ Ｐゴシック" pitchFamily="34" charset="-128"/>
              </a:rPr>
              <a:t>increase efficiencies/reduce costs</a:t>
            </a:r>
            <a:r>
              <a:rPr lang="en-US" dirty="0" smtClean="0">
                <a:ea typeface="ＭＳ Ｐゴシック" pitchFamily="34" charset="-128"/>
              </a:rPr>
              <a:t>. The Design begins with the inferences (</a:t>
            </a:r>
            <a:r>
              <a:rPr lang="en-US" b="1" dirty="0" smtClean="0">
                <a:ea typeface="ＭＳ Ｐゴシック" pitchFamily="34" charset="-128"/>
              </a:rPr>
              <a:t>claims</a:t>
            </a:r>
            <a:r>
              <a:rPr lang="en-US" dirty="0" smtClean="0">
                <a:ea typeface="ＭＳ Ｐゴシック" pitchFamily="34" charset="-128"/>
              </a:rPr>
              <a:t>) we want to make about students. In order to support </a:t>
            </a:r>
            <a:r>
              <a:rPr lang="en-US" b="1" dirty="0" smtClean="0">
                <a:ea typeface="ＭＳ Ｐゴシック" pitchFamily="34" charset="-128"/>
              </a:rPr>
              <a:t>claims</a:t>
            </a:r>
            <a:r>
              <a:rPr lang="en-US" dirty="0" smtClean="0">
                <a:ea typeface="ＭＳ Ｐゴシック" pitchFamily="34" charset="-128"/>
              </a:rPr>
              <a:t>, we must gather </a:t>
            </a:r>
            <a:r>
              <a:rPr lang="en-US" b="1" dirty="0" smtClean="0">
                <a:ea typeface="ＭＳ Ｐゴシック" pitchFamily="34" charset="-128"/>
              </a:rPr>
              <a:t>evidence. Tasks</a:t>
            </a:r>
            <a:r>
              <a:rPr lang="en-US" dirty="0" smtClean="0">
                <a:ea typeface="ＭＳ Ｐゴシック" pitchFamily="34" charset="-128"/>
              </a:rPr>
              <a:t> are then designed to elicit the specific </a:t>
            </a:r>
            <a:r>
              <a:rPr lang="en-US" b="1" dirty="0" smtClean="0">
                <a:ea typeface="ＭＳ Ｐゴシック" pitchFamily="34" charset="-128"/>
              </a:rPr>
              <a:t>evidence</a:t>
            </a:r>
            <a:r>
              <a:rPr lang="en-US" dirty="0" smtClean="0">
                <a:ea typeface="ＭＳ Ｐゴシック" pitchFamily="34" charset="-128"/>
              </a:rPr>
              <a:t> from students that supports the </a:t>
            </a:r>
            <a:r>
              <a:rPr lang="en-US" b="1" dirty="0" smtClean="0">
                <a:ea typeface="ＭＳ Ｐゴシック" pitchFamily="34" charset="-128"/>
              </a:rPr>
              <a:t>claims.</a:t>
            </a:r>
          </a:p>
          <a:p>
            <a:pPr marL="169838" indent="-169838">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07239334-D006-4F24-A370-2BF22C877BC4}"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Confidential - Not for Distribution</a:t>
            </a:r>
            <a:endParaRPr lang="en-US"/>
          </a:p>
        </p:txBody>
      </p:sp>
    </p:spTree>
    <p:extLst>
      <p:ext uri="{BB962C8B-B14F-4D97-AF65-F5344CB8AC3E}">
        <p14:creationId xmlns:p14="http://schemas.microsoft.com/office/powerpoint/2010/main" val="3649533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UBD (understanding</a:t>
            </a:r>
            <a:r>
              <a:rPr lang="en-US" baseline="0" dirty="0" smtClean="0"/>
              <a:t> by design) i</a:t>
            </a:r>
            <a:r>
              <a:rPr lang="en-US" dirty="0" smtClean="0"/>
              <a:t>s conceptualized and parallels PARCC.  Instead of complaining</a:t>
            </a:r>
            <a:r>
              <a:rPr lang="en-US" baseline="0" dirty="0" smtClean="0"/>
              <a:t> about</a:t>
            </a:r>
            <a:r>
              <a:rPr lang="en-US" dirty="0" smtClean="0"/>
              <a:t> teaching to the test, PARCC said,</a:t>
            </a:r>
            <a:r>
              <a:rPr lang="en-US" baseline="0" dirty="0" smtClean="0"/>
              <a:t> “why don’t we create a test that is worth teaching too?”  The idea here is that the test will model what we teach.</a:t>
            </a:r>
            <a:endParaRPr lang="en-US" dirty="0"/>
          </a:p>
        </p:txBody>
      </p:sp>
      <p:sp>
        <p:nvSpPr>
          <p:cNvPr id="4" name="Slide Number Placeholder 3"/>
          <p:cNvSpPr>
            <a:spLocks noGrp="1"/>
          </p:cNvSpPr>
          <p:nvPr>
            <p:ph type="sldNum" sz="quarter" idx="10"/>
          </p:nvPr>
        </p:nvSpPr>
        <p:spPr/>
        <p:txBody>
          <a:bodyPr/>
          <a:lstStyle/>
          <a:p>
            <a:fld id="{DBCD164C-B3E9-154B-AFED-9325C1B45B9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1" dirty="0" smtClean="0">
                <a:ea typeface="ＭＳ Ｐゴシック" pitchFamily="34" charset="-128"/>
              </a:rPr>
              <a:t>Master Claim: Students Are “On Track” to College and Career Readiness</a:t>
            </a:r>
            <a:endParaRPr lang="en-US" dirty="0" smtClean="0">
              <a:ea typeface="ＭＳ Ｐゴシック" pitchFamily="34" charset="-128"/>
            </a:endParaRPr>
          </a:p>
          <a:p>
            <a:r>
              <a:rPr lang="en-US" b="1" dirty="0" smtClean="0">
                <a:ea typeface="ＭＳ Ｐゴシック" pitchFamily="34" charset="-128"/>
              </a:rPr>
              <a:t> </a:t>
            </a:r>
            <a:endParaRPr lang="en-US" dirty="0" smtClean="0">
              <a:ea typeface="ＭＳ Ｐゴシック" pitchFamily="34" charset="-128"/>
            </a:endParaRPr>
          </a:p>
          <a:p>
            <a:r>
              <a:rPr lang="en-US" dirty="0" smtClean="0">
                <a:ea typeface="ＭＳ Ｐゴシック" pitchFamily="34" charset="-128"/>
              </a:rPr>
              <a:t>This Master Claim reflects the overall goal of PARCC based on the Common Core State Standards and the PARCC Model Content Frameworks—to prepare students for college and careers, and specifically to ensure students have the skills and understandings required for success. The measure of progress towards this essential goal will be reflected by a student’s overall performance on the summative components (both the Performance-Based Assessment and End-of-Year Assessment) of the PARCC  Assessment System.</a:t>
            </a:r>
          </a:p>
          <a:p>
            <a:endParaRPr lang="en-US" dirty="0" smtClean="0"/>
          </a:p>
          <a:p>
            <a:endParaRPr lang="en-US" dirty="0" smtClean="0"/>
          </a:p>
          <a:p>
            <a:r>
              <a:rPr lang="en-US" dirty="0" smtClean="0"/>
              <a:t>Master Claim:  	the degree to which a student is college and career ready or on-track in math.</a:t>
            </a:r>
          </a:p>
          <a:p>
            <a:r>
              <a:rPr lang="en-US" dirty="0" smtClean="0"/>
              <a:t>			the student solves grade-level or course-level</a:t>
            </a:r>
            <a:r>
              <a:rPr lang="en-US" baseline="0" dirty="0" smtClean="0"/>
              <a:t> problems in math as set forth in the CCSS – </a:t>
            </a:r>
          </a:p>
          <a:p>
            <a:r>
              <a:rPr lang="en-US" baseline="0" dirty="0" smtClean="0"/>
              <a:t>			the standards for mathematical content with connections to the standards for mathematical practice.</a:t>
            </a:r>
          </a:p>
          <a:p>
            <a:endParaRPr lang="en-US" baseline="0" dirty="0" smtClean="0"/>
          </a:p>
          <a:p>
            <a:r>
              <a:rPr lang="en-US" baseline="0" dirty="0" smtClean="0"/>
              <a:t>			the master claim reflects the overall goal of PARCC based on the CCSS and the PARCC Model Content Frameworks</a:t>
            </a:r>
          </a:p>
          <a:p>
            <a:r>
              <a:rPr lang="en-US" baseline="0" dirty="0" smtClean="0"/>
              <a:t>			the measure of progress towards this goal will be reflected by a student’s overall performance on the summative components – PBA &amp; EOY</a:t>
            </a:r>
          </a:p>
          <a:p>
            <a:endParaRPr lang="en-US" baseline="0" dirty="0" smtClean="0"/>
          </a:p>
          <a:p>
            <a:r>
              <a:rPr lang="en-US" baseline="0" dirty="0" smtClean="0"/>
              <a:t>Sub-Claim A:  Major content as identified in the PARCC Model Content Frameworks</a:t>
            </a:r>
          </a:p>
          <a:p>
            <a:endParaRPr lang="en-US" baseline="0" dirty="0" smtClean="0"/>
          </a:p>
          <a:p>
            <a:r>
              <a:rPr lang="en-US" baseline="0" dirty="0" smtClean="0"/>
              <a:t>Sub-Claim B:  Additional &amp; Supporting Content with connections to the Standards for Mathematical Practice</a:t>
            </a:r>
          </a:p>
          <a:p>
            <a:endParaRPr lang="en-US" baseline="0" dirty="0" smtClean="0"/>
          </a:p>
          <a:p>
            <a:r>
              <a:rPr lang="en-US" baseline="0" dirty="0" smtClean="0"/>
              <a:t>Sub-Claim C:  Highlights MP 3 &amp; 6 with connections to content</a:t>
            </a:r>
          </a:p>
          <a:p>
            <a:r>
              <a:rPr lang="en-US" baseline="0" dirty="0" smtClean="0"/>
              <a:t>		  MP 3:  construct viable arguments and critique the reasoning of others</a:t>
            </a:r>
          </a:p>
          <a:p>
            <a:r>
              <a:rPr lang="en-US" baseline="0" dirty="0" smtClean="0"/>
              <a:t>		  MP 6:  Attend to precision</a:t>
            </a:r>
          </a:p>
          <a:p>
            <a:endParaRPr lang="en-US" baseline="0" dirty="0" smtClean="0"/>
          </a:p>
          <a:p>
            <a:r>
              <a:rPr lang="en-US" baseline="0" dirty="0" smtClean="0"/>
              <a:t>Sub-Claim D:  highlights MP 4 with connections to content</a:t>
            </a:r>
          </a:p>
          <a:p>
            <a:r>
              <a:rPr lang="en-US" baseline="0" dirty="0" smtClean="0"/>
              <a:t>		 MP 4:  model with mathematics</a:t>
            </a:r>
          </a:p>
          <a:p>
            <a:endParaRPr lang="en-US" baseline="0" dirty="0" smtClean="0"/>
          </a:p>
          <a:p>
            <a:r>
              <a:rPr lang="en-US" baseline="0" dirty="0" smtClean="0"/>
              <a:t>Sub-Claim E:  Fluency when applicable in grades 3-6</a:t>
            </a:r>
            <a:endParaRPr lang="en-US" dirty="0"/>
          </a:p>
        </p:txBody>
      </p:sp>
      <p:sp>
        <p:nvSpPr>
          <p:cNvPr id="4" name="Slide Number Placeholder 3"/>
          <p:cNvSpPr>
            <a:spLocks noGrp="1"/>
          </p:cNvSpPr>
          <p:nvPr>
            <p:ph type="sldNum" sz="quarter" idx="10"/>
          </p:nvPr>
        </p:nvSpPr>
        <p:spPr/>
        <p:txBody>
          <a:bodyPr/>
          <a:lstStyle/>
          <a:p>
            <a:fld id="{DBCD164C-B3E9-154B-AFED-9325C1B45B9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35966" indent="-283063" eaLnBrk="0" hangingPunct="0">
              <a:defRPr>
                <a:solidFill>
                  <a:schemeClr val="tx1"/>
                </a:solidFill>
                <a:latin typeface="Arial" charset="0"/>
                <a:ea typeface="ＭＳ Ｐゴシック" pitchFamily="34" charset="-128"/>
              </a:defRPr>
            </a:lvl2pPr>
            <a:lvl3pPr marL="1132253" indent="-226450" eaLnBrk="0" hangingPunct="0">
              <a:defRPr>
                <a:solidFill>
                  <a:schemeClr val="tx1"/>
                </a:solidFill>
                <a:latin typeface="Arial" charset="0"/>
                <a:ea typeface="ＭＳ Ｐゴシック" pitchFamily="34" charset="-128"/>
              </a:defRPr>
            </a:lvl3pPr>
            <a:lvl4pPr marL="1585155" indent="-226450" eaLnBrk="0" hangingPunct="0">
              <a:defRPr>
                <a:solidFill>
                  <a:schemeClr val="tx1"/>
                </a:solidFill>
                <a:latin typeface="Arial" charset="0"/>
                <a:ea typeface="ＭＳ Ｐゴシック" pitchFamily="34" charset="-128"/>
              </a:defRPr>
            </a:lvl4pPr>
            <a:lvl5pPr marL="2038057" indent="-226450" eaLnBrk="0" hangingPunct="0">
              <a:defRPr>
                <a:solidFill>
                  <a:schemeClr val="tx1"/>
                </a:solidFill>
                <a:latin typeface="Arial" charset="0"/>
                <a:ea typeface="ＭＳ Ｐゴシック" pitchFamily="34" charset="-128"/>
              </a:defRPr>
            </a:lvl5pPr>
            <a:lvl6pPr marL="2490958" indent="-226450" eaLnBrk="0" fontAlgn="base" hangingPunct="0">
              <a:spcBef>
                <a:spcPct val="0"/>
              </a:spcBef>
              <a:spcAft>
                <a:spcPct val="0"/>
              </a:spcAft>
              <a:defRPr>
                <a:solidFill>
                  <a:schemeClr val="tx1"/>
                </a:solidFill>
                <a:latin typeface="Arial" charset="0"/>
                <a:ea typeface="ＭＳ Ｐゴシック" pitchFamily="34" charset="-128"/>
              </a:defRPr>
            </a:lvl6pPr>
            <a:lvl7pPr marL="2943859" indent="-226450" eaLnBrk="0" fontAlgn="base" hangingPunct="0">
              <a:spcBef>
                <a:spcPct val="0"/>
              </a:spcBef>
              <a:spcAft>
                <a:spcPct val="0"/>
              </a:spcAft>
              <a:defRPr>
                <a:solidFill>
                  <a:schemeClr val="tx1"/>
                </a:solidFill>
                <a:latin typeface="Arial" charset="0"/>
                <a:ea typeface="ＭＳ Ｐゴシック" pitchFamily="34" charset="-128"/>
              </a:defRPr>
            </a:lvl7pPr>
            <a:lvl8pPr marL="3396761" indent="-226450" eaLnBrk="0" fontAlgn="base" hangingPunct="0">
              <a:spcBef>
                <a:spcPct val="0"/>
              </a:spcBef>
              <a:spcAft>
                <a:spcPct val="0"/>
              </a:spcAft>
              <a:defRPr>
                <a:solidFill>
                  <a:schemeClr val="tx1"/>
                </a:solidFill>
                <a:latin typeface="Arial" charset="0"/>
                <a:ea typeface="ＭＳ Ｐゴシック" pitchFamily="34" charset="-128"/>
              </a:defRPr>
            </a:lvl8pPr>
            <a:lvl9pPr marL="3849663" indent="-22645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50E1AB0-77B1-4678-967F-7014A4784A5B}" type="slidenum">
              <a:rPr lang="en-US" smtClean="0">
                <a:latin typeface="Calibri" pitchFamily="34" charset="0"/>
              </a:rPr>
              <a:pPr eaLnBrk="1" hangingPunct="1"/>
              <a:t>8</a:t>
            </a:fld>
            <a:endParaRPr 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ea typeface="ＭＳ Ｐゴシック" pitchFamily="34" charset="-128"/>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35966" indent="-283063" eaLnBrk="0" hangingPunct="0">
              <a:defRPr>
                <a:solidFill>
                  <a:schemeClr val="tx1"/>
                </a:solidFill>
                <a:latin typeface="Arial" charset="0"/>
                <a:ea typeface="ＭＳ Ｐゴシック" pitchFamily="34" charset="-128"/>
              </a:defRPr>
            </a:lvl2pPr>
            <a:lvl3pPr marL="1132253" indent="-226450" eaLnBrk="0" hangingPunct="0">
              <a:defRPr>
                <a:solidFill>
                  <a:schemeClr val="tx1"/>
                </a:solidFill>
                <a:latin typeface="Arial" charset="0"/>
                <a:ea typeface="ＭＳ Ｐゴシック" pitchFamily="34" charset="-128"/>
              </a:defRPr>
            </a:lvl3pPr>
            <a:lvl4pPr marL="1585155" indent="-226450" eaLnBrk="0" hangingPunct="0">
              <a:defRPr>
                <a:solidFill>
                  <a:schemeClr val="tx1"/>
                </a:solidFill>
                <a:latin typeface="Arial" charset="0"/>
                <a:ea typeface="ＭＳ Ｐゴシック" pitchFamily="34" charset="-128"/>
              </a:defRPr>
            </a:lvl4pPr>
            <a:lvl5pPr marL="2038057" indent="-226450" eaLnBrk="0" hangingPunct="0">
              <a:defRPr>
                <a:solidFill>
                  <a:schemeClr val="tx1"/>
                </a:solidFill>
                <a:latin typeface="Arial" charset="0"/>
                <a:ea typeface="ＭＳ Ｐゴシック" pitchFamily="34" charset="-128"/>
              </a:defRPr>
            </a:lvl5pPr>
            <a:lvl6pPr marL="2490958" indent="-226450" eaLnBrk="0" fontAlgn="base" hangingPunct="0">
              <a:spcBef>
                <a:spcPct val="0"/>
              </a:spcBef>
              <a:spcAft>
                <a:spcPct val="0"/>
              </a:spcAft>
              <a:defRPr>
                <a:solidFill>
                  <a:schemeClr val="tx1"/>
                </a:solidFill>
                <a:latin typeface="Arial" charset="0"/>
                <a:ea typeface="ＭＳ Ｐゴシック" pitchFamily="34" charset="-128"/>
              </a:defRPr>
            </a:lvl6pPr>
            <a:lvl7pPr marL="2943859" indent="-226450" eaLnBrk="0" fontAlgn="base" hangingPunct="0">
              <a:spcBef>
                <a:spcPct val="0"/>
              </a:spcBef>
              <a:spcAft>
                <a:spcPct val="0"/>
              </a:spcAft>
              <a:defRPr>
                <a:solidFill>
                  <a:schemeClr val="tx1"/>
                </a:solidFill>
                <a:latin typeface="Arial" charset="0"/>
                <a:ea typeface="ＭＳ Ｐゴシック" pitchFamily="34" charset="-128"/>
              </a:defRPr>
            </a:lvl7pPr>
            <a:lvl8pPr marL="3396761" indent="-226450" eaLnBrk="0" fontAlgn="base" hangingPunct="0">
              <a:spcBef>
                <a:spcPct val="0"/>
              </a:spcBef>
              <a:spcAft>
                <a:spcPct val="0"/>
              </a:spcAft>
              <a:defRPr>
                <a:solidFill>
                  <a:schemeClr val="tx1"/>
                </a:solidFill>
                <a:latin typeface="Arial" charset="0"/>
                <a:ea typeface="ＭＳ Ｐゴシック" pitchFamily="34" charset="-128"/>
              </a:defRPr>
            </a:lvl8pPr>
            <a:lvl9pPr marL="3849663" indent="-22645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26CD48BB-B33B-4718-9161-6C002567C00F}" type="slidenum">
              <a:rPr lang="en-US" smtClean="0">
                <a:latin typeface="Calibri" pitchFamily="34" charset="0"/>
              </a:rPr>
              <a:pPr eaLnBrk="1" hangingPunct="1"/>
              <a:t>9</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35966" indent="-283063" eaLnBrk="0" hangingPunct="0">
              <a:defRPr>
                <a:solidFill>
                  <a:schemeClr val="tx1"/>
                </a:solidFill>
                <a:latin typeface="Arial" charset="0"/>
                <a:ea typeface="ＭＳ Ｐゴシック" pitchFamily="34" charset="-128"/>
              </a:defRPr>
            </a:lvl2pPr>
            <a:lvl3pPr marL="1132253" indent="-226450" eaLnBrk="0" hangingPunct="0">
              <a:defRPr>
                <a:solidFill>
                  <a:schemeClr val="tx1"/>
                </a:solidFill>
                <a:latin typeface="Arial" charset="0"/>
                <a:ea typeface="ＭＳ Ｐゴシック" pitchFamily="34" charset="-128"/>
              </a:defRPr>
            </a:lvl3pPr>
            <a:lvl4pPr marL="1585155" indent="-226450" eaLnBrk="0" hangingPunct="0">
              <a:defRPr>
                <a:solidFill>
                  <a:schemeClr val="tx1"/>
                </a:solidFill>
                <a:latin typeface="Arial" charset="0"/>
                <a:ea typeface="ＭＳ Ｐゴシック" pitchFamily="34" charset="-128"/>
              </a:defRPr>
            </a:lvl4pPr>
            <a:lvl5pPr marL="2038057" indent="-226450" eaLnBrk="0" hangingPunct="0">
              <a:defRPr>
                <a:solidFill>
                  <a:schemeClr val="tx1"/>
                </a:solidFill>
                <a:latin typeface="Arial" charset="0"/>
                <a:ea typeface="ＭＳ Ｐゴシック" pitchFamily="34" charset="-128"/>
              </a:defRPr>
            </a:lvl5pPr>
            <a:lvl6pPr marL="2490958" indent="-226450" eaLnBrk="0" fontAlgn="base" hangingPunct="0">
              <a:spcBef>
                <a:spcPct val="0"/>
              </a:spcBef>
              <a:spcAft>
                <a:spcPct val="0"/>
              </a:spcAft>
              <a:defRPr>
                <a:solidFill>
                  <a:schemeClr val="tx1"/>
                </a:solidFill>
                <a:latin typeface="Arial" charset="0"/>
                <a:ea typeface="ＭＳ Ｐゴシック" pitchFamily="34" charset="-128"/>
              </a:defRPr>
            </a:lvl6pPr>
            <a:lvl7pPr marL="2943859" indent="-226450" eaLnBrk="0" fontAlgn="base" hangingPunct="0">
              <a:spcBef>
                <a:spcPct val="0"/>
              </a:spcBef>
              <a:spcAft>
                <a:spcPct val="0"/>
              </a:spcAft>
              <a:defRPr>
                <a:solidFill>
                  <a:schemeClr val="tx1"/>
                </a:solidFill>
                <a:latin typeface="Arial" charset="0"/>
                <a:ea typeface="ＭＳ Ｐゴシック" pitchFamily="34" charset="-128"/>
              </a:defRPr>
            </a:lvl7pPr>
            <a:lvl8pPr marL="3396761" indent="-226450" eaLnBrk="0" fontAlgn="base" hangingPunct="0">
              <a:spcBef>
                <a:spcPct val="0"/>
              </a:spcBef>
              <a:spcAft>
                <a:spcPct val="0"/>
              </a:spcAft>
              <a:defRPr>
                <a:solidFill>
                  <a:schemeClr val="tx1"/>
                </a:solidFill>
                <a:latin typeface="Arial" charset="0"/>
                <a:ea typeface="ＭＳ Ｐゴシック" pitchFamily="34" charset="-128"/>
              </a:defRPr>
            </a:lvl8pPr>
            <a:lvl9pPr marL="3849663" indent="-22645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7154745-D5E0-450C-B5F1-FD32B8988E18}" type="slidenum">
              <a:rPr lang="en-US" smtClean="0">
                <a:latin typeface="Calibri" pitchFamily="34" charset="0"/>
              </a:rPr>
              <a:pPr eaLnBrk="1" hangingPunct="1"/>
              <a:t>10</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What</a:t>
            </a:r>
            <a:r>
              <a:rPr lang="en-US" baseline="0" dirty="0" smtClean="0"/>
              <a:t> exactly is an Evidence Table/statement?</a:t>
            </a:r>
          </a:p>
          <a:p>
            <a:endParaRPr lang="en-US" baseline="0" dirty="0" smtClean="0"/>
          </a:p>
          <a:p>
            <a:r>
              <a:rPr lang="en-US" dirty="0" smtClean="0"/>
              <a:t>Evidence tables and evidence statements describe the knowledge and skills that an assessment item </a:t>
            </a:r>
          </a:p>
          <a:p>
            <a:r>
              <a:rPr lang="en-US" dirty="0" smtClean="0"/>
              <a:t>or a task elicits from students.</a:t>
            </a:r>
          </a:p>
          <a:p>
            <a:endParaRPr lang="en-US" dirty="0" smtClean="0"/>
          </a:p>
          <a:p>
            <a:r>
              <a:rPr lang="en-US" dirty="0" smtClean="0"/>
              <a:t>For mathematics, knowing which evidence statements are eligible for the performance-based </a:t>
            </a:r>
          </a:p>
          <a:p>
            <a:r>
              <a:rPr lang="en-US" dirty="0" smtClean="0"/>
              <a:t>assessment (PBA) and the end-of-year assessment (EOY) with accompanying content clarifications </a:t>
            </a:r>
          </a:p>
          <a:p>
            <a:r>
              <a:rPr lang="en-US" dirty="0" smtClean="0"/>
              <a:t>and limits is essential. Also essential in mathematics is to demonstrate the coherent nature of the </a:t>
            </a:r>
          </a:p>
          <a:p>
            <a:r>
              <a:rPr lang="en-US" dirty="0" smtClean="0"/>
              <a:t>standards. As such, some evidence statements include more than one standard.</a:t>
            </a:r>
          </a:p>
          <a:p>
            <a:endParaRPr lang="en-US" dirty="0" smtClean="0"/>
          </a:p>
          <a:p>
            <a:r>
              <a:rPr lang="en-US" dirty="0" smtClean="0"/>
              <a:t>The most important materials a teacher needs to help students prepare for the PARCC assessments </a:t>
            </a:r>
          </a:p>
          <a:p>
            <a:r>
              <a:rPr lang="en-US" dirty="0" smtClean="0"/>
              <a:t>are the CCSS themselves. The materials provided here may be useful in demystifying the design of </a:t>
            </a:r>
          </a:p>
          <a:p>
            <a:r>
              <a:rPr lang="en-US" dirty="0" smtClean="0"/>
              <a:t>the assessments. </a:t>
            </a:r>
          </a:p>
          <a:p>
            <a:endParaRPr lang="en-US" dirty="0" smtClean="0"/>
          </a:p>
          <a:p>
            <a:r>
              <a:rPr lang="en-US" dirty="0" smtClean="0"/>
              <a:t>For mathematics, the evidence tables show how the content and the mathematical practices go hand-in-hand and should </a:t>
            </a:r>
          </a:p>
          <a:p>
            <a:r>
              <a:rPr lang="en-US" dirty="0" smtClean="0"/>
              <a:t>not be thought of as separate standards</a:t>
            </a:r>
            <a:endParaRPr lang="en-US" dirty="0"/>
          </a:p>
        </p:txBody>
      </p:sp>
      <p:sp>
        <p:nvSpPr>
          <p:cNvPr id="4" name="Slide Number Placeholder 3"/>
          <p:cNvSpPr>
            <a:spLocks noGrp="1"/>
          </p:cNvSpPr>
          <p:nvPr>
            <p:ph type="sldNum" sz="quarter" idx="10"/>
          </p:nvPr>
        </p:nvSpPr>
        <p:spPr/>
        <p:txBody>
          <a:bodyPr/>
          <a:lstStyle/>
          <a:p>
            <a:fld id="{DBCD164C-B3E9-154B-AFED-9325C1B45B9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6149" indent="-346149"/>
            <a:r>
              <a:rPr lang="en-US" b="1" smtClean="0"/>
              <a:t>NOTE:  </a:t>
            </a:r>
            <a:r>
              <a:rPr lang="en-US"/>
              <a:t>It is evident in the released PARCC prototype questions that teachers must intentionally integrate multiple content and practice standards in their classroom materials and activities</a:t>
            </a:r>
            <a:endParaRPr lang="en-US" b="1" dirty="0" smtClean="0"/>
          </a:p>
          <a:p>
            <a:pPr marL="346149" indent="-346149"/>
            <a:endParaRPr lang="en-US" b="1" dirty="0" smtClean="0"/>
          </a:p>
          <a:p>
            <a:pPr marL="346149" indent="-346149"/>
            <a:r>
              <a:rPr lang="en-US" b="1" dirty="0" smtClean="0"/>
              <a:t>4</a:t>
            </a:r>
            <a:r>
              <a:rPr lang="en-US" b="1" baseline="0" dirty="0" smtClean="0"/>
              <a:t> types of integrative evidence statements</a:t>
            </a:r>
            <a:endParaRPr lang="en-US" b="1" dirty="0" smtClean="0"/>
          </a:p>
          <a:p>
            <a:pPr marL="346149" indent="-346149">
              <a:buAutoNum type="arabicPeriod"/>
            </a:pPr>
            <a:endParaRPr lang="en-US" b="1" dirty="0" smtClean="0"/>
          </a:p>
          <a:p>
            <a:pPr marL="346149" indent="-346149">
              <a:buAutoNum type="arabicPeriod"/>
            </a:pPr>
            <a:r>
              <a:rPr lang="en-US" b="1" dirty="0" smtClean="0"/>
              <a:t>Integrative for a cluster </a:t>
            </a:r>
            <a:r>
              <a:rPr lang="en-US" dirty="0" smtClean="0"/>
              <a:t/>
            </a:r>
            <a:br>
              <a:rPr lang="en-US" dirty="0" smtClean="0"/>
            </a:br>
            <a:r>
              <a:rPr lang="en-US" dirty="0" smtClean="0"/>
              <a:t>(</a:t>
            </a:r>
            <a:r>
              <a:rPr lang="en-US" i="1" dirty="0" smtClean="0"/>
              <a:t>example</a:t>
            </a:r>
            <a:r>
              <a:rPr lang="en-US" dirty="0" smtClean="0"/>
              <a:t>: 3.NF.A.Int.1; F-IF.A.Int.1)</a:t>
            </a:r>
          </a:p>
          <a:p>
            <a:pPr marL="346149" indent="-346149">
              <a:buAutoNum type="arabicPeriod"/>
            </a:pPr>
            <a:r>
              <a:rPr lang="en-US" b="1" dirty="0" smtClean="0"/>
              <a:t>Integrative for a domain</a:t>
            </a:r>
            <a:r>
              <a:rPr lang="en-US" dirty="0" smtClean="0"/>
              <a:t/>
            </a:r>
            <a:br>
              <a:rPr lang="en-US" dirty="0" smtClean="0"/>
            </a:br>
            <a:r>
              <a:rPr lang="en-US" dirty="0" smtClean="0"/>
              <a:t>(</a:t>
            </a:r>
            <a:r>
              <a:rPr lang="en-US" i="1" dirty="0" smtClean="0"/>
              <a:t>example</a:t>
            </a:r>
            <a:r>
              <a:rPr lang="en-US" dirty="0" smtClean="0"/>
              <a:t>: S-ID.Int.1)</a:t>
            </a:r>
          </a:p>
          <a:p>
            <a:pPr marL="346149" indent="-346149">
              <a:buAutoNum type="arabicPeriod"/>
            </a:pPr>
            <a:r>
              <a:rPr lang="en-US" b="1" dirty="0" smtClean="0"/>
              <a:t>Integrative for a conceptual category</a:t>
            </a:r>
            <a:r>
              <a:rPr lang="en-US" dirty="0" smtClean="0"/>
              <a:t/>
            </a:r>
            <a:br>
              <a:rPr lang="en-US" dirty="0" smtClean="0"/>
            </a:br>
            <a:r>
              <a:rPr lang="en-US" dirty="0" smtClean="0"/>
              <a:t>(</a:t>
            </a:r>
            <a:r>
              <a:rPr lang="en-US" i="1" dirty="0" smtClean="0"/>
              <a:t>example</a:t>
            </a:r>
            <a:r>
              <a:rPr lang="en-US" dirty="0" smtClean="0"/>
              <a:t>: A.Int.1</a:t>
            </a:r>
            <a:r>
              <a:rPr lang="en-US" baseline="0" dirty="0" smtClean="0"/>
              <a:t>  -- this example is integrative across the algebra category)</a:t>
            </a:r>
            <a:endParaRPr lang="en-US" dirty="0" smtClean="0"/>
          </a:p>
          <a:p>
            <a:pPr marL="346149" indent="-346149">
              <a:buAutoNum type="arabicPeriod"/>
            </a:pPr>
            <a:r>
              <a:rPr lang="en-US" b="1" dirty="0" smtClean="0"/>
              <a:t>Integrative for an elementary grade or for high school</a:t>
            </a:r>
            <a:endParaRPr lang="en-US" dirty="0"/>
          </a:p>
        </p:txBody>
      </p:sp>
      <p:sp>
        <p:nvSpPr>
          <p:cNvPr id="4" name="Slide Number Placeholder 3"/>
          <p:cNvSpPr>
            <a:spLocks noGrp="1"/>
          </p:cNvSpPr>
          <p:nvPr>
            <p:ph type="sldNum" sz="quarter" idx="10"/>
          </p:nvPr>
        </p:nvSpPr>
        <p:spPr/>
        <p:txBody>
          <a:bodyPr/>
          <a:lstStyle/>
          <a:p>
            <a:fld id="{C5EBAE1F-EB1A-4C0E-AD3F-5BC9C9F12DB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13</a:t>
            </a:fld>
            <a:endParaRPr lang="en-US"/>
          </a:p>
        </p:txBody>
      </p:sp>
    </p:spTree>
    <p:extLst>
      <p:ext uri="{BB962C8B-B14F-4D97-AF65-F5344CB8AC3E}">
        <p14:creationId xmlns:p14="http://schemas.microsoft.com/office/powerpoint/2010/main" val="2019813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16</a:t>
            </a:fld>
            <a:endParaRPr lang="en-US"/>
          </a:p>
        </p:txBody>
      </p:sp>
    </p:spTree>
    <p:extLst>
      <p:ext uri="{BB962C8B-B14F-4D97-AF65-F5344CB8AC3E}">
        <p14:creationId xmlns:p14="http://schemas.microsoft.com/office/powerpoint/2010/main" val="347421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CD164C-B3E9-154B-AFED-9325C1B45B91}"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18</a:t>
            </a:fld>
            <a:endParaRPr lang="en-US"/>
          </a:p>
        </p:txBody>
      </p:sp>
    </p:spTree>
    <p:extLst>
      <p:ext uri="{BB962C8B-B14F-4D97-AF65-F5344CB8AC3E}">
        <p14:creationId xmlns:p14="http://schemas.microsoft.com/office/powerpoint/2010/main" val="4077139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19</a:t>
            </a:fld>
            <a:endParaRPr lang="en-US"/>
          </a:p>
        </p:txBody>
      </p:sp>
    </p:spTree>
    <p:extLst>
      <p:ext uri="{BB962C8B-B14F-4D97-AF65-F5344CB8AC3E}">
        <p14:creationId xmlns:p14="http://schemas.microsoft.com/office/powerpoint/2010/main" val="2208818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20</a:t>
            </a:fld>
            <a:endParaRPr lang="en-US"/>
          </a:p>
        </p:txBody>
      </p:sp>
    </p:spTree>
    <p:extLst>
      <p:ext uri="{BB962C8B-B14F-4D97-AF65-F5344CB8AC3E}">
        <p14:creationId xmlns:p14="http://schemas.microsoft.com/office/powerpoint/2010/main" val="1512498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21</a:t>
            </a:fld>
            <a:endParaRPr lang="en-US"/>
          </a:p>
        </p:txBody>
      </p:sp>
    </p:spTree>
    <p:extLst>
      <p:ext uri="{BB962C8B-B14F-4D97-AF65-F5344CB8AC3E}">
        <p14:creationId xmlns:p14="http://schemas.microsoft.com/office/powerpoint/2010/main" val="27132397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22</a:t>
            </a:fld>
            <a:endParaRPr lang="en-US"/>
          </a:p>
        </p:txBody>
      </p:sp>
    </p:spTree>
    <p:extLst>
      <p:ext uri="{BB962C8B-B14F-4D97-AF65-F5344CB8AC3E}">
        <p14:creationId xmlns:p14="http://schemas.microsoft.com/office/powerpoint/2010/main" val="1827095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23</a:t>
            </a:fld>
            <a:endParaRPr lang="en-US"/>
          </a:p>
        </p:txBody>
      </p:sp>
    </p:spTree>
    <p:extLst>
      <p:ext uri="{BB962C8B-B14F-4D97-AF65-F5344CB8AC3E}">
        <p14:creationId xmlns:p14="http://schemas.microsoft.com/office/powerpoint/2010/main" val="3088274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EBAE1F-EB1A-4C0E-AD3F-5BC9C9F12DB4}" type="slidenum">
              <a:rPr lang="en-US" smtClean="0"/>
              <a:pPr/>
              <a:t>24</a:t>
            </a:fld>
            <a:endParaRPr lang="en-US"/>
          </a:p>
        </p:txBody>
      </p:sp>
    </p:spTree>
    <p:extLst>
      <p:ext uri="{BB962C8B-B14F-4D97-AF65-F5344CB8AC3E}">
        <p14:creationId xmlns:p14="http://schemas.microsoft.com/office/powerpoint/2010/main" val="1375627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2">
                    <a:lumMod val="40000"/>
                    <a:lumOff val="6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smtClean="0"/>
              <a:t>Click to edit Master title style</a:t>
            </a:r>
            <a:endParaRPr kumimoji="0"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6" name="Footer Placeholder 5"/>
          <p:cNvSpPr>
            <a:spLocks noGrp="1"/>
          </p:cNvSpPr>
          <p:nvPr>
            <p:ph type="ftr" sz="quarter" idx="11"/>
          </p:nvPr>
        </p:nvSpPr>
        <p:spPr>
          <a:xfrm>
            <a:off x="2667000" y="6356350"/>
            <a:ext cx="3352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8" name="Footer Placeholder 7"/>
          <p:cNvSpPr>
            <a:spLocks noGrp="1"/>
          </p:cNvSpPr>
          <p:nvPr>
            <p:ph type="ftr" sz="quarter" idx="11"/>
          </p:nvPr>
        </p:nvSpPr>
        <p:spPr>
          <a:xfrm>
            <a:off x="2667000" y="6356350"/>
            <a:ext cx="3352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4" name="Footer Placeholder 3"/>
          <p:cNvSpPr>
            <a:spLocks noGrp="1"/>
          </p:cNvSpPr>
          <p:nvPr>
            <p:ph type="ftr" sz="quarter" idx="11"/>
          </p:nvPr>
        </p:nvSpPr>
        <p:spPr>
          <a:xfrm>
            <a:off x="2667000" y="6356350"/>
            <a:ext cx="3352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3" name="Footer Placeholder 2"/>
          <p:cNvSpPr>
            <a:spLocks noGrp="1"/>
          </p:cNvSpPr>
          <p:nvPr>
            <p:ph type="ftr" sz="quarter" idx="11"/>
          </p:nvPr>
        </p:nvSpPr>
        <p:spPr>
          <a:xfrm>
            <a:off x="2667000" y="6356350"/>
            <a:ext cx="3352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6" name="Footer Placeholder 5"/>
          <p:cNvSpPr>
            <a:spLocks noGrp="1"/>
          </p:cNvSpPr>
          <p:nvPr>
            <p:ph type="ftr" sz="quarter" idx="11"/>
          </p:nvPr>
        </p:nvSpPr>
        <p:spPr>
          <a:xfrm>
            <a:off x="2667000" y="6356350"/>
            <a:ext cx="3352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6" name="Footer Placeholder 5"/>
          <p:cNvSpPr>
            <a:spLocks noGrp="1"/>
          </p:cNvSpPr>
          <p:nvPr>
            <p:ph type="ftr" sz="quarter" idx="11"/>
          </p:nvPr>
        </p:nvSpPr>
        <p:spPr>
          <a:xfrm>
            <a:off x="2667000" y="6356350"/>
            <a:ext cx="3352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077200" y="6356350"/>
            <a:ext cx="609600" cy="365125"/>
          </a:xfrm>
          <a:prstGeom prst="rect">
            <a:avLst/>
          </a:prstGeom>
        </p:spPr>
        <p:txBody>
          <a:bodyPr/>
          <a:lstStyle/>
          <a:p>
            <a:fld id="{91A14914-1130-4BDA-892A-8D36A9F7C47A}"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833D3D-C05F-4171-846E-DCE5A9FA1AA1}" type="datetimeFigureOut">
              <a:rPr lang="en-US" smtClean="0"/>
              <a:pPr/>
              <a:t>9/3/2013</a:t>
            </a:fld>
            <a:endParaRPr lang="en-US"/>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924800" y="6356350"/>
            <a:ext cx="762000" cy="365125"/>
          </a:xfrm>
          <a:prstGeom prst="rect">
            <a:avLst/>
          </a:prstGeom>
        </p:spPr>
        <p:txBody>
          <a:bodyPr/>
          <a:lstStyle/>
          <a:p>
            <a:fld id="{91A14914-1130-4BDA-892A-8D36A9F7C47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fld id="{CFC53C1E-EA2A-4099-BDC8-9BCDAEB0229E}" type="slidenum">
              <a:rPr lang="en-US" smtClean="0"/>
              <a:pPr/>
              <a:t>‹#›</a:t>
            </a:fld>
            <a:endParaRPr lang="en-US" dirty="0"/>
          </a:p>
        </p:txBody>
      </p:sp>
    </p:spTree>
    <p:extLst>
      <p:ext uri="{BB962C8B-B14F-4D97-AF65-F5344CB8AC3E}">
        <p14:creationId xmlns:p14="http://schemas.microsoft.com/office/powerpoint/2010/main" val="1080348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4"/>
          <p:cNvSpPr>
            <a:spLocks noGrp="1"/>
          </p:cNvSpPr>
          <p:nvPr>
            <p:ph type="sldNum" sz="quarter" idx="10"/>
          </p:nvPr>
        </p:nvSpPr>
        <p:spPr>
          <a:xfrm>
            <a:off x="6553200" y="6356350"/>
            <a:ext cx="2133600" cy="365125"/>
          </a:xfrm>
          <a:prstGeom prst="rect">
            <a:avLst/>
          </a:prstGeom>
        </p:spPr>
        <p:txBody>
          <a:bodyPr/>
          <a:lstStyle>
            <a:lvl1pPr>
              <a:defRPr/>
            </a:lvl1pPr>
          </a:lstStyle>
          <a:p>
            <a:pPr>
              <a:defRPr/>
            </a:pPr>
            <a:fld id="{00D3831F-E87B-44A0-9DA0-E6B964AF51FD}" type="slidenum">
              <a:rPr lang="en-US"/>
              <a:pPr>
                <a:defRPr/>
              </a:pPr>
              <a:t>‹#›</a:t>
            </a:fld>
            <a:endParaRPr lang="en-US"/>
          </a:p>
        </p:txBody>
      </p:sp>
    </p:spTree>
    <p:extLst>
      <p:ext uri="{BB962C8B-B14F-4D97-AF65-F5344CB8AC3E}">
        <p14:creationId xmlns:p14="http://schemas.microsoft.com/office/powerpoint/2010/main" val="2369305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10" name="Text Placeholder 6"/>
          <p:cNvSpPr>
            <a:spLocks noGrp="1"/>
          </p:cNvSpPr>
          <p:nvPr>
            <p:ph type="body" sz="quarter" idx="14"/>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Click to edit Master text styles</a:t>
            </a:r>
          </a:p>
        </p:txBody>
      </p:sp>
      <p:sp>
        <p:nvSpPr>
          <p:cNvPr id="5" name="Slide Number Placeholder 2"/>
          <p:cNvSpPr>
            <a:spLocks noGrp="1"/>
          </p:cNvSpPr>
          <p:nvPr>
            <p:ph type="sldNum" sz="quarter" idx="15"/>
          </p:nvPr>
        </p:nvSpPr>
        <p:spPr>
          <a:xfrm>
            <a:off x="0" y="6569075"/>
            <a:ext cx="609600" cy="288925"/>
          </a:xfrm>
          <a:prstGeom prst="rect">
            <a:avLst/>
          </a:prstGeom>
        </p:spPr>
        <p:txBody>
          <a:bodyPr/>
          <a:lstStyle>
            <a:lvl1pPr>
              <a:defRPr>
                <a:solidFill>
                  <a:schemeClr val="tx1"/>
                </a:solidFill>
              </a:defRPr>
            </a:lvl1pPr>
          </a:lstStyle>
          <a:p>
            <a:pPr>
              <a:defRPr/>
            </a:pPr>
            <a:fld id="{05AF6806-EA88-4936-8861-7A0126850AD0}" type="slidenum">
              <a:rPr lang="en-US"/>
              <a:pPr>
                <a:defRPr/>
              </a:pPr>
              <a:t>‹#›</a:t>
            </a:fld>
            <a:endParaRPr lang="en-US" dirty="0"/>
          </a:p>
        </p:txBody>
      </p:sp>
    </p:spTree>
    <p:extLst>
      <p:ext uri="{BB962C8B-B14F-4D97-AF65-F5344CB8AC3E}">
        <p14:creationId xmlns:p14="http://schemas.microsoft.com/office/powerpoint/2010/main" val="1066647803"/>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457200" y="311943"/>
            <a:ext cx="8229600" cy="1535145"/>
          </a:xfrm>
          <a:prstGeom prst="rect">
            <a:avLst/>
          </a:prstGeom>
        </p:spPr>
        <p:txBody>
          <a:bodyPr vert="horz" lIns="0" rIns="0" bIns="0" anchor="b">
            <a:noAutofit/>
          </a:bodyPr>
          <a:lstStyle/>
          <a:p>
            <a:r>
              <a:rPr kumimoji="0" lang="en-US" dirty="0" smtClean="0"/>
              <a:t>Click to edit Master title style</a:t>
            </a:r>
            <a:endParaRPr kumimoji="0" lang="en-US" dirty="0"/>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pic>
        <p:nvPicPr>
          <p:cNvPr id="3" name="Picture 2"/>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828800" y="5968128"/>
            <a:ext cx="6442357" cy="88987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latinLnBrk="0" hangingPunct="1">
        <a:spcBef>
          <a:spcPct val="0"/>
        </a:spcBef>
        <a:buNone/>
        <a:defRPr kumimoji="0" sz="4800" b="0" kern="1200">
          <a:ln>
            <a:noFill/>
          </a:ln>
          <a:solidFill>
            <a:schemeClr val="tx2"/>
          </a:solidFill>
          <a:effectLst/>
          <a:latin typeface="Arial Rounded MT Bold" pitchFamily="34" charset="0"/>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3600" kern="1200">
          <a:solidFill>
            <a:schemeClr val="tx1"/>
          </a:solidFill>
          <a:latin typeface="Arial Narrow" pitchFamily="34" charset="0"/>
          <a:ea typeface="+mn-ea"/>
          <a:cs typeface="+mn-cs"/>
        </a:defRPr>
      </a:lvl1pPr>
      <a:lvl2pPr marL="640080" indent="-246888" algn="l" rtl="0" eaLnBrk="1" latinLnBrk="0" hangingPunct="1">
        <a:spcBef>
          <a:spcPct val="20000"/>
        </a:spcBef>
        <a:buClr>
          <a:schemeClr val="accent1"/>
        </a:buClr>
        <a:buSzPct val="85000"/>
        <a:buFont typeface="Wingdings 2"/>
        <a:buChar char=""/>
        <a:defRPr kumimoji="0" sz="3600" kern="1200">
          <a:solidFill>
            <a:schemeClr val="tx1"/>
          </a:solidFill>
          <a:latin typeface="Arial Narrow" pitchFamily="34" charset="0"/>
          <a:ea typeface="+mn-ea"/>
          <a:cs typeface="+mn-cs"/>
        </a:defRPr>
      </a:lvl2pPr>
      <a:lvl3pPr marL="914400" indent="-246888" algn="l" rtl="0" eaLnBrk="1" latinLnBrk="0" hangingPunct="1">
        <a:spcBef>
          <a:spcPct val="20000"/>
        </a:spcBef>
        <a:buClr>
          <a:schemeClr val="accent2"/>
        </a:buClr>
        <a:buSzPct val="70000"/>
        <a:buFont typeface="Wingdings 2"/>
        <a:buChar char=""/>
        <a:defRPr kumimoji="0" sz="3600" kern="1200">
          <a:solidFill>
            <a:schemeClr val="tx1"/>
          </a:solidFill>
          <a:latin typeface="Arial Narrow" pitchFamily="34" charset="0"/>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3600" kern="1200">
          <a:solidFill>
            <a:schemeClr val="tx1"/>
          </a:solidFill>
          <a:latin typeface="Arial Narrow" pitchFamily="34" charset="0"/>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3600" kern="1200">
          <a:solidFill>
            <a:schemeClr val="tx1"/>
          </a:solidFill>
          <a:latin typeface="Arial Narrow" pitchFamily="34" charset="0"/>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www.parcconline.org/samples/item-task-prototype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chools.nyc.gov/Academics/CommonCoreLibrary/CommonCoreClassroom/Mathematics/default.htm" TargetMode="External"/><Relationship Id="rId5" Type="http://schemas.openxmlformats.org/officeDocument/2006/relationships/hyperlink" Target="http://map.mathshell.org/materials/lessons.php" TargetMode="External"/><Relationship Id="rId4" Type="http://schemas.openxmlformats.org/officeDocument/2006/relationships/hyperlink" Target="http://www.illustrativemathematics.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600200"/>
            <a:ext cx="8772525" cy="1755775"/>
          </a:xfrm>
        </p:spPr>
        <p:txBody>
          <a:bodyPr>
            <a:normAutofit fontScale="90000"/>
          </a:bodyPr>
          <a:lstStyle/>
          <a:p>
            <a:pPr algn="ctr"/>
            <a:r>
              <a:rPr lang="en-US" dirty="0" smtClean="0">
                <a:latin typeface="+mj-lt"/>
                <a:cs typeface="Arial" pitchFamily="34" charset="0"/>
              </a:rPr>
              <a:t/>
            </a:r>
            <a:br>
              <a:rPr lang="en-US" dirty="0" smtClean="0">
                <a:latin typeface="+mj-lt"/>
                <a:cs typeface="Arial" pitchFamily="34" charset="0"/>
              </a:rPr>
            </a:br>
            <a:r>
              <a:rPr lang="en-US" dirty="0" smtClean="0">
                <a:latin typeface="+mj-lt"/>
                <a:cs typeface="Arial" pitchFamily="34" charset="0"/>
              </a:rPr>
              <a:t/>
            </a:r>
            <a:br>
              <a:rPr lang="en-US" dirty="0" smtClean="0">
                <a:latin typeface="+mj-lt"/>
                <a:cs typeface="Arial" pitchFamily="34" charset="0"/>
              </a:rPr>
            </a:br>
            <a:r>
              <a:rPr lang="en-US" sz="6000" dirty="0" smtClean="0">
                <a:latin typeface="+mj-lt"/>
                <a:cs typeface="Arial" pitchFamily="34" charset="0"/>
              </a:rPr>
              <a:t>PARCC Math Evidence Tables</a:t>
            </a:r>
            <a:br>
              <a:rPr lang="en-US" sz="6000" dirty="0" smtClean="0">
                <a:latin typeface="+mj-lt"/>
                <a:cs typeface="Arial" pitchFamily="34" charset="0"/>
              </a:rPr>
            </a:br>
            <a:r>
              <a:rPr lang="en-US" sz="6000" dirty="0" smtClean="0">
                <a:latin typeface="+mj-lt"/>
                <a:cs typeface="Arial" pitchFamily="34" charset="0"/>
              </a:rPr>
              <a:t>for Algebra 1, Geometry </a:t>
            </a:r>
            <a:br>
              <a:rPr lang="en-US" sz="6000" dirty="0" smtClean="0">
                <a:latin typeface="+mj-lt"/>
                <a:cs typeface="Arial" pitchFamily="34" charset="0"/>
              </a:rPr>
            </a:br>
            <a:r>
              <a:rPr lang="en-US" sz="6000" dirty="0" smtClean="0">
                <a:latin typeface="+mj-lt"/>
                <a:cs typeface="Arial" pitchFamily="34" charset="0"/>
              </a:rPr>
              <a:t>&amp; Algebra 2 Teachers</a:t>
            </a:r>
            <a:endParaRPr lang="en-US" sz="5300" dirty="0">
              <a:latin typeface="+mj-lt"/>
              <a:cs typeface="Arial" pitchFamily="34" charset="0"/>
            </a:endParaRPr>
          </a:p>
        </p:txBody>
      </p:sp>
      <p:sp>
        <p:nvSpPr>
          <p:cNvPr id="3" name="Subtitle 2"/>
          <p:cNvSpPr>
            <a:spLocks noGrp="1"/>
          </p:cNvSpPr>
          <p:nvPr>
            <p:ph type="subTitle" idx="4294967295"/>
          </p:nvPr>
        </p:nvSpPr>
        <p:spPr>
          <a:xfrm>
            <a:off x="609600" y="3886200"/>
            <a:ext cx="7524750" cy="1752600"/>
          </a:xfrm>
        </p:spPr>
        <p:txBody>
          <a:bodyPr>
            <a:noAutofit/>
          </a:bodyPr>
          <a:lstStyle/>
          <a:p>
            <a:pPr algn="ctr">
              <a:buNone/>
            </a:pPr>
            <a:r>
              <a:rPr lang="en-US" dirty="0" smtClean="0">
                <a:latin typeface="+mj-lt"/>
                <a:cs typeface="Arial" pitchFamily="34" charset="0"/>
              </a:rPr>
              <a:t>In Preparation for the PARCC Summative Assessments, Spring 2015</a:t>
            </a:r>
          </a:p>
          <a:p>
            <a:pPr algn="ctr">
              <a:buNone/>
            </a:pPr>
            <a:r>
              <a:rPr lang="en-US" dirty="0" smtClean="0">
                <a:latin typeface="+mj-lt"/>
                <a:cs typeface="Arial" pitchFamily="34" charset="0"/>
              </a:rPr>
              <a:t>&amp; the CCIA for APS in the Interim</a:t>
            </a:r>
            <a:endParaRPr lang="en-US" dirty="0">
              <a:latin typeface="+mj-lt"/>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8458200" cy="4247317"/>
          </a:xfrm>
          <a:prstGeom prst="rect">
            <a:avLst/>
          </a:prstGeom>
          <a:noFill/>
        </p:spPr>
        <p:txBody>
          <a:bodyPr wrap="square" rtlCol="0">
            <a:spAutoFit/>
          </a:bodyPr>
          <a:lstStyle/>
          <a:p>
            <a:r>
              <a:rPr lang="en-US" sz="5400" dirty="0" err="1" smtClean="0"/>
              <a:t>PollEverywhere.Com</a:t>
            </a:r>
            <a:endParaRPr lang="en-US" sz="5400" dirty="0" smtClean="0"/>
          </a:p>
          <a:p>
            <a:endParaRPr lang="en-US" sz="5400" dirty="0" smtClean="0"/>
          </a:p>
          <a:p>
            <a:r>
              <a:rPr lang="en-US" sz="5400" dirty="0" smtClean="0"/>
              <a:t>At this time, what </a:t>
            </a:r>
            <a:r>
              <a:rPr lang="en-US" sz="5400" dirty="0" smtClean="0"/>
              <a:t>is your greatest concern in teaching the </a:t>
            </a:r>
            <a:r>
              <a:rPr lang="en-US" sz="5400" dirty="0" smtClean="0"/>
              <a:t>CCSS?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05800" cy="1676400"/>
          </a:xfrm>
        </p:spPr>
        <p:txBody>
          <a:bodyPr/>
          <a:lstStyle/>
          <a:p>
            <a:pPr algn="ct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Today’s Learning Outcomes</a:t>
            </a:r>
            <a:br>
              <a:rPr lang="en-US" sz="4000" dirty="0" smtClean="0"/>
            </a:br>
            <a:r>
              <a:rPr lang="en-US" dirty="0" smtClean="0"/>
              <a:t/>
            </a:r>
            <a:br>
              <a:rPr lang="en-US" dirty="0" smtClean="0"/>
            </a:br>
            <a:endParaRPr lang="en-US" dirty="0"/>
          </a:p>
        </p:txBody>
      </p:sp>
      <p:sp>
        <p:nvSpPr>
          <p:cNvPr id="3" name="Content Placeholder 2"/>
          <p:cNvSpPr>
            <a:spLocks noGrp="1"/>
          </p:cNvSpPr>
          <p:nvPr>
            <p:ph idx="1"/>
          </p:nvPr>
        </p:nvSpPr>
        <p:spPr>
          <a:xfrm>
            <a:off x="381000" y="1371600"/>
            <a:ext cx="8229600" cy="4267200"/>
          </a:xfrm>
        </p:spPr>
        <p:txBody>
          <a:bodyPr>
            <a:normAutofit/>
          </a:bodyPr>
          <a:lstStyle/>
          <a:p>
            <a:r>
              <a:rPr lang="en-US" dirty="0" smtClean="0"/>
              <a:t>Basics of CCSS PARCC assessment design</a:t>
            </a:r>
          </a:p>
          <a:p>
            <a:r>
              <a:rPr lang="en-US" dirty="0" smtClean="0"/>
              <a:t>How to read the PARCC CCSS evidence tables</a:t>
            </a:r>
          </a:p>
          <a:p>
            <a:r>
              <a:rPr lang="en-US" dirty="0" smtClean="0"/>
              <a:t>Evidence Statements to clarify CCSS</a:t>
            </a:r>
          </a:p>
          <a:p>
            <a:r>
              <a:rPr lang="en-US" dirty="0" smtClean="0"/>
              <a:t>Connections to Unit 2 Scope and </a:t>
            </a:r>
            <a:r>
              <a:rPr lang="en-US" dirty="0" smtClean="0"/>
              <a:t>Sequence</a:t>
            </a:r>
          </a:p>
          <a:p>
            <a:r>
              <a:rPr lang="en-US" dirty="0" smtClean="0"/>
              <a:t>PLD’s – interpreting in light of PBA’s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7513" y="114300"/>
            <a:ext cx="1431925"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Straight Arrow Connector 23"/>
          <p:cNvCxnSpPr/>
          <p:nvPr/>
        </p:nvCxnSpPr>
        <p:spPr>
          <a:xfrm flipH="1">
            <a:off x="1658938" y="5764213"/>
            <a:ext cx="4675187" cy="0"/>
          </a:xfrm>
          <a:prstGeom prst="straightConnector1">
            <a:avLst/>
          </a:prstGeom>
          <a:ln w="22225">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12750" y="2149475"/>
            <a:ext cx="4845050" cy="15875"/>
          </a:xfrm>
          <a:prstGeom prst="straightConnector1">
            <a:avLst/>
          </a:prstGeom>
          <a:ln w="22225">
            <a:prstDash val="dash"/>
            <a:headEnd type="arrow"/>
            <a:tailEnd type="arrow"/>
          </a:ln>
        </p:spPr>
        <p:style>
          <a:lnRef idx="1">
            <a:schemeClr val="accent1"/>
          </a:lnRef>
          <a:fillRef idx="0">
            <a:schemeClr val="accent1"/>
          </a:fillRef>
          <a:effectRef idx="0">
            <a:schemeClr val="accent1"/>
          </a:effectRef>
          <a:fontRef idx="minor">
            <a:schemeClr val="tx1"/>
          </a:fontRef>
        </p:style>
      </p:cxnSp>
      <p:pic>
        <p:nvPicPr>
          <p:cNvPr id="14341" name="Picture 5" descr="yearbar.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990600"/>
            <a:ext cx="8686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itle 2"/>
          <p:cNvSpPr>
            <a:spLocks noGrp="1"/>
          </p:cNvSpPr>
          <p:nvPr>
            <p:ph type="title"/>
          </p:nvPr>
        </p:nvSpPr>
        <p:spPr bwMode="auto">
          <a:xfrm>
            <a:off x="1143000" y="152400"/>
            <a:ext cx="7620000" cy="1447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168275" algn="l"/>
            <a:r>
              <a:rPr lang="en-US" dirty="0" smtClean="0">
                <a:ea typeface="ＭＳ Ｐゴシック" pitchFamily="34" charset="-128"/>
              </a:rPr>
              <a:t>                                      </a:t>
            </a:r>
            <a:r>
              <a:rPr lang="en-US" dirty="0" smtClean="0">
                <a:latin typeface="+mj-lt"/>
                <a:ea typeface="ＭＳ Ｐゴシック" pitchFamily="34" charset="-128"/>
              </a:rPr>
              <a:t>Assessment Design</a:t>
            </a:r>
            <a:r>
              <a:rPr lang="en-US" dirty="0" smtClean="0">
                <a:ea typeface="ＭＳ Ｐゴシック" pitchFamily="34" charset="-128"/>
              </a:rPr>
              <a:t/>
            </a:r>
            <a:br>
              <a:rPr lang="en-US" dirty="0" smtClean="0">
                <a:ea typeface="ＭＳ Ｐゴシック" pitchFamily="34" charset="-128"/>
              </a:rPr>
            </a:br>
            <a:r>
              <a:rPr lang="en-US" dirty="0" smtClean="0">
                <a:ea typeface="ＭＳ Ｐゴシック" pitchFamily="34" charset="-128"/>
              </a:rPr>
              <a:t/>
            </a:r>
            <a:br>
              <a:rPr lang="en-US" dirty="0" smtClean="0">
                <a:ea typeface="ＭＳ Ｐゴシック" pitchFamily="34" charset="-128"/>
              </a:rPr>
            </a:br>
            <a:r>
              <a:rPr lang="en-US" sz="1800" dirty="0" smtClean="0">
                <a:latin typeface="Calibri" pitchFamily="34" charset="0"/>
                <a:ea typeface="ＭＳ Ｐゴシック" pitchFamily="34" charset="-128"/>
              </a:rPr>
              <a:t>English Language Arts/Literacy and Mathematics, Grades 3-11</a:t>
            </a:r>
            <a:endParaRPr lang="en-US" dirty="0" smtClean="0">
              <a:latin typeface="Calibri" pitchFamily="34" charset="0"/>
              <a:ea typeface="ＭＳ Ｐゴシック" pitchFamily="34" charset="-128"/>
            </a:endParaRPr>
          </a:p>
        </p:txBody>
      </p:sp>
      <p:grpSp>
        <p:nvGrpSpPr>
          <p:cNvPr id="2" name="Group 39"/>
          <p:cNvGrpSpPr>
            <a:grpSpLocks/>
          </p:cNvGrpSpPr>
          <p:nvPr/>
        </p:nvGrpSpPr>
        <p:grpSpPr bwMode="auto">
          <a:xfrm>
            <a:off x="7002463" y="1905000"/>
            <a:ext cx="2052637" cy="3562350"/>
            <a:chOff x="7394941" y="2244298"/>
            <a:chExt cx="1495401" cy="2045933"/>
          </a:xfrm>
        </p:grpSpPr>
        <p:cxnSp>
          <p:nvCxnSpPr>
            <p:cNvPr id="8" name="Straight Connector 7"/>
            <p:cNvCxnSpPr/>
            <p:nvPr/>
          </p:nvCxnSpPr>
          <p:spPr>
            <a:xfrm>
              <a:off x="8131654" y="2244298"/>
              <a:ext cx="0" cy="1169756"/>
            </a:xfrm>
            <a:prstGeom prst="line">
              <a:avLst/>
            </a:prstGeom>
            <a:ln w="38100">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11294" name="Picture 5" descr="clipboard.png"/>
            <p:cNvPicPr preferRelativeResize="0">
              <a:picLocks/>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94941" y="2573719"/>
              <a:ext cx="1495401" cy="171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5" name="TextBox 35"/>
            <p:cNvSpPr txBox="1">
              <a:spLocks noChangeArrowheads="1"/>
            </p:cNvSpPr>
            <p:nvPr/>
          </p:nvSpPr>
          <p:spPr bwMode="auto">
            <a:xfrm>
              <a:off x="7446985" y="3139622"/>
              <a:ext cx="1370496" cy="839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26" charset="-128"/>
                </a:defRPr>
              </a:lvl1pPr>
              <a:lvl2pPr marL="742950" indent="-285750" eaLnBrk="0" hangingPunct="0">
                <a:defRPr>
                  <a:solidFill>
                    <a:schemeClr val="tx1"/>
                  </a:solidFill>
                  <a:latin typeface="Arial" charset="0"/>
                  <a:ea typeface="ＭＳ Ｐゴシック" pitchFamily="26" charset="-128"/>
                </a:defRPr>
              </a:lvl2pPr>
              <a:lvl3pPr marL="1143000" indent="-228600" eaLnBrk="0" hangingPunct="0">
                <a:defRPr>
                  <a:solidFill>
                    <a:schemeClr val="tx1"/>
                  </a:solidFill>
                  <a:latin typeface="Arial" charset="0"/>
                  <a:ea typeface="ＭＳ Ｐゴシック" pitchFamily="26" charset="-128"/>
                </a:defRPr>
              </a:lvl3pPr>
              <a:lvl4pPr marL="1600200" indent="-228600" eaLnBrk="0" hangingPunct="0">
                <a:defRPr>
                  <a:solidFill>
                    <a:schemeClr val="tx1"/>
                  </a:solidFill>
                  <a:latin typeface="Arial" charset="0"/>
                  <a:ea typeface="ＭＳ Ｐゴシック" pitchFamily="26" charset="-128"/>
                </a:defRPr>
              </a:lvl4pPr>
              <a:lvl5pPr marL="2057400" indent="-228600" eaLnBrk="0" hangingPunct="0">
                <a:defRPr>
                  <a:solidFill>
                    <a:schemeClr val="tx1"/>
                  </a:solidFill>
                  <a:latin typeface="Arial" charset="0"/>
                  <a:ea typeface="ＭＳ Ｐゴシック" pitchFamily="26"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26"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26"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26"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26" charset="-128"/>
                </a:defRPr>
              </a:lvl9pPr>
            </a:lstStyle>
            <a:p>
              <a:pPr algn="ctr" eaLnBrk="1" hangingPunct="1">
                <a:defRPr/>
              </a:pPr>
              <a:r>
                <a:rPr lang="en-US" sz="1400" b="1" dirty="0">
                  <a:solidFill>
                    <a:prstClr val="black"/>
                  </a:solidFill>
                  <a:latin typeface="Calibri" pitchFamily="26" charset="0"/>
                  <a:cs typeface="+mn-cs"/>
                </a:rPr>
                <a:t>End-of-Year </a:t>
              </a:r>
            </a:p>
            <a:p>
              <a:pPr algn="ctr" eaLnBrk="1" hangingPunct="1">
                <a:defRPr/>
              </a:pPr>
              <a:r>
                <a:rPr lang="en-US" sz="1400" b="1" dirty="0">
                  <a:solidFill>
                    <a:prstClr val="black"/>
                  </a:solidFill>
                  <a:latin typeface="Calibri" pitchFamily="26" charset="0"/>
                  <a:cs typeface="+mn-cs"/>
                </a:rPr>
                <a:t>Assessment</a:t>
              </a:r>
            </a:p>
            <a:p>
              <a:pPr marL="274320" indent="-91440" eaLnBrk="1" hangingPunct="1">
                <a:buFont typeface="Arial" charset="0"/>
                <a:buChar char="•"/>
                <a:defRPr/>
              </a:pPr>
              <a:r>
                <a:rPr lang="en-US" sz="1300" dirty="0">
                  <a:solidFill>
                    <a:srgbClr val="000000"/>
                  </a:solidFill>
                  <a:latin typeface="Calibri" pitchFamily="26" charset="0"/>
                  <a:cs typeface="+mn-cs"/>
                </a:rPr>
                <a:t>Innovative, computer-based </a:t>
              </a:r>
              <a:r>
                <a:rPr lang="en-US" sz="1300" dirty="0" smtClean="0">
                  <a:solidFill>
                    <a:srgbClr val="000000"/>
                  </a:solidFill>
                  <a:latin typeface="Calibri" pitchFamily="26" charset="0"/>
                  <a:cs typeface="+mn-cs"/>
                </a:rPr>
                <a:t>items</a:t>
              </a:r>
            </a:p>
            <a:p>
              <a:pPr marL="274320" indent="-91440" eaLnBrk="1" hangingPunct="1">
                <a:buFont typeface="Arial" charset="0"/>
                <a:buChar char="•"/>
                <a:defRPr/>
              </a:pPr>
              <a:r>
                <a:rPr lang="en-US" sz="1300" dirty="0" smtClean="0">
                  <a:solidFill>
                    <a:srgbClr val="000000"/>
                  </a:solidFill>
                  <a:latin typeface="Calibri" pitchFamily="26" charset="0"/>
                  <a:cs typeface="+mn-cs"/>
                </a:rPr>
                <a:t>Required</a:t>
              </a:r>
              <a:endParaRPr lang="en-US" sz="1300" dirty="0">
                <a:solidFill>
                  <a:prstClr val="black"/>
                </a:solidFill>
                <a:latin typeface="Calibri" pitchFamily="26" charset="0"/>
                <a:cs typeface="+mn-cs"/>
              </a:endParaRPr>
            </a:p>
            <a:p>
              <a:pPr algn="ctr" eaLnBrk="1" hangingPunct="1">
                <a:defRPr/>
              </a:pPr>
              <a:endParaRPr lang="en-US" sz="900" b="1" dirty="0">
                <a:solidFill>
                  <a:prstClr val="black"/>
                </a:solidFill>
                <a:cs typeface="+mn-cs"/>
              </a:endParaRPr>
            </a:p>
          </p:txBody>
        </p:sp>
      </p:grpSp>
      <p:grpSp>
        <p:nvGrpSpPr>
          <p:cNvPr id="4" name="Group 34"/>
          <p:cNvGrpSpPr>
            <a:grpSpLocks/>
          </p:cNvGrpSpPr>
          <p:nvPr/>
        </p:nvGrpSpPr>
        <p:grpSpPr bwMode="auto">
          <a:xfrm>
            <a:off x="4865688" y="1905000"/>
            <a:ext cx="2054225" cy="3557588"/>
            <a:chOff x="5612310" y="2573672"/>
            <a:chExt cx="1454646" cy="2795085"/>
          </a:xfrm>
        </p:grpSpPr>
        <p:cxnSp>
          <p:nvCxnSpPr>
            <p:cNvPr id="13" name="Straight Connector 12"/>
            <p:cNvCxnSpPr/>
            <p:nvPr/>
          </p:nvCxnSpPr>
          <p:spPr>
            <a:xfrm>
              <a:off x="6321646" y="2573672"/>
              <a:ext cx="0" cy="1922011"/>
            </a:xfrm>
            <a:prstGeom prst="line">
              <a:avLst/>
            </a:prstGeom>
            <a:ln w="38100">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11291" name="Picture 18" descr="clipboard.png"/>
            <p:cNvPicPr preferRelativeResize="0">
              <a:picLocks/>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12310" y="3024185"/>
              <a:ext cx="1454646" cy="2344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5738214" y="3776020"/>
              <a:ext cx="1165740" cy="1015261"/>
            </a:xfrm>
            <a:prstGeom prst="rect">
              <a:avLst/>
            </a:prstGeom>
            <a:noFill/>
          </p:spPr>
          <p:txBody>
            <a:bodyPr>
              <a:spAutoFit/>
            </a:bodyPr>
            <a:lstStyle/>
            <a:p>
              <a:pPr algn="ctr">
                <a:defRPr/>
              </a:pPr>
              <a:r>
                <a:rPr lang="en-US" sz="1300" b="1" dirty="0">
                  <a:solidFill>
                    <a:prstClr val="black"/>
                  </a:solidFill>
                  <a:latin typeface="+mn-lt"/>
                  <a:cs typeface="Calibri" pitchFamily="34" charset="0"/>
                </a:rPr>
                <a:t>Performance-Based</a:t>
              </a:r>
            </a:p>
            <a:p>
              <a:pPr algn="ctr">
                <a:defRPr/>
              </a:pPr>
              <a:r>
                <a:rPr lang="en-US" sz="1300" b="1" dirty="0">
                  <a:solidFill>
                    <a:prstClr val="black"/>
                  </a:solidFill>
                  <a:latin typeface="+mn-lt"/>
                  <a:cs typeface="Calibri" pitchFamily="34" charset="0"/>
                </a:rPr>
                <a:t>Assessment (PBA)</a:t>
              </a:r>
            </a:p>
            <a:p>
              <a:pPr marL="182880" indent="-91440">
                <a:buFont typeface="Arial" pitchFamily="34" charset="0"/>
                <a:buChar char="•"/>
                <a:defRPr/>
              </a:pPr>
              <a:r>
                <a:rPr lang="en-US" sz="1300" dirty="0">
                  <a:solidFill>
                    <a:prstClr val="black"/>
                  </a:solidFill>
                  <a:latin typeface="+mn-lt"/>
                  <a:cs typeface="Calibri" pitchFamily="34" charset="0"/>
                </a:rPr>
                <a:t>Extended tasks</a:t>
              </a:r>
            </a:p>
            <a:p>
              <a:pPr marL="182880" indent="-91440">
                <a:buFont typeface="Arial" pitchFamily="34" charset="0"/>
                <a:buChar char="•"/>
                <a:defRPr/>
              </a:pPr>
              <a:r>
                <a:rPr lang="en-US" sz="1300" dirty="0">
                  <a:solidFill>
                    <a:prstClr val="black"/>
                  </a:solidFill>
                  <a:latin typeface="+mn-lt"/>
                  <a:cs typeface="Calibri" pitchFamily="34" charset="0"/>
                </a:rPr>
                <a:t>Applications of concepts and skills</a:t>
              </a:r>
            </a:p>
            <a:p>
              <a:pPr marL="182880" indent="-91440">
                <a:buFont typeface="Arial" pitchFamily="34" charset="0"/>
                <a:buChar char="•"/>
                <a:defRPr/>
              </a:pPr>
              <a:r>
                <a:rPr lang="en-US" sz="1300" dirty="0">
                  <a:solidFill>
                    <a:prstClr val="black"/>
                  </a:solidFill>
                  <a:latin typeface="+mn-lt"/>
                  <a:cs typeface="Calibri" pitchFamily="34" charset="0"/>
                </a:rPr>
                <a:t>Required</a:t>
              </a:r>
            </a:p>
          </p:txBody>
        </p:sp>
      </p:grpSp>
      <p:grpSp>
        <p:nvGrpSpPr>
          <p:cNvPr id="5" name="Group 47"/>
          <p:cNvGrpSpPr>
            <a:grpSpLocks/>
          </p:cNvGrpSpPr>
          <p:nvPr/>
        </p:nvGrpSpPr>
        <p:grpSpPr bwMode="auto">
          <a:xfrm>
            <a:off x="185738" y="2438400"/>
            <a:ext cx="2300287" cy="3028950"/>
            <a:chOff x="5398483" y="4867082"/>
            <a:chExt cx="1274675" cy="1373805"/>
          </a:xfrm>
        </p:grpSpPr>
        <p:pic>
          <p:nvPicPr>
            <p:cNvPr id="11285" name="Picture 6" descr="clipboard-faded.png"/>
            <p:cNvPicPr>
              <a:picLocks/>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98483" y="4867082"/>
              <a:ext cx="1274675" cy="137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6" name="TextBox 39"/>
            <p:cNvSpPr txBox="1">
              <a:spLocks noChangeArrowheads="1"/>
            </p:cNvSpPr>
            <p:nvPr/>
          </p:nvSpPr>
          <p:spPr bwMode="auto">
            <a:xfrm>
              <a:off x="5545391" y="5325017"/>
              <a:ext cx="980858" cy="6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26" charset="-128"/>
                </a:defRPr>
              </a:lvl1pPr>
              <a:lvl2pPr marL="742950" indent="-285750" eaLnBrk="0" hangingPunct="0">
                <a:defRPr>
                  <a:solidFill>
                    <a:schemeClr val="tx1"/>
                  </a:solidFill>
                  <a:latin typeface="Arial" charset="0"/>
                  <a:ea typeface="ＭＳ Ｐゴシック" pitchFamily="26" charset="-128"/>
                </a:defRPr>
              </a:lvl2pPr>
              <a:lvl3pPr marL="1143000" indent="-228600" eaLnBrk="0" hangingPunct="0">
                <a:defRPr>
                  <a:solidFill>
                    <a:schemeClr val="tx1"/>
                  </a:solidFill>
                  <a:latin typeface="Arial" charset="0"/>
                  <a:ea typeface="ＭＳ Ｐゴシック" pitchFamily="26" charset="-128"/>
                </a:defRPr>
              </a:lvl3pPr>
              <a:lvl4pPr marL="1600200" indent="-228600" eaLnBrk="0" hangingPunct="0">
                <a:defRPr>
                  <a:solidFill>
                    <a:schemeClr val="tx1"/>
                  </a:solidFill>
                  <a:latin typeface="Arial" charset="0"/>
                  <a:ea typeface="ＭＳ Ｐゴシック" pitchFamily="26" charset="-128"/>
                </a:defRPr>
              </a:lvl4pPr>
              <a:lvl5pPr marL="2057400" indent="-228600" eaLnBrk="0" hangingPunct="0">
                <a:defRPr>
                  <a:solidFill>
                    <a:schemeClr val="tx1"/>
                  </a:solidFill>
                  <a:latin typeface="Arial" charset="0"/>
                  <a:ea typeface="ＭＳ Ｐゴシック" pitchFamily="26"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26"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26"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26"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26" charset="-128"/>
                </a:defRPr>
              </a:lvl9pPr>
            </a:lstStyle>
            <a:p>
              <a:pPr algn="ctr" eaLnBrk="1" hangingPunct="1">
                <a:defRPr/>
              </a:pPr>
              <a:r>
                <a:rPr lang="en-US" sz="1300" b="1" dirty="0" smtClean="0">
                  <a:solidFill>
                    <a:prstClr val="black"/>
                  </a:solidFill>
                  <a:latin typeface="Calibri" pitchFamily="26" charset="0"/>
                  <a:cs typeface="+mn-cs"/>
                </a:rPr>
                <a:t>Diagnostic Assessment</a:t>
              </a:r>
            </a:p>
            <a:p>
              <a:pPr marL="91440" indent="-91440" eaLnBrk="1" hangingPunct="1">
                <a:buFont typeface="Arial" pitchFamily="34" charset="0"/>
                <a:buChar char="•"/>
                <a:defRPr/>
              </a:pPr>
              <a:r>
                <a:rPr lang="en-US" sz="1300" dirty="0" smtClean="0">
                  <a:solidFill>
                    <a:prstClr val="black"/>
                  </a:solidFill>
                  <a:latin typeface="Calibri" pitchFamily="26" charset="0"/>
                  <a:cs typeface="+mn-cs"/>
                </a:rPr>
                <a:t>Early indicator of student knowledge </a:t>
              </a:r>
              <a:r>
                <a:rPr lang="en-US" sz="1300" dirty="0">
                  <a:solidFill>
                    <a:prstClr val="black"/>
                  </a:solidFill>
                  <a:latin typeface="Calibri" pitchFamily="26" charset="0"/>
                  <a:cs typeface="+mn-cs"/>
                </a:rPr>
                <a:t>and </a:t>
              </a:r>
              <a:r>
                <a:rPr lang="en-US" sz="1300" dirty="0" smtClean="0">
                  <a:solidFill>
                    <a:prstClr val="black"/>
                  </a:solidFill>
                  <a:latin typeface="Calibri" pitchFamily="26" charset="0"/>
                  <a:cs typeface="+mn-cs"/>
                </a:rPr>
                <a:t>skills </a:t>
              </a:r>
              <a:r>
                <a:rPr lang="en-US" sz="1300" dirty="0">
                  <a:solidFill>
                    <a:prstClr val="black"/>
                  </a:solidFill>
                  <a:latin typeface="Calibri" pitchFamily="26" charset="0"/>
                  <a:cs typeface="+mn-cs"/>
                </a:rPr>
                <a:t>to inform instruction, supports, and </a:t>
              </a:r>
              <a:r>
                <a:rPr lang="en-US" sz="1300" dirty="0" smtClean="0">
                  <a:solidFill>
                    <a:prstClr val="black"/>
                  </a:solidFill>
                  <a:latin typeface="Calibri" pitchFamily="26" charset="0"/>
                  <a:cs typeface="+mn-cs"/>
                </a:rPr>
                <a:t>PD</a:t>
              </a:r>
            </a:p>
            <a:p>
              <a:pPr marL="91440" indent="-91440" eaLnBrk="1" hangingPunct="1">
                <a:buFont typeface="Arial" pitchFamily="34" charset="0"/>
                <a:buChar char="•"/>
                <a:defRPr/>
              </a:pPr>
              <a:r>
                <a:rPr lang="en-US" sz="1300" dirty="0" smtClean="0">
                  <a:solidFill>
                    <a:prstClr val="black"/>
                  </a:solidFill>
                  <a:latin typeface="Calibri" pitchFamily="26" charset="0"/>
                  <a:cs typeface="+mn-cs"/>
                </a:rPr>
                <a:t>Non-summative</a:t>
              </a:r>
              <a:endParaRPr lang="en-US" sz="1300" dirty="0">
                <a:solidFill>
                  <a:prstClr val="black"/>
                </a:solidFill>
                <a:latin typeface="Calibri" pitchFamily="26" charset="0"/>
                <a:cs typeface="+mn-cs"/>
              </a:endParaRPr>
            </a:p>
          </p:txBody>
        </p:sp>
      </p:grpSp>
      <p:sp>
        <p:nvSpPr>
          <p:cNvPr id="35" name="TextBox 34"/>
          <p:cNvSpPr txBox="1"/>
          <p:nvPr/>
        </p:nvSpPr>
        <p:spPr bwMode="auto">
          <a:xfrm>
            <a:off x="674688" y="1997075"/>
            <a:ext cx="3870325" cy="306388"/>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n-US" sz="1400" b="1" dirty="0">
                <a:solidFill>
                  <a:srgbClr val="1F497D">
                    <a:lumMod val="75000"/>
                  </a:srgbClr>
                </a:solidFill>
              </a:rPr>
              <a:t>2 Optional Assessments/Flexible Administration</a:t>
            </a:r>
          </a:p>
        </p:txBody>
      </p:sp>
      <p:grpSp>
        <p:nvGrpSpPr>
          <p:cNvPr id="6" name="Group 47"/>
          <p:cNvGrpSpPr>
            <a:grpSpLocks/>
          </p:cNvGrpSpPr>
          <p:nvPr/>
        </p:nvGrpSpPr>
        <p:grpSpPr bwMode="auto">
          <a:xfrm>
            <a:off x="2486025" y="2438400"/>
            <a:ext cx="2379663" cy="3024188"/>
            <a:chOff x="5394517" y="4867082"/>
            <a:chExt cx="1342192" cy="1373805"/>
          </a:xfrm>
        </p:grpSpPr>
        <p:pic>
          <p:nvPicPr>
            <p:cNvPr id="11281" name="Picture 6" descr="clipboard-faded.png"/>
            <p:cNvPicPr>
              <a:picLocks/>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55526" y="4867082"/>
              <a:ext cx="1217632" cy="137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47"/>
            <p:cNvSpPr txBox="1"/>
            <p:nvPr/>
          </p:nvSpPr>
          <p:spPr>
            <a:xfrm>
              <a:off x="5394517" y="5272372"/>
              <a:ext cx="1342192" cy="191107"/>
            </a:xfrm>
            <a:prstGeom prst="rect">
              <a:avLst/>
            </a:prstGeom>
            <a:noFill/>
          </p:spPr>
          <p:txBody>
            <a:bodyPr>
              <a:spAutoFit/>
            </a:bodyPr>
            <a:lstStyle/>
            <a:p>
              <a:pPr algn="ctr">
                <a:defRPr/>
              </a:pPr>
              <a:endParaRPr lang="en-US" sz="1050" dirty="0">
                <a:solidFill>
                  <a:prstClr val="black"/>
                </a:solidFill>
                <a:cs typeface="+mn-cs"/>
              </a:endParaRPr>
            </a:p>
          </p:txBody>
        </p:sp>
      </p:grpSp>
      <p:sp>
        <p:nvSpPr>
          <p:cNvPr id="11278" name="TextBox 48"/>
          <p:cNvSpPr txBox="1">
            <a:spLocks noChangeArrowheads="1"/>
          </p:cNvSpPr>
          <p:nvPr/>
        </p:nvSpPr>
        <p:spPr bwMode="auto">
          <a:xfrm>
            <a:off x="2743200" y="3435350"/>
            <a:ext cx="1785938"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26" charset="-128"/>
              </a:defRPr>
            </a:lvl1pPr>
            <a:lvl2pPr marL="742950" indent="-285750" eaLnBrk="0" hangingPunct="0">
              <a:defRPr>
                <a:solidFill>
                  <a:schemeClr val="tx1"/>
                </a:solidFill>
                <a:latin typeface="Arial" charset="0"/>
                <a:ea typeface="ＭＳ Ｐゴシック" pitchFamily="26" charset="-128"/>
              </a:defRPr>
            </a:lvl2pPr>
            <a:lvl3pPr marL="1143000" indent="-228600" eaLnBrk="0" hangingPunct="0">
              <a:defRPr>
                <a:solidFill>
                  <a:schemeClr val="tx1"/>
                </a:solidFill>
                <a:latin typeface="Arial" charset="0"/>
                <a:ea typeface="ＭＳ Ｐゴシック" pitchFamily="26" charset="-128"/>
              </a:defRPr>
            </a:lvl3pPr>
            <a:lvl4pPr marL="1600200" indent="-228600" eaLnBrk="0" hangingPunct="0">
              <a:defRPr>
                <a:solidFill>
                  <a:schemeClr val="tx1"/>
                </a:solidFill>
                <a:latin typeface="Arial" charset="0"/>
                <a:ea typeface="ＭＳ Ｐゴシック" pitchFamily="26" charset="-128"/>
              </a:defRPr>
            </a:lvl4pPr>
            <a:lvl5pPr marL="2057400" indent="-228600" eaLnBrk="0" hangingPunct="0">
              <a:defRPr>
                <a:solidFill>
                  <a:schemeClr val="tx1"/>
                </a:solidFill>
                <a:latin typeface="Arial" charset="0"/>
                <a:ea typeface="ＭＳ Ｐゴシック" pitchFamily="26"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26"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26"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26"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26" charset="-128"/>
              </a:defRPr>
            </a:lvl9pPr>
          </a:lstStyle>
          <a:p>
            <a:pPr algn="ctr" eaLnBrk="1" hangingPunct="1">
              <a:defRPr/>
            </a:pPr>
            <a:r>
              <a:rPr lang="en-US" sz="1300" b="1" dirty="0">
                <a:solidFill>
                  <a:prstClr val="black"/>
                </a:solidFill>
                <a:latin typeface="Calibri" pitchFamily="26" charset="0"/>
                <a:cs typeface="+mn-cs"/>
              </a:rPr>
              <a:t>  Mid-Year Assessment</a:t>
            </a:r>
            <a:endParaRPr lang="en-US" sz="1300" dirty="0">
              <a:solidFill>
                <a:prstClr val="black"/>
              </a:solidFill>
              <a:latin typeface="Calibri" pitchFamily="26" charset="0"/>
              <a:cs typeface="+mn-cs"/>
            </a:endParaRPr>
          </a:p>
          <a:p>
            <a:pPr marL="182880" indent="-91440" eaLnBrk="1" hangingPunct="1">
              <a:buFont typeface="Arial" charset="0"/>
              <a:buChar char="•"/>
              <a:defRPr/>
            </a:pPr>
            <a:r>
              <a:rPr lang="en-US" sz="1300" dirty="0">
                <a:solidFill>
                  <a:prstClr val="black"/>
                </a:solidFill>
                <a:latin typeface="Calibri" pitchFamily="26" charset="0"/>
                <a:cs typeface="+mn-cs"/>
              </a:rPr>
              <a:t>Performance-based</a:t>
            </a:r>
          </a:p>
          <a:p>
            <a:pPr marL="182880" indent="-91440" eaLnBrk="1" hangingPunct="1">
              <a:buFont typeface="Arial" charset="0"/>
              <a:buChar char="•"/>
              <a:defRPr/>
            </a:pPr>
            <a:r>
              <a:rPr lang="en-US" sz="1300" dirty="0">
                <a:solidFill>
                  <a:prstClr val="black"/>
                </a:solidFill>
                <a:latin typeface="Calibri" pitchFamily="26" charset="0"/>
                <a:cs typeface="+mn-cs"/>
              </a:rPr>
              <a:t>Emphasis on hard-to-measure standards</a:t>
            </a:r>
          </a:p>
          <a:p>
            <a:pPr marL="182880" indent="-91440" eaLnBrk="1" hangingPunct="1">
              <a:buFont typeface="Arial" charset="0"/>
              <a:buChar char="•"/>
              <a:defRPr/>
            </a:pPr>
            <a:r>
              <a:rPr lang="en-US" sz="1300" dirty="0">
                <a:solidFill>
                  <a:prstClr val="black"/>
                </a:solidFill>
                <a:latin typeface="Calibri" pitchFamily="26" charset="0"/>
                <a:cs typeface="+mn-cs"/>
              </a:rPr>
              <a:t>Potentially  summative</a:t>
            </a:r>
          </a:p>
        </p:txBody>
      </p:sp>
      <p:sp>
        <p:nvSpPr>
          <p:cNvPr id="3" name="Frame 2"/>
          <p:cNvSpPr/>
          <p:nvPr/>
        </p:nvSpPr>
        <p:spPr>
          <a:xfrm>
            <a:off x="2376488" y="5703888"/>
            <a:ext cx="3325812" cy="1047750"/>
          </a:xfrm>
          <a:prstGeom prst="frame">
            <a:avLst/>
          </a:prstGeom>
          <a:solidFill>
            <a:schemeClr val="tx2">
              <a:lumMod val="20000"/>
              <a:lumOff val="8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sp>
        <p:nvSpPr>
          <p:cNvPr id="11284" name="TextBox 35"/>
          <p:cNvSpPr txBox="1">
            <a:spLocks noChangeArrowheads="1"/>
          </p:cNvSpPr>
          <p:nvPr/>
        </p:nvSpPr>
        <p:spPr bwMode="auto">
          <a:xfrm>
            <a:off x="2560638" y="5857875"/>
            <a:ext cx="29559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ea typeface="ＭＳ Ｐゴシック" pitchFamily="26" charset="-128"/>
              </a:defRPr>
            </a:lvl1pPr>
            <a:lvl2pPr marL="742950" indent="-285750" eaLnBrk="0" hangingPunct="0">
              <a:defRPr>
                <a:solidFill>
                  <a:schemeClr val="tx1"/>
                </a:solidFill>
                <a:latin typeface="Arial" charset="0"/>
                <a:ea typeface="ＭＳ Ｐゴシック" pitchFamily="26" charset="-128"/>
              </a:defRPr>
            </a:lvl2pPr>
            <a:lvl3pPr marL="1143000" indent="-228600" eaLnBrk="0" hangingPunct="0">
              <a:defRPr>
                <a:solidFill>
                  <a:schemeClr val="tx1"/>
                </a:solidFill>
                <a:latin typeface="Arial" charset="0"/>
                <a:ea typeface="ＭＳ Ｐゴシック" pitchFamily="26" charset="-128"/>
              </a:defRPr>
            </a:lvl3pPr>
            <a:lvl4pPr marL="1600200" indent="-228600" eaLnBrk="0" hangingPunct="0">
              <a:defRPr>
                <a:solidFill>
                  <a:schemeClr val="tx1"/>
                </a:solidFill>
                <a:latin typeface="Arial" charset="0"/>
                <a:ea typeface="ＭＳ Ｐゴシック" pitchFamily="26" charset="-128"/>
              </a:defRPr>
            </a:lvl4pPr>
            <a:lvl5pPr marL="2057400" indent="-228600" eaLnBrk="0" hangingPunct="0">
              <a:defRPr>
                <a:solidFill>
                  <a:schemeClr val="tx1"/>
                </a:solidFill>
                <a:latin typeface="Arial" charset="0"/>
                <a:ea typeface="ＭＳ Ｐゴシック" pitchFamily="26"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26"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26"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26"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26" charset="-128"/>
              </a:defRPr>
            </a:lvl9pPr>
          </a:lstStyle>
          <a:p>
            <a:pPr algn="ctr" eaLnBrk="1" hangingPunct="1">
              <a:defRPr/>
            </a:pPr>
            <a:r>
              <a:rPr lang="en-US" sz="1400" b="1" dirty="0" smtClean="0">
                <a:solidFill>
                  <a:prstClr val="black"/>
                </a:solidFill>
                <a:latin typeface="Calibri" pitchFamily="26" charset="0"/>
                <a:cs typeface="+mn-cs"/>
              </a:rPr>
              <a:t>Speaking And Listening Assessment</a:t>
            </a:r>
          </a:p>
          <a:p>
            <a:pPr marL="171450" indent="-171450" eaLnBrk="1" hangingPunct="1">
              <a:buFont typeface="Arial" pitchFamily="34" charset="0"/>
              <a:buChar char="•"/>
              <a:defRPr/>
            </a:pPr>
            <a:r>
              <a:rPr lang="en-US" sz="1400" dirty="0" smtClean="0">
                <a:solidFill>
                  <a:prstClr val="black"/>
                </a:solidFill>
                <a:latin typeface="Calibri" pitchFamily="26" charset="0"/>
                <a:cs typeface="+mn-cs"/>
              </a:rPr>
              <a:t>Locally scored</a:t>
            </a:r>
          </a:p>
          <a:p>
            <a:pPr marL="171450" indent="-171450" eaLnBrk="1" hangingPunct="1">
              <a:buFont typeface="Arial" pitchFamily="34" charset="0"/>
              <a:buChar char="•"/>
              <a:defRPr/>
            </a:pPr>
            <a:r>
              <a:rPr lang="en-US" sz="1400" dirty="0" smtClean="0">
                <a:solidFill>
                  <a:prstClr val="black"/>
                </a:solidFill>
                <a:latin typeface="Calibri" pitchFamily="26" charset="0"/>
                <a:cs typeface="+mn-cs"/>
              </a:rPr>
              <a:t>Non-summative, required</a:t>
            </a:r>
          </a:p>
        </p:txBody>
      </p:sp>
      <p:sp>
        <p:nvSpPr>
          <p:cNvPr id="25" name="TextBox 24"/>
          <p:cNvSpPr txBox="1"/>
          <p:nvPr/>
        </p:nvSpPr>
        <p:spPr>
          <a:xfrm>
            <a:off x="6096000" y="1905000"/>
            <a:ext cx="685800" cy="381000"/>
          </a:xfrm>
          <a:prstGeom prst="rect">
            <a:avLst/>
          </a:prstGeom>
          <a:noFill/>
        </p:spPr>
        <p:txBody>
          <a:bodyPr wrap="square" rtlCol="0">
            <a:spAutoFit/>
          </a:bodyPr>
          <a:lstStyle/>
          <a:p>
            <a:r>
              <a:rPr lang="en-US" b="1" dirty="0" smtClean="0">
                <a:solidFill>
                  <a:srgbClr val="FF0000"/>
                </a:solidFill>
                <a:latin typeface="+mj-lt"/>
              </a:rPr>
              <a:t>75%</a:t>
            </a:r>
            <a:endParaRPr lang="en-US" b="1" dirty="0">
              <a:solidFill>
                <a:srgbClr val="FF0000"/>
              </a:solidFill>
              <a:latin typeface="+mj-lt"/>
            </a:endParaRPr>
          </a:p>
        </p:txBody>
      </p:sp>
      <p:sp>
        <p:nvSpPr>
          <p:cNvPr id="26" name="TextBox 25"/>
          <p:cNvSpPr txBox="1"/>
          <p:nvPr/>
        </p:nvSpPr>
        <p:spPr>
          <a:xfrm>
            <a:off x="8077200" y="1905000"/>
            <a:ext cx="685800" cy="381000"/>
          </a:xfrm>
          <a:prstGeom prst="rect">
            <a:avLst/>
          </a:prstGeom>
          <a:noFill/>
        </p:spPr>
        <p:txBody>
          <a:bodyPr wrap="square" rtlCol="0">
            <a:spAutoFit/>
          </a:bodyPr>
          <a:lstStyle/>
          <a:p>
            <a:r>
              <a:rPr lang="en-US" b="1" dirty="0" smtClean="0">
                <a:solidFill>
                  <a:srgbClr val="FF0000"/>
                </a:solidFill>
                <a:latin typeface="+mj-lt"/>
              </a:rPr>
              <a:t>90%</a:t>
            </a:r>
            <a:endParaRPr lang="en-US" b="1" dirty="0">
              <a:solidFill>
                <a:srgbClr val="FF0000"/>
              </a:solidFill>
              <a:latin typeface="+mj-lt"/>
            </a:endParaRPr>
          </a:p>
        </p:txBody>
      </p:sp>
    </p:spTree>
    <p:extLst>
      <p:ext uri="{BB962C8B-B14F-4D97-AF65-F5344CB8AC3E}">
        <p14:creationId xmlns:p14="http://schemas.microsoft.com/office/powerpoint/2010/main" val="3098546248"/>
      </p:ext>
    </p:extLst>
  </p:cSld>
  <p:clrMapOvr>
    <a:masterClrMapping/>
  </p:clrMapOvr>
  <p:transition advTm="31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153400" cy="1219200"/>
          </a:xfrm>
        </p:spPr>
        <p:txBody>
          <a:bodyPr>
            <a:noAutofit/>
          </a:bodyPr>
          <a:lstStyle/>
          <a:p>
            <a:pPr algn="ctr"/>
            <a:r>
              <a:rPr lang="en-US" sz="3600" dirty="0" smtClean="0">
                <a:latin typeface="+mj-lt"/>
              </a:rPr>
              <a:t>Evidence-Centered Design (ECD)</a:t>
            </a:r>
            <a:br>
              <a:rPr lang="en-US" sz="3600" dirty="0" smtClean="0">
                <a:latin typeface="+mj-lt"/>
              </a:rPr>
            </a:br>
            <a:r>
              <a:rPr lang="en-US" sz="3600" dirty="0" smtClean="0">
                <a:latin typeface="+mj-lt"/>
              </a:rPr>
              <a:t> and PARCC</a:t>
            </a:r>
            <a:endParaRPr lang="en-US" sz="3600" dirty="0">
              <a:latin typeface="+mj-lt"/>
            </a:endParaRPr>
          </a:p>
        </p:txBody>
      </p:sp>
      <p:sp>
        <p:nvSpPr>
          <p:cNvPr id="2" name="Content Placeholder 1"/>
          <p:cNvSpPr>
            <a:spLocks noGrp="1"/>
          </p:cNvSpPr>
          <p:nvPr>
            <p:ph idx="4294967295"/>
          </p:nvPr>
        </p:nvSpPr>
        <p:spPr>
          <a:xfrm>
            <a:off x="533400" y="5638800"/>
            <a:ext cx="7905750" cy="990600"/>
          </a:xfrm>
        </p:spPr>
        <p:txBody>
          <a:bodyPr>
            <a:normAutofit fontScale="92500"/>
          </a:bodyPr>
          <a:lstStyle/>
          <a:p>
            <a:pPr marL="0" indent="0" algn="ctr">
              <a:buNone/>
            </a:pPr>
            <a:r>
              <a:rPr lang="en-US" sz="2000" dirty="0" smtClean="0">
                <a:latin typeface="Calibri" pitchFamily="34" charset="0"/>
              </a:rPr>
              <a:t>ECD is a deliberate and systematic approach to assessment development that will help to </a:t>
            </a:r>
            <a:r>
              <a:rPr lang="en-US" sz="2000" b="1" dirty="0" smtClean="0">
                <a:latin typeface="Calibri" pitchFamily="34" charset="0"/>
              </a:rPr>
              <a:t>establish the validity</a:t>
            </a:r>
            <a:r>
              <a:rPr lang="en-US" sz="2000" b="1" i="1" dirty="0" smtClean="0">
                <a:latin typeface="Calibri" pitchFamily="34" charset="0"/>
              </a:rPr>
              <a:t> </a:t>
            </a:r>
            <a:r>
              <a:rPr lang="en-US" sz="2000" dirty="0" smtClean="0">
                <a:latin typeface="Calibri" pitchFamily="34" charset="0"/>
              </a:rPr>
              <a:t>of the assessments, </a:t>
            </a:r>
            <a:r>
              <a:rPr lang="en-US" sz="2000" b="1" dirty="0" smtClean="0">
                <a:latin typeface="Calibri" pitchFamily="34" charset="0"/>
              </a:rPr>
              <a:t>increase the comparability</a:t>
            </a:r>
            <a:r>
              <a:rPr lang="en-US" sz="2000" dirty="0" smtClean="0">
                <a:latin typeface="Calibri" pitchFamily="34" charset="0"/>
              </a:rPr>
              <a:t> of year-to year results, and </a:t>
            </a:r>
            <a:r>
              <a:rPr lang="en-US" sz="2000" b="1" dirty="0" smtClean="0">
                <a:latin typeface="Calibri" pitchFamily="34" charset="0"/>
              </a:rPr>
              <a:t>increase efficiencies/reduce costs</a:t>
            </a:r>
            <a:r>
              <a:rPr lang="en-US" sz="2000" dirty="0" smtClean="0">
                <a:latin typeface="Calibri" pitchFamily="34" charset="0"/>
              </a:rPr>
              <a:t>.</a:t>
            </a:r>
            <a:endParaRPr lang="en-US" sz="2000" dirty="0">
              <a:latin typeface="Calibri" pitchFamily="34" charset="0"/>
            </a:endParaRPr>
          </a:p>
        </p:txBody>
      </p:sp>
      <p:graphicFrame>
        <p:nvGraphicFramePr>
          <p:cNvPr id="4" name="Diagram 3"/>
          <p:cNvGraphicFramePr/>
          <p:nvPr>
            <p:extLst>
              <p:ext uri="{D42A27DB-BD31-4B8C-83A1-F6EECF244321}">
                <p14:modId xmlns:p14="http://schemas.microsoft.com/office/powerpoint/2010/main" val="2013063064"/>
              </p:ext>
            </p:extLst>
          </p:nvPr>
        </p:nvGraphicFramePr>
        <p:xfrm>
          <a:off x="0" y="1265238"/>
          <a:ext cx="89916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457200" y="5638800"/>
            <a:ext cx="8153400" cy="990600"/>
          </a:xfrm>
          <a:prstGeom prst="round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1174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122772"/>
            <a:ext cx="8686800" cy="791628"/>
          </a:xfrm>
        </p:spPr>
        <p:txBody>
          <a:bodyPr>
            <a:normAutofit/>
          </a:bodyPr>
          <a:lstStyle/>
          <a:p>
            <a:pPr algn="ctr"/>
            <a:r>
              <a:rPr lang="en-US" sz="3200" i="1" dirty="0" smtClean="0">
                <a:latin typeface="+mj-lt"/>
              </a:rPr>
              <a:t>“Teaching to the Test” </a:t>
            </a:r>
            <a:r>
              <a:rPr lang="en-US" sz="3200" dirty="0" smtClean="0">
                <a:latin typeface="+mj-lt"/>
              </a:rPr>
              <a:t>vs. A Test Worth Teaching To</a:t>
            </a:r>
            <a:endParaRPr lang="en-US" sz="3200" i="1" dirty="0">
              <a:latin typeface="+mj-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11479849"/>
              </p:ext>
            </p:extLst>
          </p:nvPr>
        </p:nvGraphicFramePr>
        <p:xfrm>
          <a:off x="609600" y="1143000"/>
          <a:ext cx="7406640" cy="4585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Left-Right Arrow 4"/>
          <p:cNvSpPr/>
          <p:nvPr/>
        </p:nvSpPr>
        <p:spPr>
          <a:xfrm>
            <a:off x="3905795" y="3135086"/>
            <a:ext cx="718456" cy="418011"/>
          </a:xfrm>
          <a:prstGeom prst="leftRightArrow">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eft-Right Arrow 5"/>
          <p:cNvSpPr/>
          <p:nvPr/>
        </p:nvSpPr>
        <p:spPr>
          <a:xfrm>
            <a:off x="3905795" y="4084320"/>
            <a:ext cx="718456" cy="418011"/>
          </a:xfrm>
          <a:prstGeom prst="leftRightArrow">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Left-Right Arrow 6"/>
          <p:cNvSpPr/>
          <p:nvPr/>
        </p:nvSpPr>
        <p:spPr>
          <a:xfrm>
            <a:off x="3905795" y="5129349"/>
            <a:ext cx="718456" cy="418011"/>
          </a:xfrm>
          <a:prstGeom prst="leftRightArrow">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6035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icture Placeholder 3"/>
          <p:cNvGraphicFramePr>
            <a:graphicFrameLocks noGrp="1"/>
          </p:cNvGraphicFramePr>
          <p:nvPr>
            <p:ph type="pic" idx="1"/>
            <p:extLst>
              <p:ext uri="{D42A27DB-BD31-4B8C-83A1-F6EECF244321}">
                <p14:modId xmlns:p14="http://schemas.microsoft.com/office/powerpoint/2010/main" val="2455547509"/>
              </p:ext>
            </p:extLst>
          </p:nvPr>
        </p:nvGraphicFramePr>
        <p:xfrm>
          <a:off x="152400" y="1676400"/>
          <a:ext cx="88392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sz="3200" dirty="0" smtClean="0">
                <a:latin typeface="+mj-lt"/>
              </a:rPr>
              <a:t>Claims Driving Design: Mathematics</a:t>
            </a:r>
            <a:endParaRPr lang="en-US" sz="3200" dirty="0">
              <a:latin typeface="+mj-lt"/>
            </a:endParaRPr>
          </a:p>
        </p:txBody>
      </p:sp>
      <p:grpSp>
        <p:nvGrpSpPr>
          <p:cNvPr id="2" name="Group 4"/>
          <p:cNvGrpSpPr/>
          <p:nvPr/>
        </p:nvGrpSpPr>
        <p:grpSpPr>
          <a:xfrm>
            <a:off x="152400" y="1600200"/>
            <a:ext cx="8839200" cy="872867"/>
            <a:chOff x="5341" y="-56533"/>
            <a:chExt cx="8839200" cy="1123331"/>
          </a:xfrm>
        </p:grpSpPr>
        <p:sp>
          <p:nvSpPr>
            <p:cNvPr id="6" name="Rounded Rectangle 5"/>
            <p:cNvSpPr/>
            <p:nvPr/>
          </p:nvSpPr>
          <p:spPr>
            <a:xfrm>
              <a:off x="5341" y="-56533"/>
              <a:ext cx="8828516" cy="1123331"/>
            </a:xfrm>
            <a:prstGeom prst="roundRect">
              <a:avLst>
                <a:gd name="adj" fmla="val 3086"/>
              </a:avLst>
            </a:prstGeom>
            <a:ln w="57150">
              <a:solidFill>
                <a:srgbClr val="78488E"/>
              </a:solidFill>
            </a:ln>
          </p:spPr>
          <p:style>
            <a:lnRef idx="2">
              <a:schemeClr val="accent5"/>
            </a:lnRef>
            <a:fillRef idx="1">
              <a:schemeClr val="lt1"/>
            </a:fillRef>
            <a:effectRef idx="0">
              <a:schemeClr val="accent5"/>
            </a:effectRef>
            <a:fontRef idx="minor">
              <a:schemeClr val="dk1"/>
            </a:fontRef>
          </p:style>
        </p:sp>
        <p:sp>
          <p:nvSpPr>
            <p:cNvPr id="7" name="Rounded Rectangle 4"/>
            <p:cNvSpPr/>
            <p:nvPr/>
          </p:nvSpPr>
          <p:spPr>
            <a:xfrm>
              <a:off x="5341" y="-56533"/>
              <a:ext cx="8839200" cy="1063273"/>
            </a:xfrm>
            <a:prstGeom prst="rect">
              <a:avLst/>
            </a:prstGeom>
            <a:ln>
              <a:solidFill>
                <a:srgbClr val="78488E"/>
              </a:solidFill>
            </a:ln>
          </p:spPr>
          <p:style>
            <a:lnRef idx="0">
              <a:scrgbClr r="0" g="0" b="0"/>
            </a:lnRef>
            <a:fillRef idx="0">
              <a:scrgbClr r="0" g="0" b="0"/>
            </a:fillRef>
            <a:effectRef idx="0">
              <a:scrgbClr r="0" g="0" b="0"/>
            </a:effectRef>
            <a:fontRef idx="minor">
              <a:schemeClr val="dk1"/>
            </a:fontRef>
          </p:style>
          <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u="sng" kern="1200" dirty="0" smtClean="0">
                  <a:solidFill>
                    <a:schemeClr val="tx1"/>
                  </a:solidFill>
                  <a:latin typeface="+mj-lt"/>
                </a:rPr>
                <a:t>Master Claim:</a:t>
              </a:r>
              <a:r>
                <a:rPr lang="en-US" sz="3000" kern="1200" dirty="0" smtClean="0">
                  <a:solidFill>
                    <a:schemeClr val="tx1"/>
                  </a:solidFill>
                  <a:latin typeface="+mj-lt"/>
                </a:rPr>
                <a:t> Students are on-track or ready for college and careers </a:t>
              </a:r>
              <a:endParaRPr lang="en-US" sz="3000" kern="1200" dirty="0">
                <a:solidFill>
                  <a:schemeClr val="tx1"/>
                </a:solidFill>
                <a:latin typeface="+mj-lt"/>
              </a:endParaRPr>
            </a:p>
          </p:txBody>
        </p:sp>
      </p:grpSp>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1" y="152401"/>
            <a:ext cx="2590800" cy="1421386"/>
          </a:xfrm>
          <a:prstGeom prst="rect">
            <a:avLst/>
          </a:prstGeom>
        </p:spPr>
      </p:pic>
      <p:sp>
        <p:nvSpPr>
          <p:cNvPr id="8" name="TextBox 7"/>
          <p:cNvSpPr txBox="1"/>
          <p:nvPr/>
        </p:nvSpPr>
        <p:spPr>
          <a:xfrm rot="19946253">
            <a:off x="-226601" y="4740562"/>
            <a:ext cx="1828800" cy="457200"/>
          </a:xfrm>
          <a:prstGeom prst="rect">
            <a:avLst/>
          </a:prstGeom>
          <a:noFill/>
        </p:spPr>
        <p:txBody>
          <a:bodyPr wrap="square" rtlCol="0">
            <a:spAutoFit/>
          </a:bodyPr>
          <a:lstStyle/>
          <a:p>
            <a:pPr algn="ctr"/>
            <a:r>
              <a:rPr lang="en-US" sz="2400" b="1" dirty="0" smtClean="0">
                <a:latin typeface="+mj-lt"/>
              </a:rPr>
              <a:t>Sub Claims</a:t>
            </a:r>
            <a:endParaRPr lang="en-US" sz="2400" b="1" dirty="0">
              <a:latin typeface="+mj-lt"/>
            </a:endParaRPr>
          </a:p>
        </p:txBody>
      </p:sp>
      <p:sp>
        <p:nvSpPr>
          <p:cNvPr id="9" name="TextBox 8"/>
          <p:cNvSpPr txBox="1"/>
          <p:nvPr/>
        </p:nvSpPr>
        <p:spPr>
          <a:xfrm>
            <a:off x="152400" y="3886200"/>
            <a:ext cx="528771" cy="461665"/>
          </a:xfrm>
          <a:prstGeom prst="rect">
            <a:avLst/>
          </a:prstGeom>
          <a:noFill/>
        </p:spPr>
        <p:txBody>
          <a:bodyPr wrap="square" rtlCol="0">
            <a:spAutoFit/>
          </a:bodyPr>
          <a:lstStyle/>
          <a:p>
            <a:r>
              <a:rPr lang="en-US" sz="2400" b="1" dirty="0" smtClean="0"/>
              <a:t>A</a:t>
            </a:r>
            <a:endParaRPr lang="en-US" sz="2400" b="1" dirty="0"/>
          </a:p>
        </p:txBody>
      </p:sp>
      <p:sp>
        <p:nvSpPr>
          <p:cNvPr id="11" name="TextBox 10"/>
          <p:cNvSpPr txBox="1"/>
          <p:nvPr/>
        </p:nvSpPr>
        <p:spPr>
          <a:xfrm>
            <a:off x="3200400" y="3962400"/>
            <a:ext cx="528771" cy="461665"/>
          </a:xfrm>
          <a:prstGeom prst="rect">
            <a:avLst/>
          </a:prstGeom>
          <a:noFill/>
        </p:spPr>
        <p:txBody>
          <a:bodyPr wrap="square" rtlCol="0">
            <a:spAutoFit/>
          </a:bodyPr>
          <a:lstStyle/>
          <a:p>
            <a:r>
              <a:rPr lang="en-US" sz="2400" b="1" dirty="0" smtClean="0"/>
              <a:t>B</a:t>
            </a:r>
            <a:endParaRPr lang="en-US" sz="2400" b="1" dirty="0"/>
          </a:p>
        </p:txBody>
      </p:sp>
      <p:sp>
        <p:nvSpPr>
          <p:cNvPr id="12" name="TextBox 11"/>
          <p:cNvSpPr txBox="1"/>
          <p:nvPr/>
        </p:nvSpPr>
        <p:spPr>
          <a:xfrm>
            <a:off x="6248400" y="3962400"/>
            <a:ext cx="528771" cy="523220"/>
          </a:xfrm>
          <a:prstGeom prst="rect">
            <a:avLst/>
          </a:prstGeom>
          <a:noFill/>
        </p:spPr>
        <p:txBody>
          <a:bodyPr wrap="square" rtlCol="0">
            <a:spAutoFit/>
          </a:bodyPr>
          <a:lstStyle/>
          <a:p>
            <a:r>
              <a:rPr lang="en-US" sz="2800" b="1" dirty="0" smtClean="0"/>
              <a:t>C</a:t>
            </a:r>
            <a:endParaRPr lang="en-US" sz="2800" b="1" dirty="0"/>
          </a:p>
        </p:txBody>
      </p:sp>
      <p:sp>
        <p:nvSpPr>
          <p:cNvPr id="13" name="TextBox 12"/>
          <p:cNvSpPr txBox="1"/>
          <p:nvPr/>
        </p:nvSpPr>
        <p:spPr>
          <a:xfrm>
            <a:off x="1295400" y="5943600"/>
            <a:ext cx="500742" cy="461665"/>
          </a:xfrm>
          <a:prstGeom prst="rect">
            <a:avLst/>
          </a:prstGeom>
          <a:noFill/>
        </p:spPr>
        <p:txBody>
          <a:bodyPr wrap="square" rtlCol="0">
            <a:spAutoFit/>
          </a:bodyPr>
          <a:lstStyle/>
          <a:p>
            <a:r>
              <a:rPr lang="en-US" sz="2400" b="1" dirty="0" smtClean="0"/>
              <a:t>D</a:t>
            </a:r>
            <a:endParaRPr lang="en-US" sz="2400" b="1" dirty="0"/>
          </a:p>
        </p:txBody>
      </p:sp>
      <p:sp>
        <p:nvSpPr>
          <p:cNvPr id="17" name="TextBox 16"/>
          <p:cNvSpPr txBox="1"/>
          <p:nvPr/>
        </p:nvSpPr>
        <p:spPr>
          <a:xfrm>
            <a:off x="4800600" y="5943600"/>
            <a:ext cx="522515" cy="523220"/>
          </a:xfrm>
          <a:prstGeom prst="rect">
            <a:avLst/>
          </a:prstGeom>
          <a:noFill/>
        </p:spPr>
        <p:txBody>
          <a:bodyPr wrap="square" rtlCol="0">
            <a:spAutoFit/>
          </a:bodyPr>
          <a:lstStyle/>
          <a:p>
            <a:r>
              <a:rPr lang="en-US" sz="2800" b="1" dirty="0" smtClean="0"/>
              <a:t>E</a:t>
            </a:r>
            <a:endParaRPr lang="en-US" sz="2800" b="1" dirty="0"/>
          </a:p>
        </p:txBody>
      </p:sp>
      <p:sp>
        <p:nvSpPr>
          <p:cNvPr id="14" name="Rectangle 13"/>
          <p:cNvSpPr/>
          <p:nvPr/>
        </p:nvSpPr>
        <p:spPr>
          <a:xfrm>
            <a:off x="2057400" y="3810000"/>
            <a:ext cx="990600" cy="685800"/>
          </a:xfrm>
          <a:prstGeom prst="rect">
            <a:avLst/>
          </a:prstGeom>
          <a:solidFill>
            <a:schemeClr val="accent1">
              <a:lumMod val="40000"/>
              <a:lumOff val="6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400" dirty="0" smtClean="0">
                <a:solidFill>
                  <a:schemeClr val="tx2"/>
                </a:solidFill>
              </a:rPr>
              <a:t>~37 </a:t>
            </a:r>
            <a:r>
              <a:rPr lang="en-US" sz="1400" dirty="0">
                <a:solidFill>
                  <a:schemeClr val="tx2"/>
                </a:solidFill>
              </a:rPr>
              <a:t>pts </a:t>
            </a:r>
            <a:r>
              <a:rPr lang="en-US" sz="1200" dirty="0">
                <a:solidFill>
                  <a:schemeClr val="tx2"/>
                </a:solidFill>
              </a:rPr>
              <a:t>(3-8),</a:t>
            </a:r>
          </a:p>
          <a:p>
            <a:pPr algn="ctr">
              <a:defRPr/>
            </a:pPr>
            <a:r>
              <a:rPr lang="en-US" sz="1400" dirty="0">
                <a:solidFill>
                  <a:schemeClr val="tx2"/>
                </a:solidFill>
              </a:rPr>
              <a:t>~42 pts (HS)</a:t>
            </a:r>
          </a:p>
        </p:txBody>
      </p:sp>
      <p:sp>
        <p:nvSpPr>
          <p:cNvPr id="15" name="Rectangle 14"/>
          <p:cNvSpPr/>
          <p:nvPr/>
        </p:nvSpPr>
        <p:spPr>
          <a:xfrm>
            <a:off x="5105400" y="3962400"/>
            <a:ext cx="990600" cy="533400"/>
          </a:xfrm>
          <a:prstGeom prst="rect">
            <a:avLst/>
          </a:prstGeom>
          <a:solidFill>
            <a:schemeClr val="accent1">
              <a:lumMod val="40000"/>
              <a:lumOff val="6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400" dirty="0">
                <a:solidFill>
                  <a:schemeClr val="tx2"/>
                </a:solidFill>
              </a:rPr>
              <a:t>~14 pts (3-8),</a:t>
            </a:r>
          </a:p>
          <a:p>
            <a:pPr algn="ctr">
              <a:defRPr/>
            </a:pPr>
            <a:r>
              <a:rPr lang="en-US" sz="1400" dirty="0">
                <a:solidFill>
                  <a:schemeClr val="tx2"/>
                </a:solidFill>
              </a:rPr>
              <a:t>~23 pts (HS</a:t>
            </a:r>
            <a:r>
              <a:rPr lang="en-US" sz="800" dirty="0">
                <a:solidFill>
                  <a:schemeClr val="tx2"/>
                </a:solidFill>
              </a:rPr>
              <a:t>)</a:t>
            </a:r>
          </a:p>
        </p:txBody>
      </p:sp>
      <p:sp>
        <p:nvSpPr>
          <p:cNvPr id="16" name="Rectangle 15"/>
          <p:cNvSpPr/>
          <p:nvPr/>
        </p:nvSpPr>
        <p:spPr>
          <a:xfrm>
            <a:off x="7696200" y="3962400"/>
            <a:ext cx="1219200" cy="762000"/>
          </a:xfrm>
          <a:prstGeom prst="rect">
            <a:avLst/>
          </a:prstGeom>
          <a:solidFill>
            <a:schemeClr val="accent1">
              <a:lumMod val="40000"/>
              <a:lumOff val="6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400" dirty="0">
                <a:solidFill>
                  <a:schemeClr val="tx2"/>
                </a:solidFill>
              </a:rPr>
              <a:t>14 </a:t>
            </a:r>
            <a:r>
              <a:rPr lang="en-US" sz="1100" dirty="0">
                <a:solidFill>
                  <a:schemeClr val="tx2"/>
                </a:solidFill>
              </a:rPr>
              <a:t>pts (3-8),</a:t>
            </a:r>
          </a:p>
          <a:p>
            <a:pPr algn="ctr">
              <a:defRPr/>
            </a:pPr>
            <a:r>
              <a:rPr lang="en-US" sz="1400" dirty="0">
                <a:solidFill>
                  <a:schemeClr val="tx2"/>
                </a:solidFill>
              </a:rPr>
              <a:t>14 pts (</a:t>
            </a:r>
            <a:r>
              <a:rPr lang="en-US" sz="1100" dirty="0">
                <a:solidFill>
                  <a:schemeClr val="tx2"/>
                </a:solidFill>
              </a:rPr>
              <a:t>HS</a:t>
            </a:r>
            <a:r>
              <a:rPr lang="en-US" sz="1400" dirty="0">
                <a:solidFill>
                  <a:schemeClr val="tx2"/>
                </a:solidFill>
              </a:rPr>
              <a:t>)</a:t>
            </a:r>
          </a:p>
          <a:p>
            <a:pPr algn="ctr">
              <a:defRPr/>
            </a:pPr>
            <a:r>
              <a:rPr lang="en-US" sz="1400" dirty="0">
                <a:solidFill>
                  <a:schemeClr val="tx2"/>
                </a:solidFill>
              </a:rPr>
              <a:t>4 pts </a:t>
            </a:r>
            <a:r>
              <a:rPr lang="en-US" sz="1100" dirty="0">
                <a:solidFill>
                  <a:schemeClr val="tx2"/>
                </a:solidFill>
              </a:rPr>
              <a:t>(Alg II/Math 3 CCR</a:t>
            </a:r>
            <a:r>
              <a:rPr lang="en-US" sz="800" dirty="0">
                <a:solidFill>
                  <a:schemeClr val="tx2"/>
                </a:solidFill>
              </a:rPr>
              <a:t>)</a:t>
            </a:r>
          </a:p>
        </p:txBody>
      </p:sp>
      <p:sp>
        <p:nvSpPr>
          <p:cNvPr id="18" name="Rectangle 17"/>
          <p:cNvSpPr/>
          <p:nvPr/>
        </p:nvSpPr>
        <p:spPr>
          <a:xfrm>
            <a:off x="2362200" y="5943600"/>
            <a:ext cx="1447800" cy="762000"/>
          </a:xfrm>
          <a:prstGeom prst="rect">
            <a:avLst/>
          </a:prstGeom>
          <a:solidFill>
            <a:schemeClr val="tx2">
              <a:lumMod val="20000"/>
              <a:lumOff val="8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400" dirty="0">
                <a:solidFill>
                  <a:schemeClr val="tx2"/>
                </a:solidFill>
              </a:rPr>
              <a:t>12 pts </a:t>
            </a:r>
            <a:r>
              <a:rPr lang="en-US" sz="1100" dirty="0">
                <a:solidFill>
                  <a:schemeClr val="tx2"/>
                </a:solidFill>
              </a:rPr>
              <a:t>(3-8),</a:t>
            </a:r>
          </a:p>
          <a:p>
            <a:pPr algn="ctr">
              <a:defRPr/>
            </a:pPr>
            <a:r>
              <a:rPr lang="en-US" sz="1400" dirty="0">
                <a:solidFill>
                  <a:schemeClr val="tx2"/>
                </a:solidFill>
              </a:rPr>
              <a:t>18 pts</a:t>
            </a:r>
            <a:r>
              <a:rPr lang="en-US" sz="1100" dirty="0">
                <a:solidFill>
                  <a:schemeClr val="tx2"/>
                </a:solidFill>
              </a:rPr>
              <a:t> (HS)</a:t>
            </a:r>
          </a:p>
          <a:p>
            <a:pPr algn="ctr">
              <a:defRPr/>
            </a:pPr>
            <a:r>
              <a:rPr lang="en-US" sz="1400" dirty="0">
                <a:solidFill>
                  <a:schemeClr val="tx2"/>
                </a:solidFill>
              </a:rPr>
              <a:t>6 </a:t>
            </a:r>
            <a:r>
              <a:rPr lang="en-US" sz="1100" dirty="0">
                <a:solidFill>
                  <a:schemeClr val="tx2"/>
                </a:solidFill>
              </a:rPr>
              <a:t>pts (Alg II/Math 3 CCR)</a:t>
            </a:r>
          </a:p>
        </p:txBody>
      </p:sp>
      <p:sp>
        <p:nvSpPr>
          <p:cNvPr id="19" name="Rectangle 18"/>
          <p:cNvSpPr/>
          <p:nvPr/>
        </p:nvSpPr>
        <p:spPr>
          <a:xfrm>
            <a:off x="6248400" y="5943600"/>
            <a:ext cx="990600" cy="457200"/>
          </a:xfrm>
          <a:prstGeom prst="rect">
            <a:avLst/>
          </a:prstGeom>
          <a:solidFill>
            <a:schemeClr val="accent1">
              <a:lumMod val="40000"/>
              <a:lumOff val="6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400" dirty="0">
                <a:solidFill>
                  <a:schemeClr val="tx2"/>
                </a:solidFill>
              </a:rPr>
              <a:t>7-9 pts (3-6</a:t>
            </a:r>
            <a:r>
              <a:rPr lang="en-US" sz="800" dirty="0">
                <a:solidFill>
                  <a:schemeClr val="tx2"/>
                </a:solidFill>
              </a:rPr>
              <a:t>)</a:t>
            </a:r>
          </a:p>
        </p:txBody>
      </p:sp>
      <p:sp>
        <p:nvSpPr>
          <p:cNvPr id="20" name="Rectangle 19"/>
          <p:cNvSpPr/>
          <p:nvPr/>
        </p:nvSpPr>
        <p:spPr>
          <a:xfrm>
            <a:off x="7620000" y="5867400"/>
            <a:ext cx="1524000" cy="838200"/>
          </a:xfrm>
          <a:prstGeom prst="rect">
            <a:avLst/>
          </a:prstGeom>
          <a:solidFill>
            <a:schemeClr val="tx2"/>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400" dirty="0">
                <a:solidFill>
                  <a:schemeClr val="bg1"/>
                </a:solidFill>
              </a:rPr>
              <a:t>Total Exam Score Points: </a:t>
            </a:r>
          </a:p>
          <a:p>
            <a:pPr algn="ctr">
              <a:defRPr/>
            </a:pPr>
            <a:r>
              <a:rPr lang="en-US" sz="1400" dirty="0">
                <a:solidFill>
                  <a:schemeClr val="bg1"/>
                </a:solidFill>
              </a:rPr>
              <a:t>82 </a:t>
            </a:r>
            <a:r>
              <a:rPr lang="en-US" sz="1100" dirty="0">
                <a:solidFill>
                  <a:schemeClr val="bg1"/>
                </a:solidFill>
              </a:rPr>
              <a:t>(Grades 3-8), </a:t>
            </a:r>
            <a:r>
              <a:rPr lang="en-US" sz="1400" dirty="0">
                <a:solidFill>
                  <a:schemeClr val="bg1"/>
                </a:solidFill>
              </a:rPr>
              <a:t>97 or 107</a:t>
            </a:r>
            <a:r>
              <a:rPr lang="en-US" sz="1100" dirty="0">
                <a:solidFill>
                  <a:schemeClr val="bg1"/>
                </a:solidFill>
              </a:rPr>
              <a:t>(HS)</a:t>
            </a:r>
          </a:p>
        </p:txBody>
      </p:sp>
    </p:spTree>
    <p:extLst>
      <p:ext uri="{BB962C8B-B14F-4D97-AF65-F5344CB8AC3E}">
        <p14:creationId xmlns:p14="http://schemas.microsoft.com/office/powerpoint/2010/main" val="275094603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bwMode="auto">
          <a:xfrm>
            <a:off x="304800" y="1752600"/>
            <a:ext cx="8534400" cy="464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a:spcAft>
                <a:spcPts val="600"/>
              </a:spcAft>
            </a:pPr>
            <a:r>
              <a:rPr lang="en-US" sz="2800" dirty="0" smtClean="0">
                <a:ea typeface="ＭＳ Ｐゴシック" pitchFamily="34" charset="-128"/>
              </a:rPr>
              <a:t>The PARCC assessments for mathematics will involve three primary types of tasks: Type I, II, and III. </a:t>
            </a:r>
          </a:p>
          <a:p>
            <a:pPr>
              <a:spcAft>
                <a:spcPts val="600"/>
              </a:spcAft>
            </a:pPr>
            <a:r>
              <a:rPr lang="en-US" sz="2800" dirty="0" smtClean="0">
                <a:ea typeface="ＭＳ Ｐゴシック" pitchFamily="34" charset="-128"/>
              </a:rPr>
              <a:t>Each task type is described on the basis of several factors, principally the purpose of the task in generating evidence for certain sub claims.</a:t>
            </a:r>
          </a:p>
        </p:txBody>
      </p:sp>
      <p:sp>
        <p:nvSpPr>
          <p:cNvPr id="3" name="Slide Number Placeholder 2"/>
          <p:cNvSpPr>
            <a:spLocks noGrp="1"/>
          </p:cNvSpPr>
          <p:nvPr>
            <p:ph type="sldNum" sz="quarter" idx="15"/>
          </p:nvPr>
        </p:nvSpPr>
        <p:spPr/>
        <p:txBody>
          <a:bodyPr>
            <a:normAutofit fontScale="85000" lnSpcReduction="20000"/>
          </a:bodyPr>
          <a:lstStyle/>
          <a:p>
            <a:pPr>
              <a:defRPr/>
            </a:pPr>
            <a:fld id="{590D21CD-B58E-4CD2-AA76-2DD13DBB79E6}" type="slidenum">
              <a:rPr lang="en-US">
                <a:solidFill>
                  <a:srgbClr val="000000"/>
                </a:solidFill>
              </a:rPr>
              <a:pPr>
                <a:defRPr/>
              </a:pPr>
              <a:t>8</a:t>
            </a:fld>
            <a:endParaRPr lang="en-US" dirty="0">
              <a:solidFill>
                <a:srgbClr val="000000"/>
              </a:solidFill>
            </a:endParaRPr>
          </a:p>
        </p:txBody>
      </p:sp>
      <p:sp>
        <p:nvSpPr>
          <p:cNvPr id="17412" name="Title 3"/>
          <p:cNvSpPr>
            <a:spLocks noGrp="1"/>
          </p:cNvSpPr>
          <p:nvPr>
            <p:ph type="title"/>
          </p:nvPr>
        </p:nvSpPr>
        <p:spPr bwMode="auto">
          <a:xfrm>
            <a:off x="1981200" y="381000"/>
            <a:ext cx="6324600" cy="121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eaLnBrk="1" hangingPunct="1"/>
            <a:r>
              <a:rPr lang="en-US" b="1" dirty="0" smtClean="0">
                <a:ea typeface="ＭＳ Ｐゴシック" pitchFamily="34" charset="-128"/>
              </a:rPr>
              <a:t>Overview of Task Types</a:t>
            </a:r>
          </a:p>
        </p:txBody>
      </p:sp>
      <p:sp>
        <p:nvSpPr>
          <p:cNvPr id="17413" name="TextBox 1"/>
          <p:cNvSpPr txBox="1">
            <a:spLocks noChangeArrowheads="1"/>
          </p:cNvSpPr>
          <p:nvPr/>
        </p:nvSpPr>
        <p:spPr bwMode="auto">
          <a:xfrm>
            <a:off x="381000" y="6581775"/>
            <a:ext cx="8458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sz="1200"/>
              <a:t>Source: Appendix D of the PARCC Task Development ITN on page 17</a:t>
            </a:r>
          </a:p>
        </p:txBody>
      </p:sp>
    </p:spTree>
  </p:cSld>
  <p:clrMapOvr>
    <a:masterClrMapping/>
  </p:clrMapOvr>
  <p:transition advTm="23244"/>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bwMode="auto">
          <a:xfrm>
            <a:off x="0" y="228600"/>
            <a:ext cx="8229600" cy="1077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lgn="ctr"/>
            <a:r>
              <a:rPr lang="en-US" sz="3600" b="1" dirty="0" smtClean="0">
                <a:ea typeface="ＭＳ Ｐゴシック" pitchFamily="34" charset="-128"/>
              </a:rPr>
              <a:t>Overview of PARCC Mathematics Task Types</a:t>
            </a:r>
          </a:p>
        </p:txBody>
      </p:sp>
      <p:graphicFrame>
        <p:nvGraphicFramePr>
          <p:cNvPr id="5" name="Table 4"/>
          <p:cNvGraphicFramePr>
            <a:graphicFrameLocks noGrp="1"/>
          </p:cNvGraphicFramePr>
          <p:nvPr/>
        </p:nvGraphicFramePr>
        <p:xfrm>
          <a:off x="11113" y="1416050"/>
          <a:ext cx="9164637" cy="4559299"/>
        </p:xfrm>
        <a:graphic>
          <a:graphicData uri="http://schemas.openxmlformats.org/drawingml/2006/table">
            <a:tbl>
              <a:tblPr/>
              <a:tblGrid>
                <a:gridCol w="2188519"/>
                <a:gridCol w="6976118"/>
              </a:tblGrid>
              <a:tr h="335281">
                <a:tc>
                  <a:txBody>
                    <a:bodyPr/>
                    <a:lstStyle/>
                    <a:p>
                      <a:pPr marL="0" marR="0" lvl="0" indent="0" algn="l" defTabSz="898525"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ea typeface="ＭＳ Ｐゴシック" pitchFamily="34" charset="-128"/>
                        </a:rPr>
                        <a:t>Task Type</a:t>
                      </a:r>
                    </a:p>
                  </a:txBody>
                  <a:tcPr marL="91438" marR="91438" horzOverflow="overflow">
                    <a:lnL w="9525" cap="flat" cmpd="sng" algn="ctr">
                      <a:solidFill>
                        <a:srgbClr val="7D60A0"/>
                      </a:solidFill>
                      <a:prstDash val="solid"/>
                      <a:round/>
                      <a:headEnd type="none" w="med" len="med"/>
                      <a:tailEnd type="none" w="med" len="med"/>
                    </a:lnL>
                    <a:lnR>
                      <a:noFill/>
                    </a:lnR>
                    <a:lnT w="9525" cap="flat" cmpd="sng" algn="ctr">
                      <a:solidFill>
                        <a:srgbClr val="7D60A0"/>
                      </a:solidFill>
                      <a:prstDash val="solid"/>
                      <a:round/>
                      <a:headEnd type="none" w="med" len="med"/>
                      <a:tailEnd type="none" w="med" len="med"/>
                    </a:lnT>
                    <a:lnB w="9525" cap="flat" cmpd="sng" algn="ctr">
                      <a:solidFill>
                        <a:srgbClr val="7D60A0"/>
                      </a:solidFill>
                      <a:prstDash val="solid"/>
                      <a:round/>
                      <a:headEnd type="none" w="med" len="med"/>
                      <a:tailEnd type="none" w="med" len="med"/>
                    </a:lnB>
                    <a:lnTlToBr>
                      <a:noFill/>
                    </a:lnTlToBr>
                    <a:lnBlToTr>
                      <a:noFill/>
                    </a:lnBlToTr>
                    <a:solidFill>
                      <a:srgbClr val="8064A2"/>
                    </a:solidFill>
                  </a:tcPr>
                </a:tc>
                <a:tc>
                  <a:txBody>
                    <a:bodyPr/>
                    <a:lstStyle/>
                    <a:p>
                      <a:pPr marL="0" marR="0" lvl="0" indent="0" algn="l" defTabSz="898525"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ea typeface="ＭＳ Ｐゴシック" pitchFamily="34" charset="-128"/>
                        </a:rPr>
                        <a:t>Description of Task Type</a:t>
                      </a:r>
                    </a:p>
                  </a:txBody>
                  <a:tcPr marL="91438" marR="91438" horzOverflow="overflow">
                    <a:lnL>
                      <a:noFill/>
                    </a:lnL>
                    <a:lnR w="9525" cap="flat" cmpd="sng" algn="ctr">
                      <a:solidFill>
                        <a:srgbClr val="7D60A0"/>
                      </a:solidFill>
                      <a:prstDash val="solid"/>
                      <a:round/>
                      <a:headEnd type="none" w="med" len="med"/>
                      <a:tailEnd type="none" w="med" len="med"/>
                    </a:lnR>
                    <a:lnT w="9525" cap="flat" cmpd="sng" algn="ctr">
                      <a:solidFill>
                        <a:srgbClr val="7D60A0"/>
                      </a:solidFill>
                      <a:prstDash val="solid"/>
                      <a:round/>
                      <a:headEnd type="none" w="med" len="med"/>
                      <a:tailEnd type="none" w="med" len="med"/>
                    </a:lnT>
                    <a:lnB w="9525" cap="flat" cmpd="sng" algn="ctr">
                      <a:solidFill>
                        <a:srgbClr val="7D60A0"/>
                      </a:solidFill>
                      <a:prstDash val="solid"/>
                      <a:round/>
                      <a:headEnd type="none" w="med" len="med"/>
                      <a:tailEnd type="none" w="med" len="med"/>
                    </a:lnB>
                    <a:lnTlToBr>
                      <a:noFill/>
                    </a:lnTlToBr>
                    <a:lnBlToTr>
                      <a:noFill/>
                    </a:lnBlToTr>
                    <a:solidFill>
                      <a:srgbClr val="8064A2"/>
                    </a:solidFill>
                  </a:tcPr>
                </a:tc>
              </a:tr>
              <a:tr h="1408006">
                <a:tc>
                  <a:txBody>
                    <a:bodyPr/>
                    <a:lstStyle/>
                    <a:p>
                      <a:pPr marL="0" marR="0" lvl="0" indent="0" algn="l" defTabSz="898525"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alibri" pitchFamily="34" charset="0"/>
                          <a:ea typeface="ＭＳ Ｐゴシック" pitchFamily="34" charset="-128"/>
                        </a:rPr>
                        <a:t>I. Tasks assessing </a:t>
                      </a:r>
                      <a:r>
                        <a:rPr kumimoji="0" lang="en-US" sz="1800" b="1" i="1" u="none" strike="noStrike" cap="none" normalizeH="0" baseline="0" dirty="0" smtClean="0">
                          <a:ln>
                            <a:noFill/>
                          </a:ln>
                          <a:solidFill>
                            <a:schemeClr val="tx1"/>
                          </a:solidFill>
                          <a:effectLst/>
                          <a:latin typeface="Calibri" pitchFamily="34" charset="0"/>
                          <a:ea typeface="ＭＳ Ｐゴシック" pitchFamily="34" charset="-128"/>
                        </a:rPr>
                        <a:t>concepts, skills and procedures </a:t>
                      </a:r>
                    </a:p>
                  </a:txBody>
                  <a:tcPr marL="91438" marR="91438" horzOverflow="overflow">
                    <a:lnL w="9525" cap="flat" cmpd="sng" algn="ctr">
                      <a:solidFill>
                        <a:srgbClr val="7D60A0"/>
                      </a:solidFill>
                      <a:prstDash val="solid"/>
                      <a:round/>
                      <a:headEnd type="none" w="med" len="med"/>
                      <a:tailEnd type="none" w="med" len="med"/>
                    </a:lnL>
                    <a:lnR>
                      <a:noFill/>
                    </a:lnR>
                    <a:lnT w="9525" cap="flat" cmpd="sng" algn="ctr">
                      <a:solidFill>
                        <a:srgbClr val="7D60A0"/>
                      </a:solidFill>
                      <a:prstDash val="solid"/>
                      <a:round/>
                      <a:headEnd type="none" w="med" len="med"/>
                      <a:tailEnd type="none" w="med" len="med"/>
                    </a:lnT>
                    <a:lnB w="9525" cap="flat" cmpd="sng" algn="ctr">
                      <a:solidFill>
                        <a:srgbClr val="7D60A0"/>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Balance of conceptual understanding, fluency, and application</a:t>
                      </a:r>
                    </a:p>
                    <a:p>
                      <a:pPr marL="285750" marR="0" lvl="0" indent="-285750" algn="l" defTabSz="914400"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Can involve any or all mathematical practice standards</a:t>
                      </a:r>
                    </a:p>
                    <a:p>
                      <a:pPr marL="285750" marR="0" lvl="0" indent="-285750" algn="l" defTabSz="914400"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Machine scorable including innovative, computer-based formats</a:t>
                      </a:r>
                    </a:p>
                    <a:p>
                      <a:pPr marL="285750" marR="0" lvl="0" indent="-285750" algn="l" defTabSz="914400"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Will appear on the End of Year and Performance Based Assessment components</a:t>
                      </a:r>
                    </a:p>
                    <a:p>
                      <a:pPr marL="285750" marR="0" lvl="0" indent="-285750" algn="l" defTabSz="914400"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Sub-claims A, B and E</a:t>
                      </a:r>
                    </a:p>
                  </a:txBody>
                  <a:tcPr marL="91438" marR="91438" horzOverflow="overflow">
                    <a:lnL>
                      <a:noFill/>
                    </a:lnL>
                    <a:lnR w="9525" cap="flat" cmpd="sng" algn="ctr">
                      <a:solidFill>
                        <a:srgbClr val="7D60A0"/>
                      </a:solidFill>
                      <a:prstDash val="solid"/>
                      <a:round/>
                      <a:headEnd type="none" w="med" len="med"/>
                      <a:tailEnd type="none" w="med" len="med"/>
                    </a:lnR>
                    <a:lnT w="9525" cap="flat" cmpd="sng" algn="ctr">
                      <a:solidFill>
                        <a:srgbClr val="7D60A0"/>
                      </a:solidFill>
                      <a:prstDash val="solid"/>
                      <a:round/>
                      <a:headEnd type="none" w="med" len="med"/>
                      <a:tailEnd type="none" w="med" len="med"/>
                    </a:lnT>
                    <a:lnB w="9525" cap="flat" cmpd="sng" algn="ctr">
                      <a:solidFill>
                        <a:srgbClr val="7D60A0"/>
                      </a:solidFill>
                      <a:prstDash val="solid"/>
                      <a:round/>
                      <a:headEnd type="none" w="med" len="med"/>
                      <a:tailEnd type="none" w="med" len="med"/>
                    </a:lnB>
                    <a:lnTlToBr>
                      <a:noFill/>
                    </a:lnTlToBr>
                    <a:lnBlToTr>
                      <a:noFill/>
                    </a:lnBlToTr>
                    <a:noFill/>
                  </a:tcPr>
                </a:tc>
              </a:tr>
              <a:tr h="1408006">
                <a:tc>
                  <a:txBody>
                    <a:bodyPr/>
                    <a:lstStyle/>
                    <a:p>
                      <a:pPr marL="0" marR="0" lvl="0" indent="0" algn="l" defTabSz="898525"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alibri" pitchFamily="34" charset="0"/>
                          <a:ea typeface="ＭＳ Ｐゴシック" pitchFamily="34" charset="-128"/>
                        </a:rPr>
                        <a:t>II. Tasks assessing </a:t>
                      </a:r>
                      <a:r>
                        <a:rPr kumimoji="0" lang="en-US" sz="1800" b="1" i="1" u="none" strike="noStrike" cap="none" normalizeH="0" baseline="0" dirty="0" smtClean="0">
                          <a:ln>
                            <a:noFill/>
                          </a:ln>
                          <a:solidFill>
                            <a:schemeClr val="tx1"/>
                          </a:solidFill>
                          <a:effectLst/>
                          <a:latin typeface="Calibri" pitchFamily="34" charset="0"/>
                          <a:ea typeface="ＭＳ Ｐゴシック" pitchFamily="34" charset="-128"/>
                        </a:rPr>
                        <a:t>expressing mathematical reasoning </a:t>
                      </a:r>
                    </a:p>
                  </a:txBody>
                  <a:tcPr marL="91438" marR="91438" horzOverflow="overflow">
                    <a:lnL w="9525" cap="flat" cmpd="sng" algn="ctr">
                      <a:solidFill>
                        <a:srgbClr val="7D60A0"/>
                      </a:solidFill>
                      <a:prstDash val="solid"/>
                      <a:round/>
                      <a:headEnd type="none" w="med" len="med"/>
                      <a:tailEnd type="none" w="med" len="med"/>
                    </a:lnL>
                    <a:lnR>
                      <a:noFill/>
                    </a:lnR>
                    <a:lnT w="9525" cap="flat" cmpd="sng" algn="ctr">
                      <a:solidFill>
                        <a:srgbClr val="7D60A0"/>
                      </a:solidFill>
                      <a:prstDash val="solid"/>
                      <a:round/>
                      <a:headEnd type="none" w="med" len="med"/>
                      <a:tailEnd type="none" w="med" len="med"/>
                    </a:lnT>
                    <a:lnB w="9525" cap="flat" cmpd="sng" algn="ctr">
                      <a:solidFill>
                        <a:srgbClr val="7D60A0"/>
                      </a:solidFill>
                      <a:prstDash val="solid"/>
                      <a:round/>
                      <a:headEnd type="none" w="med" len="med"/>
                      <a:tailEnd type="none" w="med" len="med"/>
                    </a:lnB>
                    <a:lnTlToBr>
                      <a:noFill/>
                    </a:lnTlToBr>
                    <a:lnBlToTr>
                      <a:noFill/>
                    </a:lnBlToTr>
                    <a:noFill/>
                  </a:tcPr>
                </a:tc>
                <a:tc>
                  <a:txBody>
                    <a:bodyPr/>
                    <a:lstStyle/>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Each task calls for written arguments / justifications, critique of reasoning, or precision in mathematical statements (MP.3, 6). </a:t>
                      </a:r>
                    </a:p>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Can involve other mathematical practice standards</a:t>
                      </a:r>
                    </a:p>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May include a mix of machine scored and hand scored responses</a:t>
                      </a:r>
                    </a:p>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Included on the Performance Based Assessment component</a:t>
                      </a:r>
                    </a:p>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Sub-claim C</a:t>
                      </a:r>
                    </a:p>
                  </a:txBody>
                  <a:tcPr marL="91438" marR="91438" horzOverflow="overflow">
                    <a:lnL>
                      <a:noFill/>
                    </a:lnL>
                    <a:lnR w="9525" cap="flat" cmpd="sng" algn="ctr">
                      <a:solidFill>
                        <a:srgbClr val="7D60A0"/>
                      </a:solidFill>
                      <a:prstDash val="solid"/>
                      <a:round/>
                      <a:headEnd type="none" w="med" len="med"/>
                      <a:tailEnd type="none" w="med" len="med"/>
                    </a:lnR>
                    <a:lnT w="9525" cap="flat" cmpd="sng" algn="ctr">
                      <a:solidFill>
                        <a:srgbClr val="7D60A0"/>
                      </a:solidFill>
                      <a:prstDash val="solid"/>
                      <a:round/>
                      <a:headEnd type="none" w="med" len="med"/>
                      <a:tailEnd type="none" w="med" len="med"/>
                    </a:lnT>
                    <a:lnB w="9525" cap="flat" cmpd="sng" algn="ctr">
                      <a:solidFill>
                        <a:srgbClr val="7D60A0"/>
                      </a:solidFill>
                      <a:prstDash val="solid"/>
                      <a:round/>
                      <a:headEnd type="none" w="med" len="med"/>
                      <a:tailEnd type="none" w="med" len="med"/>
                    </a:lnB>
                    <a:lnTlToBr>
                      <a:noFill/>
                    </a:lnTlToBr>
                    <a:lnBlToTr>
                      <a:noFill/>
                    </a:lnBlToTr>
                    <a:noFill/>
                  </a:tcPr>
                </a:tc>
              </a:tr>
              <a:tr h="1408006">
                <a:tc>
                  <a:txBody>
                    <a:bodyPr/>
                    <a:lstStyle/>
                    <a:p>
                      <a:pPr marL="0" marR="0" lvl="0" indent="0" algn="l" defTabSz="898525"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alibri" pitchFamily="34" charset="0"/>
                          <a:ea typeface="ＭＳ Ｐゴシック" pitchFamily="34" charset="-128"/>
                        </a:rPr>
                        <a:t>III. Tasks assessing </a:t>
                      </a:r>
                      <a:r>
                        <a:rPr kumimoji="0" lang="en-US" sz="1800" b="1" i="1" u="none" strike="noStrike" cap="none" normalizeH="0" baseline="0" dirty="0" smtClean="0">
                          <a:ln>
                            <a:noFill/>
                          </a:ln>
                          <a:solidFill>
                            <a:schemeClr val="tx1"/>
                          </a:solidFill>
                          <a:effectLst/>
                          <a:latin typeface="Calibri" pitchFamily="34" charset="0"/>
                          <a:ea typeface="ＭＳ Ｐゴシック" pitchFamily="34" charset="-128"/>
                        </a:rPr>
                        <a:t>modeling / applications </a:t>
                      </a:r>
                    </a:p>
                  </a:txBody>
                  <a:tcPr marL="91438" marR="91438" horzOverflow="overflow">
                    <a:lnL w="9525" cap="flat" cmpd="sng" algn="ctr">
                      <a:solidFill>
                        <a:srgbClr val="7D60A0"/>
                      </a:solidFill>
                      <a:prstDash val="solid"/>
                      <a:round/>
                      <a:headEnd type="none" w="med" len="med"/>
                      <a:tailEnd type="none" w="med" len="med"/>
                    </a:lnL>
                    <a:lnR>
                      <a:noFill/>
                    </a:lnR>
                    <a:lnT w="9525" cap="flat" cmpd="sng" algn="ctr">
                      <a:solidFill>
                        <a:srgbClr val="7D60A0"/>
                      </a:solidFill>
                      <a:prstDash val="solid"/>
                      <a:round/>
                      <a:headEnd type="none" w="med" len="med"/>
                      <a:tailEnd type="none" w="med" len="med"/>
                    </a:lnT>
                    <a:lnB w="9525" cap="flat" cmpd="sng" algn="ctr">
                      <a:solidFill>
                        <a:srgbClr val="7D60A0"/>
                      </a:solidFill>
                      <a:prstDash val="solid"/>
                      <a:round/>
                      <a:headEnd type="none" w="med" len="med"/>
                      <a:tailEnd type="none" w="med" len="med"/>
                    </a:lnB>
                    <a:lnTlToBr>
                      <a:noFill/>
                    </a:lnTlToBr>
                    <a:lnBlToTr>
                      <a:noFill/>
                    </a:lnBlToTr>
                    <a:noFill/>
                  </a:tcPr>
                </a:tc>
                <a:tc>
                  <a:txBody>
                    <a:bodyPr/>
                    <a:lstStyle/>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Each task calls for modeling/application in a real-world context or scenario (MP.4) </a:t>
                      </a:r>
                    </a:p>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Can involve other mathematical practice standards</a:t>
                      </a:r>
                    </a:p>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May include a mix of machine scored and hand scored responses</a:t>
                      </a:r>
                    </a:p>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Included on the Performance Based Assessment component</a:t>
                      </a:r>
                    </a:p>
                    <a:p>
                      <a:pPr marL="285750" marR="0" lvl="0" indent="-285750" algn="l" defTabSz="898525" rtl="0" eaLnBrk="1" fontAlgn="base" latinLnBrk="0" hangingPunct="1">
                        <a:lnSpc>
                          <a:spcPct val="100000"/>
                        </a:lnSpc>
                        <a:spcBef>
                          <a:spcPct val="0"/>
                        </a:spcBef>
                        <a:spcAft>
                          <a:spcPct val="0"/>
                        </a:spcAft>
                        <a:buClrTx/>
                        <a:buSzTx/>
                        <a:buFont typeface="Arial" charset="0"/>
                        <a:buChar char="•"/>
                        <a:tabLst/>
                      </a:pPr>
                      <a:r>
                        <a:rPr kumimoji="0" lang="en-US" sz="1400" b="0" i="0" u="none" strike="noStrike" cap="none" normalizeH="0" baseline="0" dirty="0" smtClean="0">
                          <a:ln>
                            <a:noFill/>
                          </a:ln>
                          <a:solidFill>
                            <a:schemeClr val="tx1"/>
                          </a:solidFill>
                          <a:effectLst/>
                          <a:latin typeface="Calibri" pitchFamily="34" charset="0"/>
                          <a:ea typeface="ＭＳ Ｐゴシック" pitchFamily="34" charset="-128"/>
                        </a:rPr>
                        <a:t>Sub-claim D</a:t>
                      </a:r>
                    </a:p>
                  </a:txBody>
                  <a:tcPr marL="91438" marR="91438" horzOverflow="overflow">
                    <a:lnL>
                      <a:noFill/>
                    </a:lnL>
                    <a:lnR w="9525" cap="flat" cmpd="sng" algn="ctr">
                      <a:solidFill>
                        <a:srgbClr val="7D60A0"/>
                      </a:solidFill>
                      <a:prstDash val="solid"/>
                      <a:round/>
                      <a:headEnd type="none" w="med" len="med"/>
                      <a:tailEnd type="none" w="med" len="med"/>
                    </a:lnR>
                    <a:lnT w="9525" cap="flat" cmpd="sng" algn="ctr">
                      <a:solidFill>
                        <a:srgbClr val="7D60A0"/>
                      </a:solidFill>
                      <a:prstDash val="solid"/>
                      <a:round/>
                      <a:headEnd type="none" w="med" len="med"/>
                      <a:tailEnd type="none" w="med" len="med"/>
                    </a:lnT>
                    <a:lnB w="9525" cap="flat" cmpd="sng" algn="ctr">
                      <a:solidFill>
                        <a:srgbClr val="7D60A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Tm="50599"/>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457200" y="304800"/>
            <a:ext cx="8229600" cy="1161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lgn="ctr"/>
            <a:r>
              <a:rPr lang="en-US" sz="3600" b="1" dirty="0" smtClean="0">
                <a:ea typeface="ＭＳ Ｐゴシック" pitchFamily="34" charset="-128"/>
              </a:rPr>
              <a:t>Design of PARCC Math Summative Assessments</a:t>
            </a:r>
          </a:p>
        </p:txBody>
      </p:sp>
      <p:sp>
        <p:nvSpPr>
          <p:cNvPr id="19459" name="Text Placeholder 2"/>
          <p:cNvSpPr>
            <a:spLocks noGrp="1"/>
          </p:cNvSpPr>
          <p:nvPr>
            <p:ph idx="1"/>
          </p:nvPr>
        </p:nvSpPr>
        <p:spPr bwMode="auto">
          <a:xfrm>
            <a:off x="457200" y="1524000"/>
            <a:ext cx="8229600" cy="43891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en-US" dirty="0" smtClean="0">
                <a:ea typeface="ＭＳ Ｐゴシック" pitchFamily="34" charset="-128"/>
              </a:rPr>
              <a:t>Performance Based Assessment (PBA)</a:t>
            </a:r>
          </a:p>
          <a:p>
            <a:pPr lvl="1"/>
            <a:r>
              <a:rPr lang="en-US" sz="2400" dirty="0" smtClean="0">
                <a:ea typeface="ＭＳ Ｐゴシック" pitchFamily="34" charset="-128"/>
              </a:rPr>
              <a:t>Type I items (Machine-</a:t>
            </a:r>
            <a:r>
              <a:rPr lang="en-US" sz="2400" dirty="0" err="1" smtClean="0">
                <a:ea typeface="ＭＳ Ｐゴシック" pitchFamily="34" charset="-128"/>
              </a:rPr>
              <a:t>scorable</a:t>
            </a:r>
            <a:r>
              <a:rPr lang="en-US" sz="2400" dirty="0" smtClean="0">
                <a:ea typeface="ＭＳ Ｐゴシック" pitchFamily="34" charset="-128"/>
              </a:rPr>
              <a:t>)</a:t>
            </a:r>
          </a:p>
          <a:p>
            <a:pPr lvl="1"/>
            <a:r>
              <a:rPr lang="en-US" sz="2400" dirty="0" smtClean="0">
                <a:ea typeface="ＭＳ Ｐゴシック" pitchFamily="34" charset="-128"/>
              </a:rPr>
              <a:t>Type II items (Mathematical Reasoning/Hand-Scored – the PLD’s will inform final scoring rubrics)</a:t>
            </a:r>
          </a:p>
          <a:p>
            <a:pPr lvl="1"/>
            <a:r>
              <a:rPr lang="en-US" sz="2400" dirty="0" smtClean="0">
                <a:ea typeface="ＭＳ Ｐゴシック" pitchFamily="34" charset="-128"/>
              </a:rPr>
              <a:t>Type III items (Mathematical Modeling/Hand-Scored and/or Machine-scored – the PLD’s will inform final scoring rubrics)</a:t>
            </a:r>
          </a:p>
          <a:p>
            <a:r>
              <a:rPr lang="en-US" dirty="0" smtClean="0">
                <a:ea typeface="ＭＳ Ｐゴシック" pitchFamily="34" charset="-128"/>
              </a:rPr>
              <a:t>End-of-Year Assessment (EOY)</a:t>
            </a:r>
          </a:p>
          <a:p>
            <a:pPr lvl="1"/>
            <a:r>
              <a:rPr lang="en-US" sz="2400" dirty="0" smtClean="0">
                <a:ea typeface="ＭＳ Ｐゴシック" pitchFamily="34" charset="-128"/>
              </a:rPr>
              <a:t>Type I items </a:t>
            </a:r>
            <a:r>
              <a:rPr lang="en-US" sz="2400" b="1" u="sng" dirty="0" smtClean="0">
                <a:ea typeface="ＭＳ Ｐゴシック" pitchFamily="34" charset="-128"/>
              </a:rPr>
              <a:t>only</a:t>
            </a:r>
            <a:r>
              <a:rPr lang="en-US" sz="2400" dirty="0" smtClean="0">
                <a:ea typeface="ＭＳ Ｐゴシック" pitchFamily="34" charset="-128"/>
              </a:rPr>
              <a:t> (All Machine-</a:t>
            </a:r>
            <a:r>
              <a:rPr lang="en-US" sz="2400" dirty="0" err="1" smtClean="0">
                <a:ea typeface="ＭＳ Ｐゴシック" pitchFamily="34" charset="-128"/>
              </a:rPr>
              <a:t>scorable</a:t>
            </a:r>
            <a:r>
              <a:rPr lang="en-US" sz="2400" dirty="0" smtClean="0">
                <a:ea typeface="ＭＳ Ｐゴシック" pitchFamily="34" charset="-128"/>
              </a:rPr>
              <a:t>)</a:t>
            </a:r>
          </a:p>
          <a:p>
            <a:pPr lvl="1"/>
            <a:endParaRPr lang="en-US" dirty="0" smtClean="0">
              <a:ea typeface="ＭＳ Ｐゴシック" pitchFamily="34" charset="-128"/>
            </a:endParaRPr>
          </a:p>
        </p:txBody>
      </p:sp>
    </p:spTree>
  </p:cSld>
  <p:clrMapOvr>
    <a:masterClrMapping/>
  </p:clrMapOvr>
  <p:transition advTm="24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71475" y="609601"/>
            <a:ext cx="7858125" cy="4648200"/>
          </a:xfrm>
        </p:spPr>
        <p:txBody>
          <a:bodyPr>
            <a:normAutofit fontScale="90000"/>
          </a:bodyPr>
          <a:lstStyle/>
          <a:p>
            <a:r>
              <a:rPr lang="en-US" sz="3600" dirty="0" smtClean="0">
                <a:latin typeface="+mj-lt"/>
                <a:cs typeface="Arial" pitchFamily="34" charset="0"/>
              </a:rPr>
              <a:t>Q: 	What is a Math Evidence Table and 	what purpose do they serve?</a:t>
            </a:r>
            <a:br>
              <a:rPr lang="en-US" sz="3600" dirty="0" smtClean="0">
                <a:latin typeface="+mj-lt"/>
                <a:cs typeface="Arial" pitchFamily="34" charset="0"/>
              </a:rPr>
            </a:br>
            <a:r>
              <a:rPr lang="en-US" sz="3600" dirty="0" smtClean="0"/>
              <a:t> </a:t>
            </a:r>
            <a:br>
              <a:rPr lang="en-US" sz="3600" dirty="0" smtClean="0"/>
            </a:br>
            <a:r>
              <a:rPr lang="en-US" sz="3600" dirty="0" smtClean="0">
                <a:latin typeface="+mj-lt"/>
              </a:rPr>
              <a:t>A: 	</a:t>
            </a:r>
            <a:r>
              <a:rPr lang="en-US" sz="3600" dirty="0" smtClean="0">
                <a:latin typeface="Times New Roman" pitchFamily="18" charset="0"/>
                <a:cs typeface="Times New Roman" pitchFamily="18" charset="0"/>
              </a:rPr>
              <a:t> Evidence statements are the connectors 	between the claims and the tasks.  They 	describe the knowledge and skills that an 	assessment item or task elicits from 	students. </a:t>
            </a:r>
            <a:r>
              <a:rPr lang="en-US" sz="3600" dirty="0" smtClean="0"/>
              <a:t/>
            </a:r>
            <a:br>
              <a:rPr lang="en-US" sz="3600" dirty="0" smtClean="0"/>
            </a:br>
            <a:endParaRPr lang="en-US" sz="3600" dirty="0">
              <a:latin typeface="+mj-lt"/>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Calibri" pitchFamily="34" charset="0"/>
                <a:ea typeface="ＭＳ Ｐゴシック" pitchFamily="34" charset="-128"/>
              </a:rPr>
              <a:t>Evidence Statement Tables:</a:t>
            </a:r>
            <a:br>
              <a:rPr lang="en-US" dirty="0" smtClean="0">
                <a:latin typeface="Calibri" pitchFamily="34" charset="0"/>
                <a:ea typeface="ＭＳ Ｐゴシック" pitchFamily="34" charset="-128"/>
              </a:rPr>
            </a:br>
            <a:r>
              <a:rPr lang="en-US" dirty="0" smtClean="0">
                <a:latin typeface="Calibri" pitchFamily="34" charset="0"/>
                <a:ea typeface="ＭＳ Ｐゴシック" pitchFamily="34" charset="-128"/>
              </a:rPr>
              <a:t>Types of Evidence Statements</a:t>
            </a:r>
            <a:endParaRPr lang="en-US" dirty="0">
              <a:latin typeface="Calibri" pitchFamily="34" charset="0"/>
            </a:endParaRPr>
          </a:p>
        </p:txBody>
      </p:sp>
      <p:sp>
        <p:nvSpPr>
          <p:cNvPr id="3" name="Content Placeholder 2"/>
          <p:cNvSpPr>
            <a:spLocks noGrp="1"/>
          </p:cNvSpPr>
          <p:nvPr>
            <p:ph idx="1"/>
          </p:nvPr>
        </p:nvSpPr>
        <p:spPr>
          <a:xfrm>
            <a:off x="457200" y="1981200"/>
            <a:ext cx="8229600" cy="4144963"/>
          </a:xfrm>
        </p:spPr>
        <p:txBody>
          <a:bodyPr>
            <a:noAutofit/>
          </a:bodyPr>
          <a:lstStyle/>
          <a:p>
            <a:pPr marL="0" indent="0">
              <a:buNone/>
              <a:defRPr/>
            </a:pPr>
            <a:r>
              <a:rPr lang="en-US" sz="2400" dirty="0" smtClean="0">
                <a:latin typeface="Calibri" pitchFamily="34" charset="0"/>
              </a:rPr>
              <a:t>Several types of evidence statements are being used to describe what a task should be assessing, including:</a:t>
            </a:r>
          </a:p>
          <a:p>
            <a:pPr marL="457200" indent="-457200">
              <a:buNone/>
              <a:defRPr/>
            </a:pPr>
            <a:r>
              <a:rPr lang="en-US" sz="2000" dirty="0" smtClean="0">
                <a:latin typeface="Calibri" pitchFamily="34" charset="0"/>
              </a:rPr>
              <a:t>1.     Those using </a:t>
            </a:r>
            <a:r>
              <a:rPr lang="en-US" sz="2000" b="1" dirty="0" smtClean="0">
                <a:solidFill>
                  <a:srgbClr val="FF0000"/>
                </a:solidFill>
                <a:latin typeface="Calibri" pitchFamily="34" charset="0"/>
              </a:rPr>
              <a:t>exact standards language</a:t>
            </a:r>
          </a:p>
          <a:p>
            <a:pPr marL="457200" indent="-457200">
              <a:buNone/>
              <a:defRPr/>
            </a:pPr>
            <a:r>
              <a:rPr lang="en-US" sz="2000" dirty="0" smtClean="0">
                <a:latin typeface="Calibri" pitchFamily="34" charset="0"/>
              </a:rPr>
              <a:t>2.     Those transparently </a:t>
            </a:r>
            <a:r>
              <a:rPr lang="en-US" sz="2000" b="1" dirty="0" smtClean="0">
                <a:solidFill>
                  <a:srgbClr val="FF0000"/>
                </a:solidFill>
                <a:latin typeface="Calibri" pitchFamily="34" charset="0"/>
              </a:rPr>
              <a:t>derived from exact standards </a:t>
            </a:r>
            <a:r>
              <a:rPr lang="en-US" sz="2000" dirty="0" smtClean="0">
                <a:latin typeface="Calibri" pitchFamily="34" charset="0"/>
              </a:rPr>
              <a:t>language, e.g., by splitting a content standard</a:t>
            </a:r>
          </a:p>
          <a:p>
            <a:pPr marL="457200" indent="-457200">
              <a:buNone/>
              <a:defRPr/>
            </a:pPr>
            <a:r>
              <a:rPr lang="en-US" sz="2000" dirty="0" smtClean="0">
                <a:latin typeface="Calibri" pitchFamily="34" charset="0"/>
              </a:rPr>
              <a:t>3.     </a:t>
            </a:r>
            <a:r>
              <a:rPr lang="en-US" sz="2000" b="1" dirty="0" smtClean="0">
                <a:solidFill>
                  <a:srgbClr val="FF0000"/>
                </a:solidFill>
                <a:latin typeface="Calibri" pitchFamily="34" charset="0"/>
              </a:rPr>
              <a:t>Integrative evidence statements</a:t>
            </a:r>
            <a:r>
              <a:rPr lang="en-US" sz="2000" dirty="0" smtClean="0">
                <a:solidFill>
                  <a:srgbClr val="FF0000"/>
                </a:solidFill>
                <a:latin typeface="Calibri" pitchFamily="34" charset="0"/>
              </a:rPr>
              <a:t> </a:t>
            </a:r>
            <a:r>
              <a:rPr lang="en-US" sz="2000" dirty="0" smtClean="0">
                <a:latin typeface="Calibri" pitchFamily="34" charset="0"/>
              </a:rPr>
              <a:t>that express plausible direct implications of the standards without going beyond the standards to create new requirements</a:t>
            </a:r>
          </a:p>
          <a:p>
            <a:pPr marL="457200" indent="-457200">
              <a:buNone/>
              <a:defRPr/>
            </a:pPr>
            <a:r>
              <a:rPr lang="en-US" sz="2000" dirty="0" smtClean="0">
                <a:latin typeface="Calibri" pitchFamily="34" charset="0"/>
              </a:rPr>
              <a:t>4.    </a:t>
            </a:r>
            <a:r>
              <a:rPr lang="en-US" sz="2000" b="1" dirty="0" smtClean="0">
                <a:solidFill>
                  <a:srgbClr val="FF0000"/>
                </a:solidFill>
                <a:latin typeface="Calibri" pitchFamily="34" charset="0"/>
              </a:rPr>
              <a:t>Sub-claim C &amp; D evidence statements</a:t>
            </a:r>
            <a:r>
              <a:rPr lang="en-US" sz="2000" dirty="0" smtClean="0">
                <a:latin typeface="Calibri" pitchFamily="34" charset="0"/>
              </a:rPr>
              <a:t>, which put SMP #3, #4, and #6 as primary with connections to content </a:t>
            </a:r>
          </a:p>
          <a:p>
            <a:endParaRPr lang="en-US" sz="2000" dirty="0"/>
          </a:p>
        </p:txBody>
      </p:sp>
    </p:spTree>
    <p:extLst>
      <p:ext uri="{BB962C8B-B14F-4D97-AF65-F5344CB8AC3E}">
        <p14:creationId xmlns:p14="http://schemas.microsoft.com/office/powerpoint/2010/main" val="37340115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4716" y="152400"/>
            <a:ext cx="8763000" cy="7679025"/>
          </a:xfrm>
          <a:prstGeom prst="rect">
            <a:avLst/>
          </a:prstGeom>
          <a:noFill/>
        </p:spPr>
        <p:txBody>
          <a:bodyPr wrap="square" rtlCol="0">
            <a:spAutoFit/>
          </a:bodyPr>
          <a:lstStyle/>
          <a:p>
            <a:r>
              <a:rPr lang="en-US" sz="3000" dirty="0" smtClean="0">
                <a:solidFill>
                  <a:srgbClr val="04617B"/>
                </a:solidFill>
                <a:latin typeface="Arial" panose="020B0604020202020204" pitchFamily="34" charset="0"/>
                <a:cs typeface="Arial" panose="020B0604020202020204" pitchFamily="34" charset="0"/>
              </a:rPr>
              <a:t>Log onto . . . </a:t>
            </a:r>
          </a:p>
          <a:p>
            <a:pPr algn="ctr"/>
            <a:r>
              <a:rPr lang="en-US" sz="9000" dirty="0" smtClean="0">
                <a:solidFill>
                  <a:srgbClr val="04617B"/>
                </a:solidFill>
                <a:latin typeface="Arial" panose="020B0604020202020204" pitchFamily="34" charset="0"/>
                <a:cs typeface="Arial" panose="020B0604020202020204" pitchFamily="34" charset="0"/>
              </a:rPr>
              <a:t>parcconline.org</a:t>
            </a:r>
          </a:p>
          <a:p>
            <a:endParaRPr lang="en-US" sz="2500" dirty="0" smtClean="0">
              <a:solidFill>
                <a:srgbClr val="04617B"/>
              </a:solidFill>
              <a:latin typeface="Arial" panose="020B0604020202020204" pitchFamily="34" charset="0"/>
              <a:cs typeface="Arial" panose="020B0604020202020204" pitchFamily="34" charset="0"/>
            </a:endParaRPr>
          </a:p>
          <a:p>
            <a:r>
              <a:rPr lang="en-US" sz="4000" dirty="0" smtClean="0">
                <a:solidFill>
                  <a:srgbClr val="04617B"/>
                </a:solidFill>
                <a:latin typeface="Arial" panose="020B0604020202020204" pitchFamily="34" charset="0"/>
                <a:cs typeface="Arial" panose="020B0604020202020204" pitchFamily="34" charset="0"/>
              </a:rPr>
              <a:t>Open tab at top:</a:t>
            </a:r>
          </a:p>
          <a:p>
            <a:r>
              <a:rPr lang="en-US" sz="4000" dirty="0">
                <a:solidFill>
                  <a:srgbClr val="04617B"/>
                </a:solidFill>
                <a:latin typeface="Arial" panose="020B0604020202020204" pitchFamily="34" charset="0"/>
                <a:cs typeface="Arial" panose="020B0604020202020204" pitchFamily="34" charset="0"/>
              </a:rPr>
              <a:t> </a:t>
            </a:r>
            <a:r>
              <a:rPr lang="en-US" sz="4000" dirty="0" smtClean="0">
                <a:solidFill>
                  <a:srgbClr val="04617B"/>
                </a:solidFill>
                <a:latin typeface="Arial" panose="020B0604020202020204" pitchFamily="34" charset="0"/>
                <a:cs typeface="Arial" panose="020B0604020202020204" pitchFamily="34" charset="0"/>
              </a:rPr>
              <a:t>   The </a:t>
            </a:r>
            <a:r>
              <a:rPr lang="en-US" sz="4000" dirty="0" err="1" smtClean="0">
                <a:solidFill>
                  <a:srgbClr val="04617B"/>
                </a:solidFill>
                <a:latin typeface="Arial" panose="020B0604020202020204" pitchFamily="34" charset="0"/>
                <a:cs typeface="Arial" panose="020B0604020202020204" pitchFamily="34" charset="0"/>
              </a:rPr>
              <a:t>Parcc</a:t>
            </a:r>
            <a:r>
              <a:rPr lang="en-US" sz="4000" dirty="0" smtClean="0">
                <a:solidFill>
                  <a:srgbClr val="04617B"/>
                </a:solidFill>
                <a:latin typeface="Arial" panose="020B0604020202020204" pitchFamily="34" charset="0"/>
                <a:cs typeface="Arial" panose="020B0604020202020204" pitchFamily="34" charset="0"/>
              </a:rPr>
              <a:t> Assessment</a:t>
            </a:r>
          </a:p>
          <a:p>
            <a:r>
              <a:rPr lang="en-US" sz="4000" dirty="0" smtClean="0">
                <a:solidFill>
                  <a:srgbClr val="04617B"/>
                </a:solidFill>
                <a:latin typeface="Arial" panose="020B0604020202020204" pitchFamily="34" charset="0"/>
                <a:cs typeface="Arial" panose="020B0604020202020204" pitchFamily="34" charset="0"/>
              </a:rPr>
              <a:t>Click on Left side:</a:t>
            </a:r>
          </a:p>
          <a:p>
            <a:r>
              <a:rPr lang="en-US" sz="4000" dirty="0">
                <a:solidFill>
                  <a:srgbClr val="04617B"/>
                </a:solidFill>
                <a:latin typeface="Arial" panose="020B0604020202020204" pitchFamily="34" charset="0"/>
                <a:cs typeface="Arial" panose="020B0604020202020204" pitchFamily="34" charset="0"/>
              </a:rPr>
              <a:t> </a:t>
            </a:r>
            <a:r>
              <a:rPr lang="en-US" sz="4000" dirty="0" smtClean="0">
                <a:solidFill>
                  <a:srgbClr val="04617B"/>
                </a:solidFill>
                <a:latin typeface="Arial" panose="020B0604020202020204" pitchFamily="34" charset="0"/>
                <a:cs typeface="Arial" panose="020B0604020202020204" pitchFamily="34" charset="0"/>
              </a:rPr>
              <a:t>   </a:t>
            </a:r>
            <a:r>
              <a:rPr lang="en-US" sz="4000" dirty="0" err="1" smtClean="0">
                <a:solidFill>
                  <a:srgbClr val="04617B"/>
                </a:solidFill>
                <a:latin typeface="Arial" panose="020B0604020202020204" pitchFamily="34" charset="0"/>
                <a:cs typeface="Arial" panose="020B0604020202020204" pitchFamily="34" charset="0"/>
              </a:rPr>
              <a:t>Parcc</a:t>
            </a:r>
            <a:r>
              <a:rPr lang="en-US" sz="4000" dirty="0" smtClean="0">
                <a:solidFill>
                  <a:srgbClr val="04617B"/>
                </a:solidFill>
                <a:latin typeface="Arial" panose="020B0604020202020204" pitchFamily="34" charset="0"/>
                <a:cs typeface="Arial" panose="020B0604020202020204" pitchFamily="34" charset="0"/>
              </a:rPr>
              <a:t> Assessment Design</a:t>
            </a:r>
          </a:p>
          <a:p>
            <a:r>
              <a:rPr lang="en-US" sz="4000" dirty="0" smtClean="0">
                <a:solidFill>
                  <a:srgbClr val="04617B"/>
                </a:solidFill>
                <a:latin typeface="Arial" panose="020B0604020202020204" pitchFamily="34" charset="0"/>
                <a:cs typeface="Arial" panose="020B0604020202020204" pitchFamily="34" charset="0"/>
              </a:rPr>
              <a:t>Then click on:</a:t>
            </a:r>
          </a:p>
          <a:p>
            <a:r>
              <a:rPr lang="en-US" sz="4000" dirty="0">
                <a:solidFill>
                  <a:srgbClr val="04617B"/>
                </a:solidFill>
                <a:latin typeface="Arial" panose="020B0604020202020204" pitchFamily="34" charset="0"/>
                <a:cs typeface="Arial" panose="020B0604020202020204" pitchFamily="34" charset="0"/>
              </a:rPr>
              <a:t> </a:t>
            </a:r>
            <a:r>
              <a:rPr lang="en-US" sz="4000" dirty="0" smtClean="0">
                <a:solidFill>
                  <a:srgbClr val="04617B"/>
                </a:solidFill>
                <a:latin typeface="Arial" panose="020B0604020202020204" pitchFamily="34" charset="0"/>
                <a:cs typeface="Arial" panose="020B0604020202020204" pitchFamily="34" charset="0"/>
              </a:rPr>
              <a:t>   Assessment Blueprints and . . .</a:t>
            </a:r>
          </a:p>
          <a:p>
            <a:endParaRPr lang="en-US" sz="9000" dirty="0">
              <a:solidFill>
                <a:srgbClr val="04617B"/>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929006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1524000"/>
            <a:ext cx="184731" cy="369332"/>
          </a:xfrm>
          <a:prstGeom prst="rect">
            <a:avLst/>
          </a:prstGeom>
          <a:noFill/>
        </p:spPr>
        <p:txBody>
          <a:bodyPr wrap="none" rtlCol="0">
            <a:spAutoFit/>
          </a:bodyPr>
          <a:lstStyle/>
          <a:p>
            <a:endParaRPr lang="en-US" dirty="0"/>
          </a:p>
        </p:txBody>
      </p:sp>
      <p:sp>
        <p:nvSpPr>
          <p:cNvPr id="3" name="TextBox 2"/>
          <p:cNvSpPr txBox="1"/>
          <p:nvPr/>
        </p:nvSpPr>
        <p:spPr>
          <a:xfrm>
            <a:off x="343468" y="152400"/>
            <a:ext cx="8648131" cy="5632311"/>
          </a:xfrm>
          <a:prstGeom prst="rect">
            <a:avLst/>
          </a:prstGeom>
          <a:noFill/>
        </p:spPr>
        <p:txBody>
          <a:bodyPr wrap="square" rtlCol="0">
            <a:spAutoFit/>
          </a:bodyPr>
          <a:lstStyle/>
          <a:p>
            <a:pPr marL="342900" indent="-342900">
              <a:buAutoNum type="arabicPeriod"/>
            </a:pPr>
            <a:r>
              <a:rPr lang="en-US" sz="3000" dirty="0" smtClean="0"/>
              <a:t>Open the two documents for one content area</a:t>
            </a:r>
          </a:p>
          <a:p>
            <a:pPr marL="342900" indent="-342900">
              <a:buAutoNum type="arabicPeriod"/>
            </a:pPr>
            <a:endParaRPr lang="en-US" sz="3000" dirty="0" smtClean="0"/>
          </a:p>
          <a:p>
            <a:pPr marL="342900" indent="-342900">
              <a:buAutoNum type="arabicPeriod" startAt="2"/>
            </a:pPr>
            <a:r>
              <a:rPr lang="en-US" sz="3000" dirty="0" smtClean="0"/>
              <a:t>Take </a:t>
            </a:r>
            <a:r>
              <a:rPr lang="en-US" sz="3000" dirty="0"/>
              <a:t>5</a:t>
            </a:r>
            <a:r>
              <a:rPr lang="en-US" sz="3000" dirty="0" smtClean="0"/>
              <a:t> </a:t>
            </a:r>
            <a:r>
              <a:rPr lang="en-US" sz="3000" dirty="0" smtClean="0"/>
              <a:t>minutes to look through both of these documents for one content area</a:t>
            </a:r>
          </a:p>
          <a:p>
            <a:pPr marL="342900" indent="-342900">
              <a:buAutoNum type="arabicPeriod" startAt="2"/>
            </a:pPr>
            <a:endParaRPr lang="en-US" sz="3000" dirty="0" smtClean="0"/>
          </a:p>
          <a:p>
            <a:pPr marL="342900" indent="-342900">
              <a:buAutoNum type="arabicPeriod" startAt="2"/>
            </a:pPr>
            <a:r>
              <a:rPr lang="en-US" sz="3000" dirty="0" smtClean="0"/>
              <a:t>After </a:t>
            </a:r>
            <a:r>
              <a:rPr lang="en-US" sz="3000" dirty="0" smtClean="0"/>
              <a:t>5 </a:t>
            </a:r>
            <a:r>
              <a:rPr lang="en-US" sz="3000" dirty="0" smtClean="0"/>
              <a:t>minutes of independent research, you will be directed to do a pair share of what you noticed for another </a:t>
            </a:r>
            <a:r>
              <a:rPr lang="en-US" sz="3000" dirty="0" smtClean="0"/>
              <a:t>10 </a:t>
            </a:r>
            <a:r>
              <a:rPr lang="en-US" sz="3000" dirty="0" smtClean="0"/>
              <a:t>minutes</a:t>
            </a:r>
          </a:p>
          <a:p>
            <a:pPr marL="342900" indent="-342900">
              <a:buAutoNum type="arabicPeriod" startAt="2"/>
            </a:pPr>
            <a:endParaRPr lang="en-US" sz="3000" dirty="0" smtClean="0"/>
          </a:p>
          <a:p>
            <a:pPr marL="342900" indent="-342900">
              <a:buAutoNum type="arabicPeriod" startAt="2"/>
            </a:pPr>
            <a:r>
              <a:rPr lang="en-US" sz="3000" dirty="0" smtClean="0"/>
              <a:t>Then, we will look at these documents with respect to Unit 2 of our Units of Study for </a:t>
            </a:r>
            <a:r>
              <a:rPr lang="en-US" sz="3000" dirty="0" err="1" smtClean="0"/>
              <a:t>Alg</a:t>
            </a:r>
            <a:r>
              <a:rPr lang="en-US" sz="3000" dirty="0" smtClean="0"/>
              <a:t> 1, </a:t>
            </a:r>
            <a:r>
              <a:rPr lang="en-US" sz="3000" dirty="0" err="1" smtClean="0"/>
              <a:t>Geom</a:t>
            </a:r>
            <a:r>
              <a:rPr lang="en-US" sz="3000" dirty="0" smtClean="0"/>
              <a:t> &amp; </a:t>
            </a:r>
            <a:r>
              <a:rPr lang="en-US" sz="3000" dirty="0" err="1" smtClean="0"/>
              <a:t>Alg</a:t>
            </a:r>
            <a:r>
              <a:rPr lang="en-US" sz="3000" dirty="0" smtClean="0"/>
              <a:t> 2</a:t>
            </a:r>
            <a:endParaRPr lang="en-US" sz="3000" dirty="0"/>
          </a:p>
        </p:txBody>
      </p:sp>
    </p:spTree>
    <p:extLst>
      <p:ext uri="{BB962C8B-B14F-4D97-AF65-F5344CB8AC3E}">
        <p14:creationId xmlns:p14="http://schemas.microsoft.com/office/powerpoint/2010/main" val="4252477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077200" cy="5478423"/>
          </a:xfrm>
          <a:prstGeom prst="rect">
            <a:avLst/>
          </a:prstGeom>
          <a:noFill/>
        </p:spPr>
        <p:txBody>
          <a:bodyPr wrap="square" rtlCol="0">
            <a:spAutoFit/>
          </a:bodyPr>
          <a:lstStyle/>
          <a:p>
            <a:pPr algn="ctr"/>
            <a:r>
              <a:rPr lang="en-US" sz="7000" dirty="0" smtClean="0"/>
              <a:t>Looking at Unit 2: </a:t>
            </a:r>
          </a:p>
          <a:p>
            <a:pPr algn="ctr"/>
            <a:r>
              <a:rPr lang="en-US" sz="7000" dirty="0" smtClean="0"/>
              <a:t> the CCSS’s </a:t>
            </a:r>
          </a:p>
          <a:p>
            <a:pPr algn="ctr"/>
            <a:r>
              <a:rPr lang="en-US" sz="7000" dirty="0"/>
              <a:t>+</a:t>
            </a:r>
            <a:r>
              <a:rPr lang="en-US" sz="7000" dirty="0" smtClean="0"/>
              <a:t> Evidence Tables </a:t>
            </a:r>
          </a:p>
          <a:p>
            <a:pPr algn="ctr"/>
            <a:r>
              <a:rPr lang="en-US" sz="7000" dirty="0" smtClean="0"/>
              <a:t>+ SMP’s </a:t>
            </a:r>
          </a:p>
          <a:p>
            <a:pPr algn="ctr"/>
            <a:r>
              <a:rPr lang="en-US" sz="7000" dirty="0"/>
              <a:t>+</a:t>
            </a:r>
            <a:r>
              <a:rPr lang="en-US" sz="7000" dirty="0" smtClean="0"/>
              <a:t> Calculator</a:t>
            </a:r>
            <a:endParaRPr lang="en-US" sz="7000" dirty="0"/>
          </a:p>
        </p:txBody>
      </p:sp>
    </p:spTree>
    <p:extLst>
      <p:ext uri="{BB962C8B-B14F-4D97-AF65-F5344CB8AC3E}">
        <p14:creationId xmlns:p14="http://schemas.microsoft.com/office/powerpoint/2010/main" val="3714956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0051" y="161924"/>
            <a:ext cx="7972424" cy="904875"/>
          </a:xfrm>
        </p:spPr>
        <p:style>
          <a:lnRef idx="2">
            <a:schemeClr val="accent2"/>
          </a:lnRef>
          <a:fillRef idx="1">
            <a:schemeClr val="lt1"/>
          </a:fillRef>
          <a:effectRef idx="0">
            <a:schemeClr val="accent2"/>
          </a:effectRef>
          <a:fontRef idx="minor">
            <a:schemeClr val="dk1"/>
          </a:fontRef>
        </p:style>
        <p:txBody>
          <a:bodyPr>
            <a:normAutofit/>
          </a:bodyPr>
          <a:lstStyle/>
          <a:p>
            <a:pPr algn="ctr"/>
            <a:r>
              <a:rPr lang="en-US" b="1" dirty="0" smtClean="0">
                <a:latin typeface="+mj-lt"/>
              </a:rPr>
              <a:t>Some Instructional Uses of the Evidence Tables </a:t>
            </a:r>
            <a:endParaRPr lang="en-US" b="1" dirty="0">
              <a:latin typeface="+mj-lt"/>
            </a:endParaRPr>
          </a:p>
        </p:txBody>
      </p:sp>
      <p:sp>
        <p:nvSpPr>
          <p:cNvPr id="4" name="Slide Number Placeholder 3"/>
          <p:cNvSpPr>
            <a:spLocks noGrp="1"/>
          </p:cNvSpPr>
          <p:nvPr>
            <p:ph type="sldNum" sz="quarter" idx="10"/>
          </p:nvPr>
        </p:nvSpPr>
        <p:spPr>
          <a:xfrm>
            <a:off x="6553200" y="5991225"/>
            <a:ext cx="2133600" cy="365125"/>
          </a:xfrm>
        </p:spPr>
        <p:txBody>
          <a:bodyPr>
            <a:normAutofit lnSpcReduction="10000"/>
          </a:bodyPr>
          <a:lstStyle/>
          <a:p>
            <a:pPr>
              <a:defRPr/>
            </a:pPr>
            <a:fld id="{00D3831F-E87B-44A0-9DA0-E6B964AF51FD}" type="slidenum">
              <a:rPr lang="en-US" smtClean="0">
                <a:latin typeface="Comic Sans MS" pitchFamily="66" charset="0"/>
              </a:rPr>
              <a:pPr>
                <a:defRPr/>
              </a:pPr>
              <a:t>16</a:t>
            </a:fld>
            <a:endParaRPr lang="en-US">
              <a:latin typeface="Comic Sans MS" pitchFamily="66" charset="0"/>
            </a:endParaRPr>
          </a:p>
        </p:txBody>
      </p:sp>
      <p:sp>
        <p:nvSpPr>
          <p:cNvPr id="7" name="TextBox 6"/>
          <p:cNvSpPr txBox="1"/>
          <p:nvPr/>
        </p:nvSpPr>
        <p:spPr>
          <a:xfrm>
            <a:off x="400050" y="1066800"/>
            <a:ext cx="8477250" cy="4832092"/>
          </a:xfrm>
          <a:prstGeom prst="rect">
            <a:avLst/>
          </a:prstGeom>
          <a:noFill/>
        </p:spPr>
        <p:txBody>
          <a:bodyPr wrap="square" rtlCol="0">
            <a:spAutoFit/>
          </a:bodyPr>
          <a:lstStyle/>
          <a:p>
            <a:pPr marL="342900" indent="-342900">
              <a:buFont typeface="Arial" pitchFamily="34" charset="0"/>
              <a:buChar char="•"/>
            </a:pPr>
            <a:r>
              <a:rPr lang="en-US" sz="2200" dirty="0" smtClean="0">
                <a:latin typeface="Calibri" pitchFamily="34" charset="0"/>
              </a:rPr>
              <a:t>To see ways to combine standards naturally when designing instructional tasks</a:t>
            </a:r>
          </a:p>
          <a:p>
            <a:pPr marL="342900" indent="-342900">
              <a:buFont typeface="Arial" pitchFamily="34" charset="0"/>
              <a:buChar char="•"/>
            </a:pPr>
            <a:endParaRPr lang="en-US" sz="2200" dirty="0" smtClean="0">
              <a:latin typeface="Calibri" pitchFamily="34" charset="0"/>
            </a:endParaRPr>
          </a:p>
          <a:p>
            <a:pPr marL="342900" indent="-342900">
              <a:buFont typeface="Arial" pitchFamily="34" charset="0"/>
              <a:buChar char="•"/>
            </a:pPr>
            <a:r>
              <a:rPr lang="en-US" sz="2200" dirty="0" smtClean="0">
                <a:latin typeface="Calibri" pitchFamily="34" charset="0"/>
              </a:rPr>
              <a:t>To determine and create instructional scaffolding (to think through which individual, simpler skills can be taught first to build to more complex skills)</a:t>
            </a:r>
          </a:p>
          <a:p>
            <a:pPr marL="342900" indent="-342900">
              <a:buFont typeface="Arial" pitchFamily="34" charset="0"/>
              <a:buChar char="•"/>
            </a:pPr>
            <a:endParaRPr lang="en-US" sz="2200" dirty="0" smtClean="0">
              <a:latin typeface="Calibri" pitchFamily="34" charset="0"/>
            </a:endParaRPr>
          </a:p>
          <a:p>
            <a:pPr marL="342900" indent="-342900">
              <a:buFont typeface="Arial" pitchFamily="34" charset="0"/>
              <a:buChar char="•"/>
            </a:pPr>
            <a:r>
              <a:rPr lang="en-US" sz="2200" dirty="0" smtClean="0">
                <a:latin typeface="Calibri" pitchFamily="34" charset="0"/>
              </a:rPr>
              <a:t>To develop rubrics and scoring tools for instructional tasks</a:t>
            </a:r>
          </a:p>
          <a:p>
            <a:pPr marL="342900" indent="-342900">
              <a:buFont typeface="Arial" pitchFamily="34" charset="0"/>
              <a:buChar char="•"/>
            </a:pPr>
            <a:endParaRPr lang="en-US" sz="2200" dirty="0" smtClean="0">
              <a:latin typeface="Calibri" pitchFamily="34" charset="0"/>
            </a:endParaRPr>
          </a:p>
          <a:p>
            <a:pPr marL="342900" indent="-342900">
              <a:buFont typeface="Arial" pitchFamily="34" charset="0"/>
              <a:buChar char="•"/>
            </a:pPr>
            <a:r>
              <a:rPr lang="en-US" sz="2200" dirty="0" smtClean="0">
                <a:latin typeface="Calibri" pitchFamily="34" charset="0"/>
              </a:rPr>
              <a:t>To see how the content and the mathematical practices go hand-in-hand and should not be thought of as separate standards</a:t>
            </a:r>
          </a:p>
          <a:p>
            <a:pPr marL="342900" indent="-342900">
              <a:buFont typeface="Arial" pitchFamily="34" charset="0"/>
              <a:buChar char="•"/>
            </a:pPr>
            <a:endParaRPr lang="en-US" sz="2200" dirty="0" smtClean="0">
              <a:latin typeface="Calibri" pitchFamily="34" charset="0"/>
            </a:endParaRPr>
          </a:p>
          <a:p>
            <a:pPr marL="342900" indent="-342900">
              <a:buFont typeface="Arial" pitchFamily="34" charset="0"/>
              <a:buChar char="•"/>
            </a:pPr>
            <a:r>
              <a:rPr lang="en-US" sz="2200" dirty="0" smtClean="0">
                <a:latin typeface="Calibri" pitchFamily="34" charset="0"/>
              </a:rPr>
              <a:t>To use as a tool to guide questions for classroom tests </a:t>
            </a:r>
          </a:p>
          <a:p>
            <a:pPr marL="342900" indent="-342900"/>
            <a:r>
              <a:rPr lang="en-US" sz="2200" dirty="0" smtClean="0">
                <a:latin typeface="Calibri" pitchFamily="34" charset="0"/>
              </a:rPr>
              <a:t>     and assessments</a:t>
            </a:r>
            <a:endParaRPr lang="en-US" sz="2200" dirty="0">
              <a:latin typeface="Calibri" pitchFamily="34" charset="0"/>
            </a:endParaRPr>
          </a:p>
        </p:txBody>
      </p:sp>
    </p:spTree>
    <p:extLst>
      <p:ext uri="{BB962C8B-B14F-4D97-AF65-F5344CB8AC3E}">
        <p14:creationId xmlns:p14="http://schemas.microsoft.com/office/powerpoint/2010/main" val="2094357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85800"/>
            <a:ext cx="8534399" cy="600164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1600" b="1" u="sng" dirty="0" smtClean="0">
                <a:latin typeface="+mj-lt"/>
              </a:rPr>
              <a:t>Grades 3 – 5</a:t>
            </a:r>
          </a:p>
          <a:p>
            <a:pPr>
              <a:buFont typeface="Wingdings" pitchFamily="2" charset="2"/>
              <a:buChar char="Ø"/>
            </a:pPr>
            <a:r>
              <a:rPr lang="en-US" sz="1600" dirty="0" smtClean="0">
                <a:latin typeface="+mj-lt"/>
              </a:rPr>
              <a:t> NO Calculators Allowed *</a:t>
            </a:r>
          </a:p>
          <a:p>
            <a:endParaRPr lang="en-US" sz="1600" dirty="0" smtClean="0">
              <a:latin typeface="+mj-lt"/>
            </a:endParaRPr>
          </a:p>
          <a:p>
            <a:r>
              <a:rPr lang="en-US" sz="1600" b="1" u="sng" dirty="0" smtClean="0">
                <a:latin typeface="+mj-lt"/>
              </a:rPr>
              <a:t>Grades 6 – 7</a:t>
            </a:r>
          </a:p>
          <a:p>
            <a:pPr>
              <a:buFont typeface="Wingdings" pitchFamily="2" charset="2"/>
              <a:buChar char="Ø"/>
            </a:pPr>
            <a:r>
              <a:rPr lang="en-US" sz="1600" dirty="0" smtClean="0">
                <a:latin typeface="+mj-lt"/>
              </a:rPr>
              <a:t> Online four function calculator with square root</a:t>
            </a:r>
          </a:p>
          <a:p>
            <a:pPr>
              <a:buFont typeface="Wingdings" pitchFamily="2" charset="2"/>
              <a:buChar char="Ø"/>
            </a:pPr>
            <a:r>
              <a:rPr lang="en-US" sz="1600" dirty="0" smtClean="0">
                <a:latin typeface="+mj-lt"/>
              </a:rPr>
              <a:t>Accessible for about 50% of the assessment</a:t>
            </a:r>
          </a:p>
          <a:p>
            <a:endParaRPr lang="en-US" sz="1600" dirty="0" smtClean="0">
              <a:latin typeface="+mj-lt"/>
            </a:endParaRPr>
          </a:p>
          <a:p>
            <a:r>
              <a:rPr lang="en-US" sz="1600" b="1" u="sng" dirty="0" smtClean="0">
                <a:latin typeface="+mj-lt"/>
              </a:rPr>
              <a:t>Grade 8</a:t>
            </a:r>
          </a:p>
          <a:p>
            <a:pPr>
              <a:buFont typeface="Wingdings" pitchFamily="2" charset="2"/>
              <a:buChar char="Ø"/>
            </a:pPr>
            <a:r>
              <a:rPr lang="en-US" sz="1600" dirty="0" smtClean="0">
                <a:latin typeface="+mj-lt"/>
              </a:rPr>
              <a:t>Online scientific calculator</a:t>
            </a:r>
          </a:p>
          <a:p>
            <a:pPr>
              <a:buFont typeface="Wingdings" pitchFamily="2" charset="2"/>
              <a:buChar char="Ø"/>
            </a:pPr>
            <a:r>
              <a:rPr lang="en-US" sz="1600" dirty="0" smtClean="0">
                <a:latin typeface="+mj-lt"/>
              </a:rPr>
              <a:t>Accessible for about 50% of the assessment</a:t>
            </a:r>
          </a:p>
          <a:p>
            <a:endParaRPr lang="en-US" sz="1600" dirty="0" smtClean="0">
              <a:latin typeface="+mj-lt"/>
            </a:endParaRPr>
          </a:p>
          <a:p>
            <a:r>
              <a:rPr lang="en-US" sz="1600" b="1" u="sng" dirty="0" smtClean="0">
                <a:latin typeface="+mj-lt"/>
              </a:rPr>
              <a:t>High School</a:t>
            </a:r>
          </a:p>
          <a:p>
            <a:pPr>
              <a:buFont typeface="Wingdings" pitchFamily="2" charset="2"/>
              <a:buChar char="Ø"/>
            </a:pPr>
            <a:r>
              <a:rPr lang="en-US" sz="1600" dirty="0" smtClean="0">
                <a:latin typeface="+mj-lt"/>
              </a:rPr>
              <a:t>Online calculator with functionalities similar to that of a TI-84 graphing calculator</a:t>
            </a:r>
          </a:p>
          <a:p>
            <a:pPr>
              <a:buFont typeface="Wingdings" pitchFamily="2" charset="2"/>
              <a:buChar char="Ø"/>
            </a:pPr>
            <a:r>
              <a:rPr lang="en-US" sz="1600" dirty="0" smtClean="0">
                <a:latin typeface="+mj-lt"/>
              </a:rPr>
              <a:t>Accessible for more than 80% of the assessment</a:t>
            </a:r>
          </a:p>
          <a:p>
            <a:pPr>
              <a:buFont typeface="Wingdings" pitchFamily="2" charset="2"/>
              <a:buChar char="Ø"/>
            </a:pPr>
            <a:endParaRPr lang="en-US" sz="1600" dirty="0" smtClean="0">
              <a:latin typeface="+mj-lt"/>
            </a:endParaRPr>
          </a:p>
          <a:p>
            <a:r>
              <a:rPr lang="en-US" sz="1600" b="1" u="sng" dirty="0" smtClean="0">
                <a:latin typeface="+mj-lt"/>
              </a:rPr>
              <a:t>For all grades</a:t>
            </a:r>
            <a:r>
              <a:rPr lang="en-US" sz="1600" b="1" dirty="0" smtClean="0">
                <a:latin typeface="+mj-lt"/>
              </a:rPr>
              <a:t>:</a:t>
            </a:r>
          </a:p>
          <a:p>
            <a:pPr>
              <a:buFont typeface="Wingdings" pitchFamily="2" charset="2"/>
              <a:buChar char="Ø"/>
            </a:pPr>
            <a:r>
              <a:rPr lang="en-US" sz="1600" dirty="0" smtClean="0">
                <a:latin typeface="+mj-lt"/>
              </a:rPr>
              <a:t>Assessments are to be divided into calculator and non- calculator sessions, provided that the other sessions of the assessment are locked.</a:t>
            </a:r>
          </a:p>
          <a:p>
            <a:endParaRPr lang="en-US" sz="1600" dirty="0" smtClean="0">
              <a:latin typeface="+mj-lt"/>
            </a:endParaRPr>
          </a:p>
          <a:p>
            <a:r>
              <a:rPr lang="en-US" sz="1600" b="1" dirty="0" smtClean="0">
                <a:latin typeface="+mj-lt"/>
              </a:rPr>
              <a:t>NOTE:  </a:t>
            </a:r>
            <a:r>
              <a:rPr lang="en-US" sz="1600" dirty="0" smtClean="0">
                <a:latin typeface="+mj-lt"/>
              </a:rPr>
              <a:t>There is continuing discussion on whether to allow students to use a “real” </a:t>
            </a:r>
            <a:r>
              <a:rPr lang="en-US" sz="1600" dirty="0" err="1" smtClean="0">
                <a:latin typeface="+mj-lt"/>
              </a:rPr>
              <a:t>vs</a:t>
            </a:r>
            <a:r>
              <a:rPr lang="en-US" sz="1600" dirty="0" smtClean="0">
                <a:latin typeface="+mj-lt"/>
              </a:rPr>
              <a:t> “on-line” calculator in 2015</a:t>
            </a:r>
          </a:p>
          <a:p>
            <a:r>
              <a:rPr lang="en-US" sz="1600" b="1" dirty="0" smtClean="0">
                <a:latin typeface="+mj-lt"/>
              </a:rPr>
              <a:t>(*) </a:t>
            </a:r>
            <a:r>
              <a:rPr lang="en-US" sz="1600" dirty="0" smtClean="0">
                <a:latin typeface="+mj-lt"/>
              </a:rPr>
              <a:t>For students who need accommodation, calculators will be allowed for even non-calculator portions of the assessment, excluding fluency</a:t>
            </a:r>
          </a:p>
          <a:p>
            <a:endParaRPr lang="en-US" sz="1600" dirty="0">
              <a:latin typeface="+mj-lt"/>
            </a:endParaRPr>
          </a:p>
        </p:txBody>
      </p:sp>
      <p:sp>
        <p:nvSpPr>
          <p:cNvPr id="3" name="TextBox 2"/>
          <p:cNvSpPr txBox="1"/>
          <p:nvPr/>
        </p:nvSpPr>
        <p:spPr>
          <a:xfrm>
            <a:off x="533400" y="0"/>
            <a:ext cx="7962900" cy="584775"/>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3200" dirty="0" smtClean="0">
                <a:solidFill>
                  <a:schemeClr val="tx1"/>
                </a:solidFill>
                <a:latin typeface="+mj-lt"/>
              </a:rPr>
              <a:t>PARCC  Calculator Policy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304800"/>
            <a:ext cx="8686800" cy="983457"/>
          </a:xfrm>
        </p:spPr>
        <p:txBody>
          <a:bodyPr/>
          <a:lstStyle/>
          <a:p>
            <a:pPr algn="ctr"/>
            <a:r>
              <a:rPr lang="en-US" sz="3600" u="sng" dirty="0" smtClean="0">
                <a:solidFill>
                  <a:schemeClr val="tx1"/>
                </a:solidFill>
                <a:latin typeface="+mj-lt"/>
              </a:rPr>
              <a:t>Reference Sheets for the Assessment  </a:t>
            </a:r>
            <a:endParaRPr lang="en-US" sz="3600" u="sng" dirty="0">
              <a:solidFill>
                <a:schemeClr val="tx1"/>
              </a:solidFill>
              <a:latin typeface="+mj-lt"/>
            </a:endParaRPr>
          </a:p>
        </p:txBody>
      </p:sp>
      <p:sp>
        <p:nvSpPr>
          <p:cNvPr id="6" name="TextBox 5"/>
          <p:cNvSpPr txBox="1"/>
          <p:nvPr/>
        </p:nvSpPr>
        <p:spPr>
          <a:xfrm>
            <a:off x="685800" y="2133600"/>
            <a:ext cx="7696200" cy="3046988"/>
          </a:xfrm>
          <a:prstGeom prst="rect">
            <a:avLst/>
          </a:prstGeom>
          <a:noFill/>
        </p:spPr>
        <p:txBody>
          <a:bodyPr wrap="square" rtlCol="0">
            <a:spAutoFit/>
          </a:bodyPr>
          <a:lstStyle/>
          <a:p>
            <a:r>
              <a:rPr lang="en-US" sz="3200" dirty="0" smtClean="0">
                <a:latin typeface="Calibri" pitchFamily="34" charset="0"/>
              </a:rPr>
              <a:t>PARCC has approved the following reference sheets that students can use during testing. These reference sheets include the necessary formulas and reference information students need to assist them in answering certain mathematics questions</a:t>
            </a:r>
            <a:endParaRPr lang="en-US" sz="3200" dirty="0">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685800" y="113857"/>
            <a:ext cx="7848600" cy="6591743"/>
          </a:xfrm>
          <a:prstGeom prst="rect">
            <a:avLst/>
          </a:prstGeom>
          <a:noFill/>
          <a:ln w="9525">
            <a:solidFill>
              <a:schemeClr val="tx1"/>
            </a:solid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762000" y="533400"/>
            <a:ext cx="7696200" cy="5105400"/>
          </a:xfrm>
          <a:prstGeom prst="rect">
            <a:avLst/>
          </a:prstGeom>
          <a:noFill/>
          <a:ln w="9525">
            <a:solidFill>
              <a:schemeClr val="tx1"/>
            </a:solid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609600" y="381000"/>
            <a:ext cx="8077200" cy="5410200"/>
          </a:xfrm>
          <a:prstGeom prst="rect">
            <a:avLst/>
          </a:prstGeom>
          <a:noFill/>
          <a:ln w="9525">
            <a:solidFill>
              <a:schemeClr val="tx1"/>
            </a:solid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a:stretch>
            <a:fillRect/>
          </a:stretch>
        </p:blipFill>
        <p:spPr bwMode="auto">
          <a:xfrm>
            <a:off x="457200" y="163429"/>
            <a:ext cx="8229600" cy="6438900"/>
          </a:xfrm>
          <a:prstGeom prst="rect">
            <a:avLst/>
          </a:prstGeom>
          <a:noFill/>
          <a:ln w="9525">
            <a:solidFill>
              <a:schemeClr val="tx1"/>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txBox="1">
            <a:spLocks/>
          </p:cNvSpPr>
          <p:nvPr/>
        </p:nvSpPr>
        <p:spPr bwMode="auto">
          <a:xfrm>
            <a:off x="1639888" y="-6350"/>
            <a:ext cx="7504112" cy="1470025"/>
          </a:xfrm>
          <a:prstGeom prst="rect">
            <a:avLst/>
          </a:prstGeom>
          <a:noFill/>
          <a:ln w="9525">
            <a:noFill/>
            <a:miter lim="800000"/>
            <a:headEnd/>
            <a:tailEnd/>
          </a:ln>
        </p:spPr>
        <p:txBody>
          <a:bodyPr anchor="ctr"/>
          <a:lstStyle/>
          <a:p>
            <a:pPr defTabSz="457200" eaLnBrk="1" hangingPunct="1"/>
            <a:endParaRPr lang="en-US" sz="3200">
              <a:latin typeface="Calibri" pitchFamily="34" charset="0"/>
            </a:endParaRPr>
          </a:p>
        </p:txBody>
      </p:sp>
      <p:sp>
        <p:nvSpPr>
          <p:cNvPr id="3075" name="Content Placeholder 2"/>
          <p:cNvSpPr txBox="1">
            <a:spLocks/>
          </p:cNvSpPr>
          <p:nvPr/>
        </p:nvSpPr>
        <p:spPr bwMode="auto">
          <a:xfrm>
            <a:off x="457200" y="1798638"/>
            <a:ext cx="8229600" cy="4602162"/>
          </a:xfrm>
          <a:prstGeom prst="rect">
            <a:avLst/>
          </a:prstGeom>
          <a:noFill/>
          <a:ln w="9525">
            <a:noFill/>
            <a:miter lim="800000"/>
            <a:headEnd/>
            <a:tailEnd/>
          </a:ln>
        </p:spPr>
        <p:txBody>
          <a:bodyPr/>
          <a:lstStyle/>
          <a:p>
            <a:pPr defTabSz="457200" eaLnBrk="1" hangingPunct="1">
              <a:buFont typeface="Arial" charset="0"/>
              <a:buNone/>
            </a:pPr>
            <a:endParaRPr lang="en-US" sz="2000">
              <a:solidFill>
                <a:srgbClr val="000000"/>
              </a:solidFill>
              <a:latin typeface="Calibri" pitchFamily="34" charset="0"/>
            </a:endParaRPr>
          </a:p>
        </p:txBody>
      </p:sp>
      <p:sp>
        <p:nvSpPr>
          <p:cNvPr id="3076" name="Title 1"/>
          <p:cNvSpPr txBox="1">
            <a:spLocks/>
          </p:cNvSpPr>
          <p:nvPr/>
        </p:nvSpPr>
        <p:spPr bwMode="auto">
          <a:xfrm>
            <a:off x="457200" y="396875"/>
            <a:ext cx="8686800" cy="1066800"/>
          </a:xfrm>
          <a:prstGeom prst="rect">
            <a:avLst/>
          </a:prstGeom>
          <a:noFill/>
          <a:ln w="9525">
            <a:noFill/>
            <a:miter lim="800000"/>
            <a:headEnd/>
            <a:tailEnd/>
          </a:ln>
        </p:spPr>
        <p:txBody>
          <a:bodyPr anchor="ctr"/>
          <a:lstStyle/>
          <a:p>
            <a:pPr algn="ctr" defTabSz="457200" eaLnBrk="1" hangingPunct="1"/>
            <a:endParaRPr lang="en-US" sz="4000" b="1" i="1">
              <a:latin typeface="Calibri" pitchFamily="34" charset="0"/>
            </a:endParaRPr>
          </a:p>
        </p:txBody>
      </p:sp>
      <p:sp>
        <p:nvSpPr>
          <p:cNvPr id="8" name="Title 7"/>
          <p:cNvSpPr>
            <a:spLocks noGrp="1"/>
          </p:cNvSpPr>
          <p:nvPr>
            <p:ph type="title"/>
          </p:nvPr>
        </p:nvSpPr>
        <p:spPr>
          <a:xfrm>
            <a:off x="381000" y="304800"/>
            <a:ext cx="8448675" cy="732372"/>
          </a:xfrm>
        </p:spPr>
        <p:txBody>
          <a:bodyPr>
            <a:noAutofit/>
          </a:bodyPr>
          <a:lstStyle/>
          <a:p>
            <a:pPr marL="0" indent="0" algn="ctr"/>
            <a:r>
              <a:rPr lang="en-US" sz="3600" u="sng" dirty="0" smtClean="0">
                <a:latin typeface="+mj-lt"/>
              </a:rPr>
              <a:t>CCSSM Exemplar Assessment Prototypes</a:t>
            </a:r>
            <a:endParaRPr lang="en-US" sz="3600" u="sng" dirty="0">
              <a:latin typeface="+mj-lt"/>
            </a:endParaRPr>
          </a:p>
        </p:txBody>
      </p:sp>
      <p:sp>
        <p:nvSpPr>
          <p:cNvPr id="12" name="Content Placeholder 1"/>
          <p:cNvSpPr>
            <a:spLocks noGrp="1"/>
          </p:cNvSpPr>
          <p:nvPr>
            <p:ph idx="1"/>
          </p:nvPr>
        </p:nvSpPr>
        <p:spPr>
          <a:xfrm>
            <a:off x="457200" y="1066800"/>
            <a:ext cx="8229600" cy="4892675"/>
          </a:xfrm>
        </p:spPr>
        <p:txBody>
          <a:bodyPr>
            <a:noAutofit/>
          </a:bodyPr>
          <a:lstStyle/>
          <a:p>
            <a:pPr marL="514350" indent="-514350" algn="ctr">
              <a:spcBef>
                <a:spcPts val="0"/>
              </a:spcBef>
              <a:buClr>
                <a:srgbClr val="558ED5"/>
              </a:buClr>
              <a:buNone/>
            </a:pPr>
            <a:endParaRPr lang="en-US" sz="2000" b="1" dirty="0" smtClean="0"/>
          </a:p>
          <a:p>
            <a:pPr marL="514350" indent="-514350" algn="ctr">
              <a:spcBef>
                <a:spcPts val="0"/>
              </a:spcBef>
              <a:buClr>
                <a:srgbClr val="558ED5"/>
              </a:buClr>
              <a:buNone/>
            </a:pPr>
            <a:r>
              <a:rPr lang="en-US" sz="2000" b="1" dirty="0" smtClean="0"/>
              <a:t>PARCC</a:t>
            </a:r>
          </a:p>
          <a:p>
            <a:pPr marL="514350" indent="-514350" algn="ctr">
              <a:spcBef>
                <a:spcPts val="0"/>
              </a:spcBef>
              <a:buClr>
                <a:srgbClr val="558ED5"/>
              </a:buClr>
              <a:buNone/>
            </a:pPr>
            <a:r>
              <a:rPr lang="en-US" sz="2000" b="1" dirty="0" smtClean="0">
                <a:hlinkClick r:id="rId3"/>
              </a:rPr>
              <a:t>http://www.parcconline.org/samples/item-task-prototypes</a:t>
            </a:r>
            <a:r>
              <a:rPr lang="en-US" sz="2000" b="1" dirty="0" smtClean="0"/>
              <a:t> </a:t>
            </a:r>
          </a:p>
          <a:p>
            <a:pPr marL="0" indent="0" algn="ctr">
              <a:lnSpc>
                <a:spcPts val="2000"/>
              </a:lnSpc>
              <a:buClr>
                <a:srgbClr val="558ED5"/>
              </a:buClr>
              <a:buNone/>
            </a:pPr>
            <a:endParaRPr lang="en-US" sz="2000" b="1" dirty="0" smtClean="0"/>
          </a:p>
          <a:p>
            <a:pPr marL="0" indent="0" algn="ctr">
              <a:lnSpc>
                <a:spcPts val="2000"/>
              </a:lnSpc>
              <a:buClr>
                <a:srgbClr val="558ED5"/>
              </a:buClr>
              <a:buNone/>
            </a:pPr>
            <a:r>
              <a:rPr lang="en-US" sz="2000" b="1" dirty="0" smtClean="0"/>
              <a:t>Illustrative Mathematics (IM)</a:t>
            </a:r>
          </a:p>
          <a:p>
            <a:pPr marL="0" indent="0" algn="ctr">
              <a:lnSpc>
                <a:spcPts val="2000"/>
              </a:lnSpc>
              <a:buClr>
                <a:srgbClr val="558ED5"/>
              </a:buClr>
              <a:buNone/>
            </a:pPr>
            <a:r>
              <a:rPr lang="en-US" sz="2000" b="1" dirty="0" smtClean="0">
                <a:hlinkClick r:id="rId4"/>
              </a:rPr>
              <a:t>www.illustrativemathematics.org</a:t>
            </a:r>
            <a:r>
              <a:rPr lang="en-US" sz="2000" b="1" dirty="0" smtClean="0"/>
              <a:t> </a:t>
            </a:r>
          </a:p>
          <a:p>
            <a:pPr marL="514350" indent="-514350" algn="ctr">
              <a:lnSpc>
                <a:spcPts val="2000"/>
              </a:lnSpc>
              <a:buClr>
                <a:srgbClr val="558ED5"/>
              </a:buClr>
              <a:buNone/>
            </a:pPr>
            <a:endParaRPr lang="en-US" sz="2000" b="1" dirty="0" smtClean="0"/>
          </a:p>
          <a:p>
            <a:pPr marL="514350" indent="-514350" algn="ctr">
              <a:lnSpc>
                <a:spcPts val="2000"/>
              </a:lnSpc>
              <a:buClr>
                <a:srgbClr val="558ED5"/>
              </a:buClr>
              <a:buNone/>
            </a:pPr>
            <a:r>
              <a:rPr lang="en-US" sz="2000" b="1" dirty="0" smtClean="0"/>
              <a:t>Mathematics Assessment Resources Service (MARS)</a:t>
            </a:r>
            <a:endParaRPr lang="en-US" sz="2000" b="1" dirty="0"/>
          </a:p>
          <a:p>
            <a:pPr marL="514350" indent="-514350" algn="ctr">
              <a:lnSpc>
                <a:spcPct val="120000"/>
              </a:lnSpc>
              <a:spcBef>
                <a:spcPts val="0"/>
              </a:spcBef>
              <a:buClr>
                <a:srgbClr val="558ED5"/>
              </a:buClr>
              <a:buNone/>
            </a:pPr>
            <a:r>
              <a:rPr lang="en-US" sz="2000" b="1" dirty="0" smtClean="0">
                <a:hlinkClick r:id="rId5"/>
              </a:rPr>
              <a:t>http://map.mathshell.org/materials/lessons.php</a:t>
            </a:r>
            <a:r>
              <a:rPr lang="en-US" sz="2000" b="1" dirty="0" smtClean="0"/>
              <a:t> </a:t>
            </a:r>
          </a:p>
          <a:p>
            <a:pPr marL="0" indent="0" algn="ctr">
              <a:lnSpc>
                <a:spcPts val="2000"/>
              </a:lnSpc>
              <a:buClr>
                <a:srgbClr val="558ED5"/>
              </a:buClr>
              <a:buNone/>
            </a:pPr>
            <a:endParaRPr lang="en-US" sz="2000" b="1" dirty="0" smtClean="0"/>
          </a:p>
          <a:p>
            <a:pPr marL="0" indent="0" algn="ctr">
              <a:lnSpc>
                <a:spcPts val="2000"/>
              </a:lnSpc>
              <a:buClr>
                <a:srgbClr val="558ED5"/>
              </a:buClr>
              <a:buNone/>
            </a:pPr>
            <a:r>
              <a:rPr lang="en-US" sz="2000" b="1" dirty="0" smtClean="0"/>
              <a:t>New York City Dept of Education (NYC)</a:t>
            </a:r>
          </a:p>
          <a:p>
            <a:pPr marL="0" indent="0" algn="ctr">
              <a:lnSpc>
                <a:spcPts val="2000"/>
              </a:lnSpc>
              <a:buClr>
                <a:srgbClr val="558ED5"/>
              </a:buClr>
              <a:buNone/>
            </a:pPr>
            <a:r>
              <a:rPr lang="en-US" sz="2000" dirty="0">
                <a:latin typeface="Arial" panose="020B0604020202020204" pitchFamily="34" charset="0"/>
                <a:hlinkClick r:id="rId6"/>
              </a:rPr>
              <a:t>http://schools.nyc.gov/Academics/CommonCoreLibrary/CommonCoreClassroom/Mathematics/default.htm</a:t>
            </a:r>
            <a:r>
              <a:rPr lang="en-US" sz="2000" b="1" dirty="0" smtClean="0">
                <a:solidFill>
                  <a:schemeClr val="tx1"/>
                </a:solidFill>
              </a:rPr>
              <a:t> </a:t>
            </a:r>
            <a:endParaRPr lang="en-US" sz="2000" b="1" dirty="0">
              <a:solidFill>
                <a:schemeClr val="tx1"/>
              </a:solidFill>
            </a:endParaRPr>
          </a:p>
        </p:txBody>
      </p:sp>
      <p:sp>
        <p:nvSpPr>
          <p:cNvPr id="3078" name="Slide Number Placeholder 10"/>
          <p:cNvSpPr>
            <a:spLocks noGrp="1"/>
          </p:cNvSpPr>
          <p:nvPr>
            <p:ph type="sldNum" sz="quarter" idx="12"/>
          </p:nvPr>
        </p:nvSpPr>
        <p:spPr bwMode="auto">
          <a:noFill/>
          <a:ln>
            <a:miter lim="800000"/>
            <a:headEnd/>
            <a:tailEnd/>
          </a:ln>
        </p:spPr>
        <p:txBody>
          <a:bodyPr/>
          <a:lstStyle/>
          <a:p>
            <a:fld id="{396AF525-E920-4C9D-A554-4DDD579CD62E}" type="slidenum">
              <a:rPr lang="en-US" smtClean="0">
                <a:latin typeface="Garamond" pitchFamily="18" charset="0"/>
              </a:rPr>
              <a:pPr/>
              <a:t>23</a:t>
            </a:fld>
            <a:endParaRPr lang="en-US" smtClean="0">
              <a:latin typeface="Garamond" pitchFamily="18" charset="0"/>
            </a:endParaRPr>
          </a:p>
        </p:txBody>
      </p:sp>
    </p:spTree>
    <p:extLst>
      <p:ext uri="{BB962C8B-B14F-4D97-AF65-F5344CB8AC3E}">
        <p14:creationId xmlns:p14="http://schemas.microsoft.com/office/powerpoint/2010/main" val="42127283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5162550" cy="1000791"/>
          </a:xfrm>
        </p:spPr>
        <p:txBody>
          <a:bodyPr/>
          <a:lstStyle/>
          <a:p>
            <a:pPr algn="ctr"/>
            <a:r>
              <a:rPr lang="en-US" sz="6000" dirty="0" smtClean="0">
                <a:latin typeface="+mj-lt"/>
              </a:rPr>
              <a:t>Next Steps</a:t>
            </a:r>
            <a:endParaRPr lang="en-US" sz="6000" dirty="0">
              <a:latin typeface="+mj-lt"/>
            </a:endParaRPr>
          </a:p>
        </p:txBody>
      </p:sp>
      <p:sp>
        <p:nvSpPr>
          <p:cNvPr id="3" name="Content Placeholder 2"/>
          <p:cNvSpPr>
            <a:spLocks noGrp="1"/>
          </p:cNvSpPr>
          <p:nvPr>
            <p:ph idx="1"/>
          </p:nvPr>
        </p:nvSpPr>
        <p:spPr>
          <a:xfrm>
            <a:off x="304800" y="1524000"/>
            <a:ext cx="8229600" cy="4389120"/>
          </a:xfrm>
          <a:noFill/>
          <a:ln>
            <a:noFill/>
          </a:ln>
        </p:spPr>
        <p:txBody>
          <a:bodyPr>
            <a:normAutofit fontScale="85000" lnSpcReduction="20000"/>
          </a:bodyPr>
          <a:lstStyle/>
          <a:p>
            <a:r>
              <a:rPr lang="en-US" sz="5200" dirty="0" smtClean="0">
                <a:latin typeface="Calibri" pitchFamily="34" charset="0"/>
              </a:rPr>
              <a:t>What do you still want to learn?</a:t>
            </a:r>
          </a:p>
          <a:p>
            <a:r>
              <a:rPr lang="en-US" sz="5200" dirty="0" smtClean="0">
                <a:latin typeface="Calibri" pitchFamily="34" charset="0"/>
              </a:rPr>
              <a:t>What questions do you have?</a:t>
            </a:r>
          </a:p>
          <a:p>
            <a:pPr>
              <a:buNone/>
            </a:pPr>
            <a:r>
              <a:rPr lang="en-US" dirty="0" smtClean="0">
                <a:solidFill>
                  <a:schemeClr val="tx2">
                    <a:lumMod val="60000"/>
                    <a:lumOff val="40000"/>
                  </a:schemeClr>
                </a:solidFill>
                <a:latin typeface="Calibri" pitchFamily="34" charset="0"/>
              </a:rPr>
              <a:t>  </a:t>
            </a:r>
          </a:p>
          <a:p>
            <a:pPr>
              <a:buFont typeface="Wingdings" pitchFamily="2" charset="2"/>
              <a:buChar char="ü"/>
            </a:pPr>
            <a:r>
              <a:rPr lang="en-US" dirty="0" smtClean="0">
                <a:solidFill>
                  <a:schemeClr val="tx2">
                    <a:lumMod val="60000"/>
                    <a:lumOff val="40000"/>
                  </a:schemeClr>
                </a:solidFill>
                <a:latin typeface="Calibri" pitchFamily="34" charset="0"/>
              </a:rPr>
              <a:t>Write these on post-it notes, and place on the parking lot as you leave</a:t>
            </a:r>
          </a:p>
          <a:p>
            <a:pPr>
              <a:buNone/>
            </a:pPr>
            <a:endParaRPr lang="en-US" dirty="0" smtClean="0">
              <a:latin typeface="Calibri" pitchFamily="34" charset="0"/>
            </a:endParaRPr>
          </a:p>
          <a:p>
            <a:r>
              <a:rPr lang="en-US" dirty="0" smtClean="0">
                <a:latin typeface="Calibri" pitchFamily="34" charset="0"/>
              </a:rPr>
              <a:t>Thank you for attending today!</a:t>
            </a:r>
          </a:p>
          <a:p>
            <a:r>
              <a:rPr lang="en-US" dirty="0" smtClean="0">
                <a:latin typeface="Calibri" pitchFamily="34" charset="0"/>
              </a:rPr>
              <a:t>Ronda Davis; davis_r@aps.edu</a:t>
            </a:r>
          </a:p>
        </p:txBody>
      </p:sp>
      <p:pic>
        <p:nvPicPr>
          <p:cNvPr id="4098" name="Picture 2" descr="C:\Users\mom\AppData\Local\Microsoft\Windows\Temporary Internet Files\Content.IE5\1KJ54FA6\MC900057374[1].wmf"/>
          <p:cNvPicPr>
            <a:picLocks noChangeAspect="1" noChangeArrowheads="1"/>
          </p:cNvPicPr>
          <p:nvPr/>
        </p:nvPicPr>
        <p:blipFill>
          <a:blip r:embed="rId3" cstate="print"/>
          <a:srcRect/>
          <a:stretch>
            <a:fillRect/>
          </a:stretch>
        </p:blipFill>
        <p:spPr bwMode="auto">
          <a:xfrm>
            <a:off x="6629400" y="177800"/>
            <a:ext cx="2366815" cy="1923663"/>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521</TotalTime>
  <Words>1905</Words>
  <Application>Microsoft Office PowerPoint</Application>
  <PresentationFormat>On-screen Show (4:3)</PresentationFormat>
  <Paragraphs>287</Paragraphs>
  <Slides>24</Slides>
  <Notes>22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  PARCC Math Evidence Tables for Algebra 1, Geometry  &amp; Algebra 2 Teachers</vt:lpstr>
      <vt:lpstr>PowerPoint Presentation</vt:lpstr>
      <vt:lpstr>          Today’s Learning Outcomes  </vt:lpstr>
      <vt:lpstr>                                      Assessment Design  English Language Arts/Literacy and Mathematics, Grades 3-11</vt:lpstr>
      <vt:lpstr>Evidence-Centered Design (ECD)  and PARCC</vt:lpstr>
      <vt:lpstr>“Teaching to the Test” vs. A Test Worth Teaching To</vt:lpstr>
      <vt:lpstr>Claims Driving Design: Mathematics</vt:lpstr>
      <vt:lpstr>Overview of Task Types</vt:lpstr>
      <vt:lpstr>Overview of PARCC Mathematics Task Types</vt:lpstr>
      <vt:lpstr>Design of PARCC Math Summative Assessments</vt:lpstr>
      <vt:lpstr>Q:  What is a Math Evidence Table and  what purpose do they serve?   A:   Evidence statements are the connectors  between the claims and the tasks.  They  describe the knowledge and skills that an  assessment item or task elicits from  students.  </vt:lpstr>
      <vt:lpstr>Evidence Statement Tables: Types of Evidence Statements</vt:lpstr>
      <vt:lpstr>PowerPoint Presentation</vt:lpstr>
      <vt:lpstr>PowerPoint Presentation</vt:lpstr>
      <vt:lpstr>PowerPoint Presentation</vt:lpstr>
      <vt:lpstr>Some Instructional Uses of the Evidence Tables </vt:lpstr>
      <vt:lpstr>PowerPoint Presentation</vt:lpstr>
      <vt:lpstr>Reference Sheets for the Assessment  </vt:lpstr>
      <vt:lpstr>PowerPoint Presentation</vt:lpstr>
      <vt:lpstr>PowerPoint Presentation</vt:lpstr>
      <vt:lpstr>PowerPoint Presentation</vt:lpstr>
      <vt:lpstr>PowerPoint Presentation</vt:lpstr>
      <vt:lpstr>CCSSM Exemplar Assessment Prototypes</vt:lpstr>
      <vt:lpstr>Next Steps</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Miriam Moorhouse</dc:creator>
  <cp:lastModifiedBy>Teacher</cp:lastModifiedBy>
  <cp:revision>67</cp:revision>
  <cp:lastPrinted>2013-09-03T18:32:36Z</cp:lastPrinted>
  <dcterms:created xsi:type="dcterms:W3CDTF">2013-06-21T16:54:39Z</dcterms:created>
  <dcterms:modified xsi:type="dcterms:W3CDTF">2013-09-03T19:46:45Z</dcterms:modified>
</cp:coreProperties>
</file>