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lvl1pPr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4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2085834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355600" y="59055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355600" y="6908800"/>
            <a:ext cx="12293600" cy="11049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406400" y="486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406400" y="49149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355600" y="26289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406400" y="52705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Shape 22"/>
          <p:cNvSpPr/>
          <p:nvPr/>
        </p:nvSpPr>
        <p:spPr>
          <a:xfrm>
            <a:off x="406400" y="53213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2331700" y="9220200"/>
            <a:ext cx="3175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rPr>
              <a:t>01</a:t>
            </a:r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355600" y="1930400"/>
            <a:ext cx="5816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355600" y="5410200"/>
            <a:ext cx="5816600" cy="3365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06400" y="25654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406400" y="26162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12331700" y="9220200"/>
            <a:ext cx="3175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rPr>
              <a:t>01</a:t>
            </a:r>
          </a:p>
        </p:txBody>
      </p:sp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355600" y="444500"/>
            <a:ext cx="5816600" cy="2044700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355600" y="2984500"/>
            <a:ext cx="5816600" cy="63246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3000"/>
            </a:lvl1pPr>
            <a:lvl2pPr marL="762000" indent="-381000">
              <a:spcBef>
                <a:spcPts val="3800"/>
              </a:spcBef>
              <a:defRPr sz="3000"/>
            </a:lvl2pPr>
            <a:lvl3pPr marL="1143000" indent="-381000">
              <a:spcBef>
                <a:spcPts val="3800"/>
              </a:spcBef>
              <a:defRPr sz="3000"/>
            </a:lvl3pPr>
            <a:lvl4pPr marL="1524000" indent="-381000">
              <a:spcBef>
                <a:spcPts val="3800"/>
              </a:spcBef>
              <a:defRPr sz="3000"/>
            </a:lvl4pPr>
            <a:lvl5pPr marL="1905000" indent="-381000">
              <a:spcBef>
                <a:spcPts val="3800"/>
              </a:spcBef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355600" y="444500"/>
            <a:ext cx="12293600" cy="8864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12331700" y="9220200"/>
            <a:ext cx="3175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rPr>
              <a:t>01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06400" y="25654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406400" y="26162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355600" y="444500"/>
            <a:ext cx="12293600" cy="204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355600" y="2984500"/>
            <a:ext cx="12293600" cy="632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1pPr>
      <a:lvl2pPr indent="2286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2pPr>
      <a:lvl3pPr indent="4572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3pPr>
      <a:lvl4pPr indent="6858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4pPr>
      <a:lvl5pPr indent="9144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5pPr>
      <a:lvl6pPr indent="11430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6pPr>
      <a:lvl7pPr indent="13716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7pPr>
      <a:lvl8pPr indent="16002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8pPr>
      <a:lvl9pPr indent="18288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9pPr>
    </p:titleStyle>
    <p:bodyStyle>
      <a:lvl1pPr marL="50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1pPr>
      <a:lvl2pPr marL="101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2pPr>
      <a:lvl3pPr marL="152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3pPr>
      <a:lvl4pPr marL="203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4pPr>
      <a:lvl5pPr marL="2540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5pPr>
      <a:lvl6pPr marL="304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6pPr>
      <a:lvl7pPr marL="355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7pPr>
      <a:lvl8pPr marL="406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8pPr>
      <a:lvl9pPr marL="457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355600" y="6902450"/>
            <a:ext cx="12293600" cy="11049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08940">
              <a:defRPr sz="4480" spc="-89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480" spc="-89">
                <a:solidFill>
                  <a:srgbClr val="314864"/>
                </a:solidFill>
              </a:rPr>
              <a:t>Evidence Based Selected Response (EBSR) Items 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51" name="Group 51"/>
          <p:cNvGrpSpPr/>
          <p:nvPr/>
        </p:nvGrpSpPr>
        <p:grpSpPr>
          <a:xfrm rot="20880000">
            <a:off x="625257" y="1292077"/>
            <a:ext cx="7306082" cy="4851408"/>
            <a:chOff x="-215900" y="-139700"/>
            <a:chExt cx="7306080" cy="4851406"/>
          </a:xfrm>
        </p:grpSpPr>
        <p:pic>
          <p:nvPicPr>
            <p:cNvPr id="50" name="pasted-image.ti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874282" cy="429260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9" name="Picture 48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1" y="-139701"/>
              <a:ext cx="7306082" cy="4851408"/>
            </a:xfrm>
            <a:prstGeom prst="rect">
              <a:avLst/>
            </a:prstGeom>
            <a:effectLst/>
          </p:spPr>
        </p:pic>
      </p:grpSp>
      <p:grpSp>
        <p:nvGrpSpPr>
          <p:cNvPr id="54" name="Group 54"/>
          <p:cNvGrpSpPr/>
          <p:nvPr/>
        </p:nvGrpSpPr>
        <p:grpSpPr>
          <a:xfrm rot="21420000">
            <a:off x="7287437" y="3308245"/>
            <a:ext cx="5142118" cy="3586698"/>
            <a:chOff x="-127000" y="-88900"/>
            <a:chExt cx="5142116" cy="3586696"/>
          </a:xfrm>
        </p:grpSpPr>
        <p:pic>
          <p:nvPicPr>
            <p:cNvPr id="53" name="pasted-image.ti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4888117" cy="32564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2" name="Picture 51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27000" y="-88900"/>
              <a:ext cx="5142117" cy="358669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355600" y="438150"/>
            <a:ext cx="12293600" cy="20447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42950" lvl="0" indent="-285750" defTabSz="457200">
              <a:defRPr sz="1800" spc="0">
                <a:solidFill>
                  <a:srgbClr val="000000"/>
                </a:solidFill>
              </a:defRPr>
            </a:pPr>
            <a:r>
              <a:rPr lang="en-US" sz="8000" dirty="0" smtClean="0">
                <a:latin typeface="Calibri"/>
                <a:ea typeface="Calibri"/>
                <a:cs typeface="Calibri"/>
                <a:sym typeface="Calibri"/>
              </a:rPr>
              <a:t>EBSR and PARCC</a:t>
            </a:r>
            <a:endParaRPr sz="8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95300" y="2984500"/>
            <a:ext cx="12293600" cy="6324600"/>
          </a:xfrm>
          <a:prstGeom prst="rect">
            <a:avLst/>
          </a:prstGeom>
        </p:spPr>
        <p:txBody>
          <a:bodyPr/>
          <a:lstStyle/>
          <a:p>
            <a:pPr marL="342900" lvl="0" indent="-342900" defTabSz="457200">
              <a:spcBef>
                <a:spcPts val="0"/>
              </a:spcBef>
              <a:buClrTx/>
              <a:buSzTx/>
              <a:buFontTx/>
              <a:buNone/>
              <a:defRPr sz="1800"/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267368" lvl="0" indent="-267368" defTabSz="457200">
              <a:spcBef>
                <a:spcPts val="0"/>
              </a:spcBef>
              <a:defRPr sz="1800"/>
            </a:pPr>
            <a:r>
              <a:rPr sz="2000" dirty="0"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sz="2700" b="1" dirty="0">
                <a:latin typeface="Calibri"/>
                <a:ea typeface="Calibri"/>
                <a:cs typeface="Calibri"/>
                <a:sym typeface="Calibri"/>
              </a:rPr>
              <a:t>Evidence-Based Selected Response (EBSR)—</a:t>
            </a:r>
            <a:r>
              <a:rPr sz="2700" dirty="0">
                <a:latin typeface="Calibri"/>
                <a:ea typeface="Calibri"/>
                <a:cs typeface="Calibri"/>
                <a:sym typeface="Calibri"/>
              </a:rPr>
              <a:t>Combines a traditional selected-response question with a second selected-response question that asks students to show evidence from the text that supports the answer they provided to the first question. Underscores the importance of Reading Anchor Standard 1 for implementation of the CCSS.</a:t>
            </a:r>
          </a:p>
          <a:p>
            <a:pPr marL="267368" lvl="0" indent="-267368" defTabSz="457200">
              <a:spcBef>
                <a:spcPts val="0"/>
              </a:spcBef>
              <a:defRPr sz="1800"/>
            </a:pPr>
            <a:endParaRPr sz="2700" dirty="0">
              <a:latin typeface="Calibri"/>
              <a:ea typeface="Calibri"/>
              <a:cs typeface="Calibri"/>
              <a:sym typeface="Calibri"/>
            </a:endParaRPr>
          </a:p>
          <a:p>
            <a:pPr marL="360947" lvl="0" indent="-360947" defTabSz="457200">
              <a:spcBef>
                <a:spcPts val="0"/>
              </a:spcBef>
              <a:defRPr sz="1800"/>
            </a:pPr>
            <a:r>
              <a:rPr sz="2700" dirty="0">
                <a:latin typeface="Calibri"/>
                <a:ea typeface="Calibri"/>
                <a:cs typeface="Calibri"/>
                <a:sym typeface="Calibri"/>
              </a:rPr>
              <a:t>    EBSR items focus on students rigorously citing evidence from texts throughout the PARCC assessment.</a:t>
            </a:r>
          </a:p>
          <a:p>
            <a:pPr marL="267368" lvl="0" indent="-267368" defTabSz="457200">
              <a:spcBef>
                <a:spcPts val="0"/>
              </a:spcBef>
              <a:defRPr sz="1800"/>
            </a:pPr>
            <a:endParaRPr sz="2700" dirty="0">
              <a:latin typeface="Calibri"/>
              <a:ea typeface="Calibri"/>
              <a:cs typeface="Calibri"/>
              <a:sym typeface="Calibri"/>
            </a:endParaRPr>
          </a:p>
          <a:p>
            <a:pPr marL="360947" lvl="0" indent="-360947" defTabSz="457200">
              <a:spcBef>
                <a:spcPts val="0"/>
              </a:spcBef>
              <a:defRPr sz="1800"/>
            </a:pPr>
            <a:r>
              <a:rPr sz="2700" dirty="0">
                <a:latin typeface="Calibri"/>
                <a:ea typeface="Calibri"/>
                <a:cs typeface="Calibri"/>
                <a:sym typeface="Calibri"/>
              </a:rPr>
              <a:t>    EBSR items include questions with more than one right answer to allow students to generate a range of rich insights that are substantiated by evidence from text(s)</a:t>
            </a:r>
          </a:p>
          <a:p>
            <a:pPr marL="267368" lvl="0" indent="-267368" defTabSz="457200">
              <a:spcBef>
                <a:spcPts val="0"/>
              </a:spcBef>
              <a:defRPr sz="1800"/>
            </a:pPr>
            <a:endParaRPr sz="2700" dirty="0">
              <a:latin typeface="Calibri"/>
              <a:ea typeface="Calibri"/>
              <a:cs typeface="Calibri"/>
              <a:sym typeface="Calibri"/>
            </a:endParaRPr>
          </a:p>
          <a:p>
            <a:pPr marL="360947" lvl="0" indent="-360947" defTabSz="457200">
              <a:spcBef>
                <a:spcPts val="0"/>
              </a:spcBef>
              <a:defRPr sz="1800"/>
            </a:pPr>
            <a:r>
              <a:rPr sz="2700" dirty="0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sz="2800" dirty="0">
                <a:latin typeface="Calibri"/>
                <a:ea typeface="Calibri"/>
                <a:cs typeface="Calibri"/>
                <a:sym typeface="Calibri"/>
              </a:rPr>
              <a:t> Students gather key details about the passage to support their understanding when answering an EBSR question</a:t>
            </a:r>
          </a:p>
        </p:txBody>
      </p:sp>
      <p:sp>
        <p:nvSpPr>
          <p:cNvPr id="58" name="Shape 58"/>
          <p:cNvSpPr/>
          <p:nvPr/>
        </p:nvSpPr>
        <p:spPr>
          <a:xfrm>
            <a:off x="737971" y="815161"/>
            <a:ext cx="102657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endParaRPr sz="6400" spc="-128" dirty="0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3128" y="1060078"/>
            <a:ext cx="9558544" cy="763344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379294" y="3086100"/>
            <a:ext cx="5198803" cy="6096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Question about key detail</a:t>
            </a:r>
          </a:p>
        </p:txBody>
      </p:sp>
      <p:sp>
        <p:nvSpPr>
          <p:cNvPr id="62" name="Shape 62"/>
          <p:cNvSpPr/>
          <p:nvPr/>
        </p:nvSpPr>
        <p:spPr>
          <a:xfrm>
            <a:off x="7237294" y="2933700"/>
            <a:ext cx="5198803" cy="11176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Support that understanding with evidence from the text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right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right)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 animBg="1" advAuto="0"/>
      <p:bldP spid="62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xfrm>
            <a:off x="457200" y="457200"/>
            <a:ext cx="12293600" cy="976759"/>
          </a:xfrm>
          <a:prstGeom prst="rect">
            <a:avLst/>
          </a:prstGeom>
        </p:spPr>
        <p:txBody>
          <a:bodyPr/>
          <a:lstStyle>
            <a:lvl1pPr defTabSz="508254">
              <a:defRPr sz="5568" spc="-111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568" spc="-111">
                <a:solidFill>
                  <a:srgbClr val="314864"/>
                </a:solidFill>
              </a:rPr>
              <a:t>A closer look at EBSR</a:t>
            </a:r>
          </a:p>
        </p:txBody>
      </p:sp>
      <p:pic>
        <p:nvPicPr>
          <p:cNvPr id="65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0049" y="1403702"/>
            <a:ext cx="12204702" cy="8343196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5116394" y="3378200"/>
            <a:ext cx="6214307" cy="6096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Main idea question</a:t>
            </a:r>
          </a:p>
        </p:txBody>
      </p:sp>
      <p:sp>
        <p:nvSpPr>
          <p:cNvPr id="67" name="Shape 67"/>
          <p:cNvSpPr/>
          <p:nvPr/>
        </p:nvSpPr>
        <p:spPr>
          <a:xfrm>
            <a:off x="5116394" y="5689599"/>
            <a:ext cx="6214307" cy="31496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Deeper Insight: Demonstrate the use of evidence through quotations or examples from the text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Common Core Shift 4: Text Based Answers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1" animBg="1" advAuto="0"/>
      <p:bldP spid="67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xfrm>
            <a:off x="647700" y="203327"/>
            <a:ext cx="12293600" cy="2044701"/>
          </a:xfrm>
          <a:prstGeom prst="rect">
            <a:avLst/>
          </a:prstGeom>
        </p:spPr>
        <p:txBody>
          <a:bodyPr/>
          <a:lstStyle>
            <a:lvl1pPr defTabSz="560831">
              <a:defRPr sz="6144" spc="-122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144" spc="-122">
                <a:solidFill>
                  <a:srgbClr val="314864"/>
                </a:solidFill>
              </a:rPr>
              <a:t>Preparation for Prose Constructed Response (PCR) items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EBSR Items draw students into deeper encounters with the text</a:t>
            </a:r>
          </a:p>
          <a:p>
            <a:pPr lvl="0">
              <a:defRPr sz="1800"/>
            </a:pPr>
            <a:r>
              <a:rPr sz="3800"/>
              <a:t>EBSR Items ask students to do close analytical reading and to compare and synthesize ideas</a:t>
            </a:r>
          </a:p>
          <a:p>
            <a:pPr lvl="0">
              <a:defRPr sz="1800"/>
            </a:pPr>
            <a:r>
              <a:rPr sz="3800"/>
              <a:t>Students complete one of three PCR responses: Narrative Task, Literary Analysis, and Research Simulation Task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300" y="1257407"/>
            <a:ext cx="12313990" cy="6806986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6398295" y="3308723"/>
            <a:ext cx="5794276" cy="17018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PCR: respond using two texts and text examples from both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Scoring</a:t>
            </a:r>
          </a:p>
        </p:txBody>
      </p:sp>
      <p:pic>
        <p:nvPicPr>
          <p:cNvPr id="7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4823" y="3528745"/>
            <a:ext cx="11447154" cy="477891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4330700" y="2730500"/>
            <a:ext cx="3835400" cy="1270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2 points  when Part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 A and B are correct</a:t>
            </a:r>
          </a:p>
        </p:txBody>
      </p:sp>
      <p:sp>
        <p:nvSpPr>
          <p:cNvPr id="78" name="Shape 78"/>
          <p:cNvSpPr/>
          <p:nvPr/>
        </p:nvSpPr>
        <p:spPr>
          <a:xfrm>
            <a:off x="5437841" y="5519077"/>
            <a:ext cx="3835400" cy="1270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1 point when Part A  is correct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2" animBg="1" advAuto="0"/>
      <p:bldP spid="78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Editorial">
      <a:dk1>
        <a:srgbClr val="324863"/>
      </a:dk1>
      <a:lt1>
        <a:srgbClr val="634D31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248</Words>
  <Application>Microsoft Office PowerPoint</Application>
  <PresentationFormat>Custom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Avenir Roman</vt:lpstr>
      <vt:lpstr>Calibri</vt:lpstr>
      <vt:lpstr>Didot</vt:lpstr>
      <vt:lpstr>Helvetica</vt:lpstr>
      <vt:lpstr>Palatino</vt:lpstr>
      <vt:lpstr>Zapf Dingbats</vt:lpstr>
      <vt:lpstr>Editorial</vt:lpstr>
      <vt:lpstr>Evidence Based Selected Response (EBSR) Items </vt:lpstr>
      <vt:lpstr>EBSR and PARCC</vt:lpstr>
      <vt:lpstr>PowerPoint Presentation</vt:lpstr>
      <vt:lpstr>A closer look at EBSR</vt:lpstr>
      <vt:lpstr>Preparation for Prose Constructed Response (PCR) items</vt:lpstr>
      <vt:lpstr>PowerPoint Presentation</vt:lpstr>
      <vt:lpstr>Scoring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Based Selected Response (EBSR) Items</dc:title>
  <dc:creator>McKernan, Roseann</dc:creator>
  <cp:lastModifiedBy>McKernan, Roseann</cp:lastModifiedBy>
  <cp:revision>2</cp:revision>
  <dcterms:modified xsi:type="dcterms:W3CDTF">2014-10-06T15:25:58Z</dcterms:modified>
</cp:coreProperties>
</file>