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6" r:id="rId2"/>
    <p:sldId id="325" r:id="rId3"/>
    <p:sldId id="336" r:id="rId4"/>
    <p:sldId id="330" r:id="rId5"/>
    <p:sldId id="302" r:id="rId6"/>
    <p:sldId id="329" r:id="rId7"/>
    <p:sldId id="339" r:id="rId8"/>
    <p:sldId id="322" r:id="rId9"/>
    <p:sldId id="323" r:id="rId10"/>
    <p:sldId id="326" r:id="rId11"/>
    <p:sldId id="340" r:id="rId12"/>
    <p:sldId id="327" r:id="rId13"/>
    <p:sldId id="328" r:id="rId14"/>
    <p:sldId id="337" r:id="rId15"/>
    <p:sldId id="333" r:id="rId16"/>
    <p:sldId id="308" r:id="rId17"/>
    <p:sldId id="332" r:id="rId18"/>
    <p:sldId id="335" r:id="rId19"/>
    <p:sldId id="338" r:id="rId20"/>
    <p:sldId id="334" r:id="rId2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60" autoAdjust="0"/>
    <p:restoredTop sz="94671" autoAdjust="0"/>
  </p:normalViewPr>
  <p:slideViewPr>
    <p:cSldViewPr>
      <p:cViewPr>
        <p:scale>
          <a:sx n="100" d="100"/>
          <a:sy n="100" d="100"/>
        </p:scale>
        <p:origin x="-122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7CB996-3CF3-4CA3-9AC3-8588065D71A0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FA4E32-08B1-4ED5-89A3-FAD9E5F1361C}">
      <dgm:prSet phldrT="[Text]"/>
      <dgm:spPr>
        <a:ln w="57150">
          <a:prstDash val="dash"/>
        </a:ln>
      </dgm:spPr>
      <dgm:t>
        <a:bodyPr/>
        <a:lstStyle/>
        <a:p>
          <a:r>
            <a:rPr lang="en-US" b="1" dirty="0" smtClean="0"/>
            <a:t>Walkthrough (informational, not evaluative)</a:t>
          </a:r>
          <a:endParaRPr lang="en-US" b="1" dirty="0"/>
        </a:p>
      </dgm:t>
    </dgm:pt>
    <dgm:pt modelId="{582044E3-397A-4738-B93F-9F48641262CC}" type="parTrans" cxnId="{DE3FD520-2B01-479E-9B3A-98D67D4BB0E6}">
      <dgm:prSet/>
      <dgm:spPr/>
      <dgm:t>
        <a:bodyPr/>
        <a:lstStyle/>
        <a:p>
          <a:endParaRPr lang="en-US"/>
        </a:p>
      </dgm:t>
    </dgm:pt>
    <dgm:pt modelId="{41AF4ADE-DC3F-4A02-AC7D-EAEF61370A79}" type="sibTrans" cxnId="{DE3FD520-2B01-479E-9B3A-98D67D4BB0E6}">
      <dgm:prSet/>
      <dgm:spPr/>
      <dgm:t>
        <a:bodyPr/>
        <a:lstStyle/>
        <a:p>
          <a:endParaRPr lang="en-US"/>
        </a:p>
      </dgm:t>
    </dgm:pt>
    <dgm:pt modelId="{EA67AF8D-0004-41C6-AB48-767F7FEEE02E}">
      <dgm:prSet phldrT="[Text]"/>
      <dgm:spPr>
        <a:solidFill>
          <a:srgbClr val="FFC000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chemeClr val="bg2">
                  <a:lumMod val="50000"/>
                </a:schemeClr>
              </a:solidFill>
            </a:rPr>
            <a:t>Formal Observation 1 (Completed by October 15)</a:t>
          </a:r>
          <a:endParaRPr lang="en-US" b="1" dirty="0">
            <a:solidFill>
              <a:schemeClr val="bg2">
                <a:lumMod val="50000"/>
              </a:schemeClr>
            </a:solidFill>
          </a:endParaRPr>
        </a:p>
      </dgm:t>
    </dgm:pt>
    <dgm:pt modelId="{AB9EE1E0-672D-44A6-AFCF-88339DFD80A1}" type="parTrans" cxnId="{51E3631F-FA3B-4794-9C14-B36C6C411B38}">
      <dgm:prSet/>
      <dgm:spPr/>
      <dgm:t>
        <a:bodyPr/>
        <a:lstStyle/>
        <a:p>
          <a:endParaRPr lang="en-US"/>
        </a:p>
      </dgm:t>
    </dgm:pt>
    <dgm:pt modelId="{79AC032A-B773-41A9-B187-742836EF30C8}" type="sibTrans" cxnId="{51E3631F-FA3B-4794-9C14-B36C6C411B38}">
      <dgm:prSet/>
      <dgm:spPr/>
      <dgm:t>
        <a:bodyPr/>
        <a:lstStyle/>
        <a:p>
          <a:endParaRPr lang="en-US"/>
        </a:p>
      </dgm:t>
    </dgm:pt>
    <dgm:pt modelId="{CF60E07B-CF71-4E40-994B-AA1A5BC1DFFF}">
      <dgm:prSet phldrT="[Text]"/>
      <dgm:spPr>
        <a:ln w="57150">
          <a:prstDash val="dash"/>
        </a:ln>
      </dgm:spPr>
      <dgm:t>
        <a:bodyPr/>
        <a:lstStyle/>
        <a:p>
          <a:r>
            <a:rPr lang="en-US" b="1" dirty="0" smtClean="0"/>
            <a:t>Walkthrough (informational, not evaluative)</a:t>
          </a:r>
          <a:endParaRPr lang="en-US" b="1" dirty="0"/>
        </a:p>
      </dgm:t>
    </dgm:pt>
    <dgm:pt modelId="{1085DCDB-8FE8-4675-A4C6-0431B81141BA}" type="parTrans" cxnId="{B4D83B87-2CF1-4945-A8FB-7B47122BF895}">
      <dgm:prSet/>
      <dgm:spPr/>
      <dgm:t>
        <a:bodyPr/>
        <a:lstStyle/>
        <a:p>
          <a:endParaRPr lang="en-US"/>
        </a:p>
      </dgm:t>
    </dgm:pt>
    <dgm:pt modelId="{542636D3-0CC7-45AB-A4DD-FB82B02AA9B2}" type="sibTrans" cxnId="{B4D83B87-2CF1-4945-A8FB-7B47122BF895}">
      <dgm:prSet/>
      <dgm:spPr/>
      <dgm:t>
        <a:bodyPr/>
        <a:lstStyle/>
        <a:p>
          <a:endParaRPr lang="en-US"/>
        </a:p>
      </dgm:t>
    </dgm:pt>
    <dgm:pt modelId="{E9046CD1-1B7F-4E5E-9313-C8ACD45EFB00}">
      <dgm:prSet phldrT="[Text]"/>
      <dgm:spPr>
        <a:solidFill>
          <a:srgbClr val="FFC000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chemeClr val="bg2">
                  <a:lumMod val="50000"/>
                </a:schemeClr>
              </a:solidFill>
            </a:rPr>
            <a:t>Formal Observation 2 (Completed by December 20)</a:t>
          </a:r>
          <a:endParaRPr lang="en-US" b="1" dirty="0">
            <a:solidFill>
              <a:schemeClr val="bg2">
                <a:lumMod val="50000"/>
              </a:schemeClr>
            </a:solidFill>
          </a:endParaRPr>
        </a:p>
      </dgm:t>
    </dgm:pt>
    <dgm:pt modelId="{9C8EE68B-17D5-4E8B-BC52-ECDB9F83D537}" type="parTrans" cxnId="{884F1104-9508-4AB7-9325-FE0FBA221A75}">
      <dgm:prSet/>
      <dgm:spPr/>
      <dgm:t>
        <a:bodyPr/>
        <a:lstStyle/>
        <a:p>
          <a:endParaRPr lang="en-US"/>
        </a:p>
      </dgm:t>
    </dgm:pt>
    <dgm:pt modelId="{D136FFC0-689A-48F2-9F8F-B03466E735A6}" type="sibTrans" cxnId="{884F1104-9508-4AB7-9325-FE0FBA221A75}">
      <dgm:prSet/>
      <dgm:spPr/>
      <dgm:t>
        <a:bodyPr/>
        <a:lstStyle/>
        <a:p>
          <a:endParaRPr lang="en-US"/>
        </a:p>
      </dgm:t>
    </dgm:pt>
    <dgm:pt modelId="{EBBEBB40-3927-4290-B459-52AB9FA67757}">
      <dgm:prSet phldrT="[Text]"/>
      <dgm:spPr>
        <a:ln w="57150">
          <a:solidFill>
            <a:schemeClr val="bg2">
              <a:lumMod val="50000"/>
            </a:schemeClr>
          </a:solidFill>
          <a:prstDash val="dash"/>
        </a:ln>
      </dgm:spPr>
      <dgm:t>
        <a:bodyPr/>
        <a:lstStyle/>
        <a:p>
          <a:r>
            <a:rPr lang="en-US" b="1" dirty="0" smtClean="0"/>
            <a:t>Walkthrough (informational, not evaluative)</a:t>
          </a:r>
          <a:endParaRPr lang="en-US" b="1" dirty="0"/>
        </a:p>
      </dgm:t>
    </dgm:pt>
    <dgm:pt modelId="{A8050C78-B544-43B8-8201-F46C62071F48}" type="parTrans" cxnId="{52BC02F2-E672-4EE4-A216-5877732EA3CE}">
      <dgm:prSet/>
      <dgm:spPr/>
      <dgm:t>
        <a:bodyPr/>
        <a:lstStyle/>
        <a:p>
          <a:endParaRPr lang="en-US"/>
        </a:p>
      </dgm:t>
    </dgm:pt>
    <dgm:pt modelId="{DC3D2753-5F2C-45DB-A2A1-BB5980DFAEBC}" type="sibTrans" cxnId="{52BC02F2-E672-4EE4-A216-5877732EA3CE}">
      <dgm:prSet/>
      <dgm:spPr/>
      <dgm:t>
        <a:bodyPr/>
        <a:lstStyle/>
        <a:p>
          <a:endParaRPr lang="en-US"/>
        </a:p>
      </dgm:t>
    </dgm:pt>
    <dgm:pt modelId="{F5CF3B12-3DC5-4DC2-ACB3-DDBC5E260708}">
      <dgm:prSet phldrT="[Text]"/>
      <dgm:spPr>
        <a:solidFill>
          <a:srgbClr val="92D050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chemeClr val="bg2">
                  <a:lumMod val="50000"/>
                </a:schemeClr>
              </a:solidFill>
            </a:rPr>
            <a:t>Expectations for School Year (presented by principal)</a:t>
          </a:r>
          <a:endParaRPr lang="en-US" b="1" dirty="0">
            <a:solidFill>
              <a:schemeClr val="bg2">
                <a:lumMod val="50000"/>
              </a:schemeClr>
            </a:solidFill>
          </a:endParaRPr>
        </a:p>
      </dgm:t>
    </dgm:pt>
    <dgm:pt modelId="{2FD53180-E96A-46AC-A637-40E7324C673F}" type="parTrans" cxnId="{3D98146B-4CFF-4E47-BCA1-A4B3163450BB}">
      <dgm:prSet/>
      <dgm:spPr/>
      <dgm:t>
        <a:bodyPr/>
        <a:lstStyle/>
        <a:p>
          <a:endParaRPr lang="en-US"/>
        </a:p>
      </dgm:t>
    </dgm:pt>
    <dgm:pt modelId="{620C8E5E-20C5-4DE2-B420-3A42B5F89E45}" type="sibTrans" cxnId="{3D98146B-4CFF-4E47-BCA1-A4B3163450BB}">
      <dgm:prSet/>
      <dgm:spPr/>
      <dgm:t>
        <a:bodyPr/>
        <a:lstStyle/>
        <a:p>
          <a:endParaRPr lang="en-US"/>
        </a:p>
      </dgm:t>
    </dgm:pt>
    <dgm:pt modelId="{6F63A31A-9550-4885-A713-4964E30EB6E1}">
      <dgm:prSet phldrT="[Text]"/>
      <dgm:spPr>
        <a:solidFill>
          <a:srgbClr val="FFC000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chemeClr val="bg2">
                  <a:lumMod val="50000"/>
                </a:schemeClr>
              </a:solidFill>
            </a:rPr>
            <a:t>Formal Observation 3 (Completed by April 15)</a:t>
          </a:r>
          <a:endParaRPr lang="en-US" b="1" dirty="0">
            <a:solidFill>
              <a:schemeClr val="bg2">
                <a:lumMod val="50000"/>
              </a:schemeClr>
            </a:solidFill>
          </a:endParaRPr>
        </a:p>
      </dgm:t>
    </dgm:pt>
    <dgm:pt modelId="{CAF5FF44-7EF8-4E6B-8B9B-12CE81A093A5}" type="parTrans" cxnId="{4D288684-2184-48C0-B895-FC0B27A3D8E2}">
      <dgm:prSet/>
      <dgm:spPr/>
      <dgm:t>
        <a:bodyPr/>
        <a:lstStyle/>
        <a:p>
          <a:endParaRPr lang="en-US"/>
        </a:p>
      </dgm:t>
    </dgm:pt>
    <dgm:pt modelId="{3AF14628-70F7-433E-B97A-BA4F8FB512E8}" type="sibTrans" cxnId="{4D288684-2184-48C0-B895-FC0B27A3D8E2}">
      <dgm:prSet/>
      <dgm:spPr/>
      <dgm:t>
        <a:bodyPr/>
        <a:lstStyle/>
        <a:p>
          <a:endParaRPr lang="en-US"/>
        </a:p>
      </dgm:t>
    </dgm:pt>
    <dgm:pt modelId="{50192EA8-512F-46FD-9145-154870DF6C99}" type="pres">
      <dgm:prSet presAssocID="{827CB996-3CF3-4CA3-9AC3-8588065D71A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4561B9-D82D-4A51-8B5F-54FD60FDCDF6}" type="pres">
      <dgm:prSet presAssocID="{F5CF3B12-3DC5-4DC2-ACB3-DDBC5E260708}" presName="node" presStyleLbl="node1" presStyleIdx="0" presStyleCnt="7" custScaleX="126864" custScaleY="127311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US"/>
        </a:p>
      </dgm:t>
    </dgm:pt>
    <dgm:pt modelId="{8E32B2CC-B92B-46CE-9164-291BB01C9483}" type="pres">
      <dgm:prSet presAssocID="{F5CF3B12-3DC5-4DC2-ACB3-DDBC5E260708}" presName="spNode" presStyleCnt="0"/>
      <dgm:spPr/>
    </dgm:pt>
    <dgm:pt modelId="{278FCADB-B599-4441-A0E4-D8589D50857F}" type="pres">
      <dgm:prSet presAssocID="{620C8E5E-20C5-4DE2-B420-3A42B5F89E45}" presName="sibTrans" presStyleLbl="sibTrans1D1" presStyleIdx="0" presStyleCnt="7"/>
      <dgm:spPr/>
      <dgm:t>
        <a:bodyPr/>
        <a:lstStyle/>
        <a:p>
          <a:endParaRPr lang="en-US"/>
        </a:p>
      </dgm:t>
    </dgm:pt>
    <dgm:pt modelId="{313F7DEB-8F41-4CC7-B4C2-31B95A4A9B01}" type="pres">
      <dgm:prSet presAssocID="{E2FA4E32-08B1-4ED5-89A3-FAD9E5F1361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7B703-FE69-4F7D-832E-0C99194721BF}" type="pres">
      <dgm:prSet presAssocID="{E2FA4E32-08B1-4ED5-89A3-FAD9E5F1361C}" presName="spNode" presStyleCnt="0"/>
      <dgm:spPr/>
    </dgm:pt>
    <dgm:pt modelId="{A41A51C1-ECE7-4543-9154-BF32F6A95513}" type="pres">
      <dgm:prSet presAssocID="{41AF4ADE-DC3F-4A02-AC7D-EAEF61370A79}" presName="sibTrans" presStyleLbl="sibTrans1D1" presStyleIdx="1" presStyleCnt="7"/>
      <dgm:spPr/>
      <dgm:t>
        <a:bodyPr/>
        <a:lstStyle/>
        <a:p>
          <a:endParaRPr lang="en-US"/>
        </a:p>
      </dgm:t>
    </dgm:pt>
    <dgm:pt modelId="{F69EA108-80F8-4705-A065-1D6D7B6284F7}" type="pres">
      <dgm:prSet presAssocID="{EA67AF8D-0004-41C6-AB48-767F7FEEE02E}" presName="node" presStyleLbl="node1" presStyleIdx="2" presStyleCnt="7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D2EF3B3E-D098-4F80-BBCE-1465582F53A0}" type="pres">
      <dgm:prSet presAssocID="{EA67AF8D-0004-41C6-AB48-767F7FEEE02E}" presName="spNode" presStyleCnt="0"/>
      <dgm:spPr/>
    </dgm:pt>
    <dgm:pt modelId="{458A0F12-14BA-4A8F-8E72-9F6C7D60E0CD}" type="pres">
      <dgm:prSet presAssocID="{79AC032A-B773-41A9-B187-742836EF30C8}" presName="sibTrans" presStyleLbl="sibTrans1D1" presStyleIdx="2" presStyleCnt="7"/>
      <dgm:spPr/>
      <dgm:t>
        <a:bodyPr/>
        <a:lstStyle/>
        <a:p>
          <a:endParaRPr lang="en-US"/>
        </a:p>
      </dgm:t>
    </dgm:pt>
    <dgm:pt modelId="{8144FCA6-6D5D-49B6-96C6-B08617459D82}" type="pres">
      <dgm:prSet presAssocID="{CF60E07B-CF71-4E40-994B-AA1A5BC1DFF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7BDB03-F7CF-487C-8B4C-DE923C9644A0}" type="pres">
      <dgm:prSet presAssocID="{CF60E07B-CF71-4E40-994B-AA1A5BC1DFFF}" presName="spNode" presStyleCnt="0"/>
      <dgm:spPr/>
    </dgm:pt>
    <dgm:pt modelId="{D5853AC9-E8A4-4D49-8AC6-4C2C4F3A4CD2}" type="pres">
      <dgm:prSet presAssocID="{542636D3-0CC7-45AB-A4DD-FB82B02AA9B2}" presName="sibTrans" presStyleLbl="sibTrans1D1" presStyleIdx="3" presStyleCnt="7"/>
      <dgm:spPr/>
      <dgm:t>
        <a:bodyPr/>
        <a:lstStyle/>
        <a:p>
          <a:endParaRPr lang="en-US"/>
        </a:p>
      </dgm:t>
    </dgm:pt>
    <dgm:pt modelId="{5DDD8F4C-ACFE-45A5-B1D9-0132B840C140}" type="pres">
      <dgm:prSet presAssocID="{E9046CD1-1B7F-4E5E-9313-C8ACD45EFB00}" presName="node" presStyleLbl="node1" presStyleIdx="4" presStyleCnt="7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EE31C8C4-8D9F-43AA-AAFD-BF9022CD9982}" type="pres">
      <dgm:prSet presAssocID="{E9046CD1-1B7F-4E5E-9313-C8ACD45EFB00}" presName="spNode" presStyleCnt="0"/>
      <dgm:spPr/>
    </dgm:pt>
    <dgm:pt modelId="{ED04B165-29FB-4241-BB30-C3D6FD2BEC4D}" type="pres">
      <dgm:prSet presAssocID="{D136FFC0-689A-48F2-9F8F-B03466E735A6}" presName="sibTrans" presStyleLbl="sibTrans1D1" presStyleIdx="4" presStyleCnt="7"/>
      <dgm:spPr/>
      <dgm:t>
        <a:bodyPr/>
        <a:lstStyle/>
        <a:p>
          <a:endParaRPr lang="en-US"/>
        </a:p>
      </dgm:t>
    </dgm:pt>
    <dgm:pt modelId="{55782235-981C-4AC2-8661-B2EDC95718C5}" type="pres">
      <dgm:prSet presAssocID="{EBBEBB40-3927-4290-B459-52AB9FA6775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76840-EC05-411E-98B9-A703102669E9}" type="pres">
      <dgm:prSet presAssocID="{EBBEBB40-3927-4290-B459-52AB9FA67757}" presName="spNode" presStyleCnt="0"/>
      <dgm:spPr/>
    </dgm:pt>
    <dgm:pt modelId="{ABEB52CD-0F26-40EC-81C5-79D8A89CE9E9}" type="pres">
      <dgm:prSet presAssocID="{DC3D2753-5F2C-45DB-A2A1-BB5980DFAEBC}" presName="sibTrans" presStyleLbl="sibTrans1D1" presStyleIdx="5" presStyleCnt="7"/>
      <dgm:spPr/>
      <dgm:t>
        <a:bodyPr/>
        <a:lstStyle/>
        <a:p>
          <a:endParaRPr lang="en-US"/>
        </a:p>
      </dgm:t>
    </dgm:pt>
    <dgm:pt modelId="{7F250800-A5C2-46BE-B530-DA5B8FBC22A7}" type="pres">
      <dgm:prSet presAssocID="{6F63A31A-9550-4885-A713-4964E30EB6E1}" presName="node" presStyleLbl="node1" presStyleIdx="6" presStyleCnt="7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A505CE59-B59A-4FE5-AE15-06AA3657FB2F}" type="pres">
      <dgm:prSet presAssocID="{6F63A31A-9550-4885-A713-4964E30EB6E1}" presName="spNode" presStyleCnt="0"/>
      <dgm:spPr/>
    </dgm:pt>
    <dgm:pt modelId="{11D21FD8-161D-4513-9EA8-F32FAE2D386C}" type="pres">
      <dgm:prSet presAssocID="{3AF14628-70F7-433E-B97A-BA4F8FB512E8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6F58A695-3043-4D3A-B8BB-92310B2BC024}" type="presOf" srcId="{E2FA4E32-08B1-4ED5-89A3-FAD9E5F1361C}" destId="{313F7DEB-8F41-4CC7-B4C2-31B95A4A9B01}" srcOrd="0" destOrd="0" presId="urn:microsoft.com/office/officeart/2005/8/layout/cycle5"/>
    <dgm:cxn modelId="{5EB07AD1-F68A-4065-B561-0CC165C6B479}" type="presOf" srcId="{EA67AF8D-0004-41C6-AB48-767F7FEEE02E}" destId="{F69EA108-80F8-4705-A065-1D6D7B6284F7}" srcOrd="0" destOrd="0" presId="urn:microsoft.com/office/officeart/2005/8/layout/cycle5"/>
    <dgm:cxn modelId="{51E3631F-FA3B-4794-9C14-B36C6C411B38}" srcId="{827CB996-3CF3-4CA3-9AC3-8588065D71A0}" destId="{EA67AF8D-0004-41C6-AB48-767F7FEEE02E}" srcOrd="2" destOrd="0" parTransId="{AB9EE1E0-672D-44A6-AFCF-88339DFD80A1}" sibTransId="{79AC032A-B773-41A9-B187-742836EF30C8}"/>
    <dgm:cxn modelId="{FAECD1F0-3DE5-4366-A2A0-A381D1B736D5}" type="presOf" srcId="{827CB996-3CF3-4CA3-9AC3-8588065D71A0}" destId="{50192EA8-512F-46FD-9145-154870DF6C99}" srcOrd="0" destOrd="0" presId="urn:microsoft.com/office/officeart/2005/8/layout/cycle5"/>
    <dgm:cxn modelId="{D404987E-5FF5-407B-893D-8DABB7B2B001}" type="presOf" srcId="{41AF4ADE-DC3F-4A02-AC7D-EAEF61370A79}" destId="{A41A51C1-ECE7-4543-9154-BF32F6A95513}" srcOrd="0" destOrd="0" presId="urn:microsoft.com/office/officeart/2005/8/layout/cycle5"/>
    <dgm:cxn modelId="{985F3851-A572-4C13-8D96-D961442CC296}" type="presOf" srcId="{D136FFC0-689A-48F2-9F8F-B03466E735A6}" destId="{ED04B165-29FB-4241-BB30-C3D6FD2BEC4D}" srcOrd="0" destOrd="0" presId="urn:microsoft.com/office/officeart/2005/8/layout/cycle5"/>
    <dgm:cxn modelId="{63209962-9627-4D6C-94D6-51B02ED53098}" type="presOf" srcId="{3AF14628-70F7-433E-B97A-BA4F8FB512E8}" destId="{11D21FD8-161D-4513-9EA8-F32FAE2D386C}" srcOrd="0" destOrd="0" presId="urn:microsoft.com/office/officeart/2005/8/layout/cycle5"/>
    <dgm:cxn modelId="{D4043113-8D26-4FDA-B2D4-2EFAE7EA8CDF}" type="presOf" srcId="{620C8E5E-20C5-4DE2-B420-3A42B5F89E45}" destId="{278FCADB-B599-4441-A0E4-D8589D50857F}" srcOrd="0" destOrd="0" presId="urn:microsoft.com/office/officeart/2005/8/layout/cycle5"/>
    <dgm:cxn modelId="{73BAA836-7456-4C13-B01C-4C21D9568E62}" type="presOf" srcId="{542636D3-0CC7-45AB-A4DD-FB82B02AA9B2}" destId="{D5853AC9-E8A4-4D49-8AC6-4C2C4F3A4CD2}" srcOrd="0" destOrd="0" presId="urn:microsoft.com/office/officeart/2005/8/layout/cycle5"/>
    <dgm:cxn modelId="{A76FCE24-DCAF-457C-BB4C-D8666CED758C}" type="presOf" srcId="{6F63A31A-9550-4885-A713-4964E30EB6E1}" destId="{7F250800-A5C2-46BE-B530-DA5B8FBC22A7}" srcOrd="0" destOrd="0" presId="urn:microsoft.com/office/officeart/2005/8/layout/cycle5"/>
    <dgm:cxn modelId="{DE3FD520-2B01-479E-9B3A-98D67D4BB0E6}" srcId="{827CB996-3CF3-4CA3-9AC3-8588065D71A0}" destId="{E2FA4E32-08B1-4ED5-89A3-FAD9E5F1361C}" srcOrd="1" destOrd="0" parTransId="{582044E3-397A-4738-B93F-9F48641262CC}" sibTransId="{41AF4ADE-DC3F-4A02-AC7D-EAEF61370A79}"/>
    <dgm:cxn modelId="{F0099D8F-FCCE-4AE1-A2EF-53C3C5E1CF7B}" type="presOf" srcId="{E9046CD1-1B7F-4E5E-9313-C8ACD45EFB00}" destId="{5DDD8F4C-ACFE-45A5-B1D9-0132B840C140}" srcOrd="0" destOrd="0" presId="urn:microsoft.com/office/officeart/2005/8/layout/cycle5"/>
    <dgm:cxn modelId="{52BC02F2-E672-4EE4-A216-5877732EA3CE}" srcId="{827CB996-3CF3-4CA3-9AC3-8588065D71A0}" destId="{EBBEBB40-3927-4290-B459-52AB9FA67757}" srcOrd="5" destOrd="0" parTransId="{A8050C78-B544-43B8-8201-F46C62071F48}" sibTransId="{DC3D2753-5F2C-45DB-A2A1-BB5980DFAEBC}"/>
    <dgm:cxn modelId="{6C5C98AA-7E88-42E2-B03C-69E3583D676E}" type="presOf" srcId="{DC3D2753-5F2C-45DB-A2A1-BB5980DFAEBC}" destId="{ABEB52CD-0F26-40EC-81C5-79D8A89CE9E9}" srcOrd="0" destOrd="0" presId="urn:microsoft.com/office/officeart/2005/8/layout/cycle5"/>
    <dgm:cxn modelId="{4D288684-2184-48C0-B895-FC0B27A3D8E2}" srcId="{827CB996-3CF3-4CA3-9AC3-8588065D71A0}" destId="{6F63A31A-9550-4885-A713-4964E30EB6E1}" srcOrd="6" destOrd="0" parTransId="{CAF5FF44-7EF8-4E6B-8B9B-12CE81A093A5}" sibTransId="{3AF14628-70F7-433E-B97A-BA4F8FB512E8}"/>
    <dgm:cxn modelId="{DC841221-B8FC-41CA-B4A5-C9320E0A158D}" type="presOf" srcId="{79AC032A-B773-41A9-B187-742836EF30C8}" destId="{458A0F12-14BA-4A8F-8E72-9F6C7D60E0CD}" srcOrd="0" destOrd="0" presId="urn:microsoft.com/office/officeart/2005/8/layout/cycle5"/>
    <dgm:cxn modelId="{BB93236B-7855-4735-94CA-9086D2E89F4A}" type="presOf" srcId="{CF60E07B-CF71-4E40-994B-AA1A5BC1DFFF}" destId="{8144FCA6-6D5D-49B6-96C6-B08617459D82}" srcOrd="0" destOrd="0" presId="urn:microsoft.com/office/officeart/2005/8/layout/cycle5"/>
    <dgm:cxn modelId="{1C6ED3AF-736D-4D99-8D6B-E0176DFB34A7}" type="presOf" srcId="{EBBEBB40-3927-4290-B459-52AB9FA67757}" destId="{55782235-981C-4AC2-8661-B2EDC95718C5}" srcOrd="0" destOrd="0" presId="urn:microsoft.com/office/officeart/2005/8/layout/cycle5"/>
    <dgm:cxn modelId="{884F1104-9508-4AB7-9325-FE0FBA221A75}" srcId="{827CB996-3CF3-4CA3-9AC3-8588065D71A0}" destId="{E9046CD1-1B7F-4E5E-9313-C8ACD45EFB00}" srcOrd="4" destOrd="0" parTransId="{9C8EE68B-17D5-4E8B-BC52-ECDB9F83D537}" sibTransId="{D136FFC0-689A-48F2-9F8F-B03466E735A6}"/>
    <dgm:cxn modelId="{B4D83B87-2CF1-4945-A8FB-7B47122BF895}" srcId="{827CB996-3CF3-4CA3-9AC3-8588065D71A0}" destId="{CF60E07B-CF71-4E40-994B-AA1A5BC1DFFF}" srcOrd="3" destOrd="0" parTransId="{1085DCDB-8FE8-4675-A4C6-0431B81141BA}" sibTransId="{542636D3-0CC7-45AB-A4DD-FB82B02AA9B2}"/>
    <dgm:cxn modelId="{15CD23C7-72D8-4A06-B7C7-6C93668912D4}" type="presOf" srcId="{F5CF3B12-3DC5-4DC2-ACB3-DDBC5E260708}" destId="{C74561B9-D82D-4A51-8B5F-54FD60FDCDF6}" srcOrd="0" destOrd="0" presId="urn:microsoft.com/office/officeart/2005/8/layout/cycle5"/>
    <dgm:cxn modelId="{3D98146B-4CFF-4E47-BCA1-A4B3163450BB}" srcId="{827CB996-3CF3-4CA3-9AC3-8588065D71A0}" destId="{F5CF3B12-3DC5-4DC2-ACB3-DDBC5E260708}" srcOrd="0" destOrd="0" parTransId="{2FD53180-E96A-46AC-A637-40E7324C673F}" sibTransId="{620C8E5E-20C5-4DE2-B420-3A42B5F89E45}"/>
    <dgm:cxn modelId="{396072FD-B44B-48F9-9DAD-13A02BA7B2E8}" type="presParOf" srcId="{50192EA8-512F-46FD-9145-154870DF6C99}" destId="{C74561B9-D82D-4A51-8B5F-54FD60FDCDF6}" srcOrd="0" destOrd="0" presId="urn:microsoft.com/office/officeart/2005/8/layout/cycle5"/>
    <dgm:cxn modelId="{52E55C79-1268-4EDC-ABE8-E81FE8C6C4EF}" type="presParOf" srcId="{50192EA8-512F-46FD-9145-154870DF6C99}" destId="{8E32B2CC-B92B-46CE-9164-291BB01C9483}" srcOrd="1" destOrd="0" presId="urn:microsoft.com/office/officeart/2005/8/layout/cycle5"/>
    <dgm:cxn modelId="{E0655C85-436B-44C4-A39B-9BCE9BF659AF}" type="presParOf" srcId="{50192EA8-512F-46FD-9145-154870DF6C99}" destId="{278FCADB-B599-4441-A0E4-D8589D50857F}" srcOrd="2" destOrd="0" presId="urn:microsoft.com/office/officeart/2005/8/layout/cycle5"/>
    <dgm:cxn modelId="{6489BB7E-F481-41CC-853B-175574538C4C}" type="presParOf" srcId="{50192EA8-512F-46FD-9145-154870DF6C99}" destId="{313F7DEB-8F41-4CC7-B4C2-31B95A4A9B01}" srcOrd="3" destOrd="0" presId="urn:microsoft.com/office/officeart/2005/8/layout/cycle5"/>
    <dgm:cxn modelId="{98C77670-703E-41D5-874C-9EDB93C459FA}" type="presParOf" srcId="{50192EA8-512F-46FD-9145-154870DF6C99}" destId="{44C7B703-FE69-4F7D-832E-0C99194721BF}" srcOrd="4" destOrd="0" presId="urn:microsoft.com/office/officeart/2005/8/layout/cycle5"/>
    <dgm:cxn modelId="{3EFF11EF-8176-495C-966F-3D13FEBB9418}" type="presParOf" srcId="{50192EA8-512F-46FD-9145-154870DF6C99}" destId="{A41A51C1-ECE7-4543-9154-BF32F6A95513}" srcOrd="5" destOrd="0" presId="urn:microsoft.com/office/officeart/2005/8/layout/cycle5"/>
    <dgm:cxn modelId="{024DD82B-4FEF-4FBF-BE62-A5C006222A95}" type="presParOf" srcId="{50192EA8-512F-46FD-9145-154870DF6C99}" destId="{F69EA108-80F8-4705-A065-1D6D7B6284F7}" srcOrd="6" destOrd="0" presId="urn:microsoft.com/office/officeart/2005/8/layout/cycle5"/>
    <dgm:cxn modelId="{9196D4C2-5D4E-4A94-ACEB-5E542C2573C1}" type="presParOf" srcId="{50192EA8-512F-46FD-9145-154870DF6C99}" destId="{D2EF3B3E-D098-4F80-BBCE-1465582F53A0}" srcOrd="7" destOrd="0" presId="urn:microsoft.com/office/officeart/2005/8/layout/cycle5"/>
    <dgm:cxn modelId="{B2B4B728-127A-4EEA-8D10-F1ECFE7056B3}" type="presParOf" srcId="{50192EA8-512F-46FD-9145-154870DF6C99}" destId="{458A0F12-14BA-4A8F-8E72-9F6C7D60E0CD}" srcOrd="8" destOrd="0" presId="urn:microsoft.com/office/officeart/2005/8/layout/cycle5"/>
    <dgm:cxn modelId="{E1591E0E-8C52-4F4B-A71E-777B8F67C890}" type="presParOf" srcId="{50192EA8-512F-46FD-9145-154870DF6C99}" destId="{8144FCA6-6D5D-49B6-96C6-B08617459D82}" srcOrd="9" destOrd="0" presId="urn:microsoft.com/office/officeart/2005/8/layout/cycle5"/>
    <dgm:cxn modelId="{788F6AF2-510D-44C2-A241-F71C0062B870}" type="presParOf" srcId="{50192EA8-512F-46FD-9145-154870DF6C99}" destId="{A97BDB03-F7CF-487C-8B4C-DE923C9644A0}" srcOrd="10" destOrd="0" presId="urn:microsoft.com/office/officeart/2005/8/layout/cycle5"/>
    <dgm:cxn modelId="{7A77650E-A93E-40AB-8AB3-5925E4F47991}" type="presParOf" srcId="{50192EA8-512F-46FD-9145-154870DF6C99}" destId="{D5853AC9-E8A4-4D49-8AC6-4C2C4F3A4CD2}" srcOrd="11" destOrd="0" presId="urn:microsoft.com/office/officeart/2005/8/layout/cycle5"/>
    <dgm:cxn modelId="{5895E4DB-4649-4FB8-A6E6-46C3BECE032F}" type="presParOf" srcId="{50192EA8-512F-46FD-9145-154870DF6C99}" destId="{5DDD8F4C-ACFE-45A5-B1D9-0132B840C140}" srcOrd="12" destOrd="0" presId="urn:microsoft.com/office/officeart/2005/8/layout/cycle5"/>
    <dgm:cxn modelId="{9B5DFFFC-E4B7-420B-B97E-B50C9DB869F5}" type="presParOf" srcId="{50192EA8-512F-46FD-9145-154870DF6C99}" destId="{EE31C8C4-8D9F-43AA-AAFD-BF9022CD9982}" srcOrd="13" destOrd="0" presId="urn:microsoft.com/office/officeart/2005/8/layout/cycle5"/>
    <dgm:cxn modelId="{469BD48C-9FEE-4F40-8B82-F1600ED0898A}" type="presParOf" srcId="{50192EA8-512F-46FD-9145-154870DF6C99}" destId="{ED04B165-29FB-4241-BB30-C3D6FD2BEC4D}" srcOrd="14" destOrd="0" presId="urn:microsoft.com/office/officeart/2005/8/layout/cycle5"/>
    <dgm:cxn modelId="{E29BF966-850C-4010-BE4B-4EF98B01D831}" type="presParOf" srcId="{50192EA8-512F-46FD-9145-154870DF6C99}" destId="{55782235-981C-4AC2-8661-B2EDC95718C5}" srcOrd="15" destOrd="0" presId="urn:microsoft.com/office/officeart/2005/8/layout/cycle5"/>
    <dgm:cxn modelId="{ED47553C-77AE-4877-82D3-F17577528994}" type="presParOf" srcId="{50192EA8-512F-46FD-9145-154870DF6C99}" destId="{02376840-EC05-411E-98B9-A703102669E9}" srcOrd="16" destOrd="0" presId="urn:microsoft.com/office/officeart/2005/8/layout/cycle5"/>
    <dgm:cxn modelId="{CB11B26A-E452-44A5-9A70-14AAC3B5812A}" type="presParOf" srcId="{50192EA8-512F-46FD-9145-154870DF6C99}" destId="{ABEB52CD-0F26-40EC-81C5-79D8A89CE9E9}" srcOrd="17" destOrd="0" presId="urn:microsoft.com/office/officeart/2005/8/layout/cycle5"/>
    <dgm:cxn modelId="{BD30C993-B147-4B84-8CBB-93FF1FAD3275}" type="presParOf" srcId="{50192EA8-512F-46FD-9145-154870DF6C99}" destId="{7F250800-A5C2-46BE-B530-DA5B8FBC22A7}" srcOrd="18" destOrd="0" presId="urn:microsoft.com/office/officeart/2005/8/layout/cycle5"/>
    <dgm:cxn modelId="{23476186-F08F-4F84-856D-D6B62B669A33}" type="presParOf" srcId="{50192EA8-512F-46FD-9145-154870DF6C99}" destId="{A505CE59-B59A-4FE5-AE15-06AA3657FB2F}" srcOrd="19" destOrd="0" presId="urn:microsoft.com/office/officeart/2005/8/layout/cycle5"/>
    <dgm:cxn modelId="{73B9C36B-8A29-45B7-8C68-9C6AF3AEC455}" type="presParOf" srcId="{50192EA8-512F-46FD-9145-154870DF6C99}" destId="{11D21FD8-161D-4513-9EA8-F32FAE2D386C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E840A7-FEFD-43B9-93D7-BF098BA0766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</dgm:pt>
    <dgm:pt modelId="{08F33513-4578-4DB7-9D53-8EA8C8427BD6}">
      <dgm:prSet phldrT="[Text]"/>
      <dgm:spPr/>
      <dgm:t>
        <a:bodyPr/>
        <a:lstStyle/>
        <a:p>
          <a:r>
            <a:rPr lang="en-US" dirty="0" smtClean="0"/>
            <a:t>Site Improvement Plan</a:t>
          </a:r>
          <a:endParaRPr lang="en-US" dirty="0"/>
        </a:p>
      </dgm:t>
    </dgm:pt>
    <dgm:pt modelId="{65E03557-3576-4296-ACF9-443430B2E53C}" type="parTrans" cxnId="{C3FC6910-2211-463E-98D0-B40671D1B577}">
      <dgm:prSet/>
      <dgm:spPr/>
      <dgm:t>
        <a:bodyPr/>
        <a:lstStyle/>
        <a:p>
          <a:endParaRPr lang="en-US"/>
        </a:p>
      </dgm:t>
    </dgm:pt>
    <dgm:pt modelId="{2D733A2A-4C63-42B0-8035-2F6D1C4F9755}" type="sibTrans" cxnId="{C3FC6910-2211-463E-98D0-B40671D1B577}">
      <dgm:prSet/>
      <dgm:spPr/>
      <dgm:t>
        <a:bodyPr/>
        <a:lstStyle/>
        <a:p>
          <a:endParaRPr lang="en-US"/>
        </a:p>
      </dgm:t>
    </dgm:pt>
    <dgm:pt modelId="{59100810-7C73-4E4A-96D4-D047B99B51A0}">
      <dgm:prSet phldrT="[Text]"/>
      <dgm:spPr/>
      <dgm:t>
        <a:bodyPr/>
        <a:lstStyle/>
        <a:p>
          <a:r>
            <a:rPr lang="en-US" dirty="0" smtClean="0"/>
            <a:t>District Improvement Plan</a:t>
          </a:r>
          <a:endParaRPr lang="en-US" dirty="0"/>
        </a:p>
      </dgm:t>
    </dgm:pt>
    <dgm:pt modelId="{E9975E93-CE7B-427F-9E87-4953C270A2A9}" type="parTrans" cxnId="{2B40173D-BC90-4713-9B2E-45F1DF0929B4}">
      <dgm:prSet/>
      <dgm:spPr/>
      <dgm:t>
        <a:bodyPr/>
        <a:lstStyle/>
        <a:p>
          <a:endParaRPr lang="en-US"/>
        </a:p>
      </dgm:t>
    </dgm:pt>
    <dgm:pt modelId="{E3B691EE-C89B-498B-A659-B01A6EBE4051}" type="sibTrans" cxnId="{2B40173D-BC90-4713-9B2E-45F1DF0929B4}">
      <dgm:prSet/>
      <dgm:spPr/>
      <dgm:t>
        <a:bodyPr/>
        <a:lstStyle/>
        <a:p>
          <a:endParaRPr lang="en-US"/>
        </a:p>
      </dgm:t>
    </dgm:pt>
    <dgm:pt modelId="{53A74624-C286-4A1C-BF06-9F1E6C2DB8EF}">
      <dgm:prSet phldrT="[Text]"/>
      <dgm:spPr/>
      <dgm:t>
        <a:bodyPr/>
        <a:lstStyle/>
        <a:p>
          <a:r>
            <a:rPr lang="en-US" dirty="0" smtClean="0"/>
            <a:t>District Intensive Evaluation</a:t>
          </a:r>
          <a:endParaRPr lang="en-US" dirty="0"/>
        </a:p>
      </dgm:t>
    </dgm:pt>
    <dgm:pt modelId="{54FAB754-4FB7-4EAF-925F-7EF2F6064A02}" type="parTrans" cxnId="{6ED330EF-B7BE-4CD3-A7F3-CC1F158C542C}">
      <dgm:prSet/>
      <dgm:spPr/>
      <dgm:t>
        <a:bodyPr/>
        <a:lstStyle/>
        <a:p>
          <a:endParaRPr lang="en-US"/>
        </a:p>
      </dgm:t>
    </dgm:pt>
    <dgm:pt modelId="{B4EAF5EA-A01B-470F-B5BF-9E46FFE5A720}" type="sibTrans" cxnId="{6ED330EF-B7BE-4CD3-A7F3-CC1F158C542C}">
      <dgm:prSet/>
      <dgm:spPr/>
      <dgm:t>
        <a:bodyPr/>
        <a:lstStyle/>
        <a:p>
          <a:endParaRPr lang="en-US"/>
        </a:p>
      </dgm:t>
    </dgm:pt>
    <dgm:pt modelId="{87793A54-86E3-4FB2-A84E-FAF311594D07}">
      <dgm:prSet/>
      <dgm:spPr/>
      <dgm:t>
        <a:bodyPr/>
        <a:lstStyle/>
        <a:p>
          <a:r>
            <a:rPr lang="en-US" dirty="0" smtClean="0"/>
            <a:t>“High Range” Minimally Effective Teachers</a:t>
          </a:r>
          <a:endParaRPr lang="en-US" dirty="0"/>
        </a:p>
      </dgm:t>
    </dgm:pt>
    <dgm:pt modelId="{E0701CB8-1637-440F-8088-BF6F7D1271C4}" type="parTrans" cxnId="{F17A6DB1-ED0A-4B33-B09B-5D2B703B7F44}">
      <dgm:prSet/>
      <dgm:spPr/>
      <dgm:t>
        <a:bodyPr/>
        <a:lstStyle/>
        <a:p>
          <a:endParaRPr lang="en-US"/>
        </a:p>
      </dgm:t>
    </dgm:pt>
    <dgm:pt modelId="{3D357F81-28A3-4B25-B0D9-B54ED8BF2017}" type="sibTrans" cxnId="{F17A6DB1-ED0A-4B33-B09B-5D2B703B7F44}">
      <dgm:prSet/>
      <dgm:spPr/>
      <dgm:t>
        <a:bodyPr/>
        <a:lstStyle/>
        <a:p>
          <a:endParaRPr lang="en-US"/>
        </a:p>
      </dgm:t>
    </dgm:pt>
    <dgm:pt modelId="{71DFB0BB-D9BA-4DDB-8ABF-FAC4FFF1A6B1}">
      <dgm:prSet/>
      <dgm:spPr/>
      <dgm:t>
        <a:bodyPr/>
        <a:lstStyle/>
        <a:p>
          <a:r>
            <a:rPr lang="en-US" dirty="0" smtClean="0"/>
            <a:t>Scores from 2.6 – 2.99</a:t>
          </a:r>
          <a:endParaRPr lang="en-US" dirty="0"/>
        </a:p>
      </dgm:t>
    </dgm:pt>
    <dgm:pt modelId="{44E82E9C-44A9-43CE-88B5-55F9BD023FED}" type="parTrans" cxnId="{7209249A-938B-4A7E-8A23-0223EC6E0671}">
      <dgm:prSet/>
      <dgm:spPr/>
      <dgm:t>
        <a:bodyPr/>
        <a:lstStyle/>
        <a:p>
          <a:endParaRPr lang="en-US"/>
        </a:p>
      </dgm:t>
    </dgm:pt>
    <dgm:pt modelId="{5110D2A4-0BED-4C0C-B502-AE1589A471B9}" type="sibTrans" cxnId="{7209249A-938B-4A7E-8A23-0223EC6E0671}">
      <dgm:prSet/>
      <dgm:spPr/>
      <dgm:t>
        <a:bodyPr/>
        <a:lstStyle/>
        <a:p>
          <a:endParaRPr lang="en-US"/>
        </a:p>
      </dgm:t>
    </dgm:pt>
    <dgm:pt modelId="{9EF1EBED-5D5B-4BC3-9F4B-9EAA08CD97B4}">
      <dgm:prSet/>
      <dgm:spPr/>
      <dgm:t>
        <a:bodyPr/>
        <a:lstStyle/>
        <a:p>
          <a:r>
            <a:rPr lang="en-US" dirty="0" smtClean="0"/>
            <a:t>Implemented after one observation ranking of minimally effective (as early as October 15)</a:t>
          </a:r>
          <a:endParaRPr lang="en-US" dirty="0"/>
        </a:p>
      </dgm:t>
    </dgm:pt>
    <dgm:pt modelId="{69A02C29-997F-4B29-85C9-36CC6D83017E}" type="parTrans" cxnId="{91AC47E8-7268-4486-A3D3-E53EE02727E0}">
      <dgm:prSet/>
      <dgm:spPr/>
      <dgm:t>
        <a:bodyPr/>
        <a:lstStyle/>
        <a:p>
          <a:endParaRPr lang="en-US"/>
        </a:p>
      </dgm:t>
    </dgm:pt>
    <dgm:pt modelId="{DC39B999-A28B-4B62-93FA-596677964DCF}" type="sibTrans" cxnId="{91AC47E8-7268-4486-A3D3-E53EE02727E0}">
      <dgm:prSet/>
      <dgm:spPr/>
      <dgm:t>
        <a:bodyPr/>
        <a:lstStyle/>
        <a:p>
          <a:endParaRPr lang="en-US"/>
        </a:p>
      </dgm:t>
    </dgm:pt>
    <dgm:pt modelId="{33F02733-7C91-4327-82C3-D5D56B3B26DD}">
      <dgm:prSet/>
      <dgm:spPr/>
      <dgm:t>
        <a:bodyPr/>
        <a:lstStyle/>
        <a:p>
          <a:r>
            <a:rPr lang="en-US" dirty="0" smtClean="0"/>
            <a:t>90-day duration – required </a:t>
          </a:r>
          <a:endParaRPr lang="en-US" dirty="0"/>
        </a:p>
      </dgm:t>
    </dgm:pt>
    <dgm:pt modelId="{E2C927F1-96E3-44A8-89C1-C1B7BD6C14DA}" type="parTrans" cxnId="{DC3314F1-218B-4215-842C-F582C21BDA51}">
      <dgm:prSet/>
      <dgm:spPr/>
      <dgm:t>
        <a:bodyPr/>
        <a:lstStyle/>
        <a:p>
          <a:endParaRPr lang="en-US"/>
        </a:p>
      </dgm:t>
    </dgm:pt>
    <dgm:pt modelId="{9738838C-5FAD-4666-B703-551D5E0CC2FB}" type="sibTrans" cxnId="{DC3314F1-218B-4215-842C-F582C21BDA51}">
      <dgm:prSet/>
      <dgm:spPr/>
      <dgm:t>
        <a:bodyPr/>
        <a:lstStyle/>
        <a:p>
          <a:endParaRPr lang="en-US"/>
        </a:p>
      </dgm:t>
    </dgm:pt>
    <dgm:pt modelId="{27DBEBE5-0A6C-4725-88E0-A607EC3FA48D}">
      <dgm:prSet/>
      <dgm:spPr/>
      <dgm:t>
        <a:bodyPr/>
        <a:lstStyle/>
        <a:p>
          <a:r>
            <a:rPr lang="en-US" dirty="0" smtClean="0"/>
            <a:t>Teachers who score effective on future observations may exit the improvement plan entirely</a:t>
          </a:r>
          <a:endParaRPr lang="en-US" dirty="0"/>
        </a:p>
      </dgm:t>
    </dgm:pt>
    <dgm:pt modelId="{639EF29A-E751-4CC3-A5FB-98DF89DDF1D6}" type="parTrans" cxnId="{314320B9-54DD-4792-9BDB-0AC3B0C46D51}">
      <dgm:prSet/>
      <dgm:spPr/>
      <dgm:t>
        <a:bodyPr/>
        <a:lstStyle/>
        <a:p>
          <a:endParaRPr lang="en-US"/>
        </a:p>
      </dgm:t>
    </dgm:pt>
    <dgm:pt modelId="{62D6064B-8C80-446F-99F4-08FC7E38F705}" type="sibTrans" cxnId="{314320B9-54DD-4792-9BDB-0AC3B0C46D51}">
      <dgm:prSet/>
      <dgm:spPr/>
      <dgm:t>
        <a:bodyPr/>
        <a:lstStyle/>
        <a:p>
          <a:endParaRPr lang="en-US"/>
        </a:p>
      </dgm:t>
    </dgm:pt>
    <dgm:pt modelId="{D78C6311-C97B-4D72-B39B-113D6D3E17CF}">
      <dgm:prSet/>
      <dgm:spPr/>
      <dgm:t>
        <a:bodyPr/>
        <a:lstStyle/>
        <a:p>
          <a:r>
            <a:rPr lang="en-US" dirty="0" smtClean="0"/>
            <a:t>Teachers who do not improve, or score worse on observations, may move to the district improvement plan</a:t>
          </a:r>
          <a:endParaRPr lang="en-US" dirty="0"/>
        </a:p>
      </dgm:t>
    </dgm:pt>
    <dgm:pt modelId="{67D6BBAE-A681-4D47-8326-1811228B45A3}" type="parTrans" cxnId="{98E9B7C7-A6AC-4E09-9814-B222189EACE5}">
      <dgm:prSet/>
      <dgm:spPr/>
      <dgm:t>
        <a:bodyPr/>
        <a:lstStyle/>
        <a:p>
          <a:endParaRPr lang="en-US"/>
        </a:p>
      </dgm:t>
    </dgm:pt>
    <dgm:pt modelId="{C91593B4-3A36-4CF6-979B-62ECC8037FFA}" type="sibTrans" cxnId="{98E9B7C7-A6AC-4E09-9814-B222189EACE5}">
      <dgm:prSet/>
      <dgm:spPr/>
      <dgm:t>
        <a:bodyPr/>
        <a:lstStyle/>
        <a:p>
          <a:endParaRPr lang="en-US"/>
        </a:p>
      </dgm:t>
    </dgm:pt>
    <dgm:pt modelId="{3E5BD022-1A35-4AB7-9F41-3572CA33C033}">
      <dgm:prSet/>
      <dgm:spPr/>
      <dgm:t>
        <a:bodyPr/>
        <a:lstStyle/>
        <a:p>
          <a:r>
            <a:rPr lang="en-US" dirty="0" smtClean="0"/>
            <a:t>Principals will be primarily responsible for this plan</a:t>
          </a:r>
          <a:endParaRPr lang="en-US" dirty="0"/>
        </a:p>
      </dgm:t>
    </dgm:pt>
    <dgm:pt modelId="{FF39B6A0-B4D3-419D-856C-2F7DCCEAFA0C}" type="parTrans" cxnId="{E5E95924-1F9C-43A1-921A-2FACAA7FB72D}">
      <dgm:prSet/>
      <dgm:spPr/>
      <dgm:t>
        <a:bodyPr/>
        <a:lstStyle/>
        <a:p>
          <a:endParaRPr lang="en-US"/>
        </a:p>
      </dgm:t>
    </dgm:pt>
    <dgm:pt modelId="{5AB4361C-FEA2-4D82-B0E1-0245B24E8DA7}" type="sibTrans" cxnId="{E5E95924-1F9C-43A1-921A-2FACAA7FB72D}">
      <dgm:prSet/>
      <dgm:spPr/>
      <dgm:t>
        <a:bodyPr/>
        <a:lstStyle/>
        <a:p>
          <a:endParaRPr lang="en-US"/>
        </a:p>
      </dgm:t>
    </dgm:pt>
    <dgm:pt modelId="{FE292CB3-D470-4F1A-9DB5-5317F3F58D9A}">
      <dgm:prSet/>
      <dgm:spPr/>
      <dgm:t>
        <a:bodyPr/>
        <a:lstStyle/>
        <a:p>
          <a:r>
            <a:rPr lang="en-US" dirty="0" smtClean="0"/>
            <a:t>“Low Range” Minimally Effective Teachers</a:t>
          </a:r>
          <a:endParaRPr lang="en-US" dirty="0"/>
        </a:p>
      </dgm:t>
    </dgm:pt>
    <dgm:pt modelId="{C503938B-2CF9-4E2C-8CAE-372969A9EFB9}" type="parTrans" cxnId="{199EDC9E-F3C6-46A8-9390-FFCB445514FB}">
      <dgm:prSet/>
      <dgm:spPr/>
      <dgm:t>
        <a:bodyPr/>
        <a:lstStyle/>
        <a:p>
          <a:endParaRPr lang="en-US"/>
        </a:p>
      </dgm:t>
    </dgm:pt>
    <dgm:pt modelId="{42A01009-3B50-4F8D-BD53-2F473FBFB07B}" type="sibTrans" cxnId="{199EDC9E-F3C6-46A8-9390-FFCB445514FB}">
      <dgm:prSet/>
      <dgm:spPr/>
      <dgm:t>
        <a:bodyPr/>
        <a:lstStyle/>
        <a:p>
          <a:endParaRPr lang="en-US"/>
        </a:p>
      </dgm:t>
    </dgm:pt>
    <dgm:pt modelId="{555EA051-E1E6-4652-89B2-125EAB88EA17}">
      <dgm:prSet/>
      <dgm:spPr/>
      <dgm:t>
        <a:bodyPr/>
        <a:lstStyle/>
        <a:p>
          <a:r>
            <a:rPr lang="en-US" dirty="0" smtClean="0"/>
            <a:t>Scores from 2.0 – 2.5</a:t>
          </a:r>
          <a:endParaRPr lang="en-US" dirty="0"/>
        </a:p>
      </dgm:t>
    </dgm:pt>
    <dgm:pt modelId="{11AE8A47-DDA5-4348-A941-337E9FA71F25}" type="parTrans" cxnId="{AF01D711-69F4-4896-B85A-97E0F2D9608A}">
      <dgm:prSet/>
      <dgm:spPr/>
      <dgm:t>
        <a:bodyPr/>
        <a:lstStyle/>
        <a:p>
          <a:endParaRPr lang="en-US"/>
        </a:p>
      </dgm:t>
    </dgm:pt>
    <dgm:pt modelId="{8B01D65E-7D2D-46FF-8742-ADD44F519072}" type="sibTrans" cxnId="{AF01D711-69F4-4896-B85A-97E0F2D9608A}">
      <dgm:prSet/>
      <dgm:spPr/>
      <dgm:t>
        <a:bodyPr/>
        <a:lstStyle/>
        <a:p>
          <a:endParaRPr lang="en-US"/>
        </a:p>
      </dgm:t>
    </dgm:pt>
    <dgm:pt modelId="{F547B3F5-44D2-4F7C-B100-6D46345A8FEF}">
      <dgm:prSet/>
      <dgm:spPr/>
      <dgm:t>
        <a:bodyPr/>
        <a:lstStyle/>
        <a:p>
          <a:r>
            <a:rPr lang="en-US" dirty="0" smtClean="0"/>
            <a:t>This will be a joint effort between school principals and central administration – support may depend on number of teachers on the district intensive evaluation plan</a:t>
          </a:r>
          <a:endParaRPr lang="en-US" dirty="0"/>
        </a:p>
      </dgm:t>
    </dgm:pt>
    <dgm:pt modelId="{95BA66C2-4F05-4E1B-B377-10E9E4A4445F}" type="parTrans" cxnId="{AA65816F-368D-4E98-8028-0B87990A200C}">
      <dgm:prSet/>
      <dgm:spPr/>
      <dgm:t>
        <a:bodyPr/>
        <a:lstStyle/>
        <a:p>
          <a:endParaRPr lang="en-US"/>
        </a:p>
      </dgm:t>
    </dgm:pt>
    <dgm:pt modelId="{4B398CEF-54A1-4C4E-9132-458AFA3CCA0D}" type="sibTrans" cxnId="{AA65816F-368D-4E98-8028-0B87990A200C}">
      <dgm:prSet/>
      <dgm:spPr/>
      <dgm:t>
        <a:bodyPr/>
        <a:lstStyle/>
        <a:p>
          <a:endParaRPr lang="en-US"/>
        </a:p>
      </dgm:t>
    </dgm:pt>
    <dgm:pt modelId="{401B6689-E48E-444A-A7C0-2A3115DBF54D}">
      <dgm:prSet/>
      <dgm:spPr/>
      <dgm:t>
        <a:bodyPr/>
        <a:lstStyle/>
        <a:p>
          <a:r>
            <a:rPr lang="en-US" dirty="0" smtClean="0"/>
            <a:t>Implemented after one observation ranking of minimally effective (as early as October 15)</a:t>
          </a:r>
          <a:endParaRPr lang="en-US" dirty="0"/>
        </a:p>
      </dgm:t>
    </dgm:pt>
    <dgm:pt modelId="{ADFC65B6-EC25-43CB-8251-9CE725B2F368}" type="parTrans" cxnId="{DEF46481-68B4-4F58-B57E-0E60E8D7418F}">
      <dgm:prSet/>
      <dgm:spPr/>
      <dgm:t>
        <a:bodyPr/>
        <a:lstStyle/>
        <a:p>
          <a:endParaRPr lang="en-US"/>
        </a:p>
      </dgm:t>
    </dgm:pt>
    <dgm:pt modelId="{58219F1A-C19B-40C5-ACD3-930819CCB9B6}" type="sibTrans" cxnId="{DEF46481-68B4-4F58-B57E-0E60E8D7418F}">
      <dgm:prSet/>
      <dgm:spPr/>
      <dgm:t>
        <a:bodyPr/>
        <a:lstStyle/>
        <a:p>
          <a:endParaRPr lang="en-US"/>
        </a:p>
      </dgm:t>
    </dgm:pt>
    <dgm:pt modelId="{157C2D01-71B5-4044-866C-E86D320B37B5}">
      <dgm:prSet/>
      <dgm:spPr/>
      <dgm:t>
        <a:bodyPr/>
        <a:lstStyle/>
        <a:p>
          <a:r>
            <a:rPr lang="en-US" dirty="0" smtClean="0"/>
            <a:t>90-day duration – required</a:t>
          </a:r>
          <a:endParaRPr lang="en-US" dirty="0"/>
        </a:p>
      </dgm:t>
    </dgm:pt>
    <dgm:pt modelId="{1E2F1598-F897-4C88-B4B3-B37FDC10CEA1}" type="parTrans" cxnId="{E62FD7C4-B13E-4ABF-B02E-29AC2F298094}">
      <dgm:prSet/>
      <dgm:spPr/>
      <dgm:t>
        <a:bodyPr/>
        <a:lstStyle/>
        <a:p>
          <a:endParaRPr lang="en-US"/>
        </a:p>
      </dgm:t>
    </dgm:pt>
    <dgm:pt modelId="{A7EF6CFC-4395-4C0A-A09D-DB15BEC60A29}" type="sibTrans" cxnId="{E62FD7C4-B13E-4ABF-B02E-29AC2F298094}">
      <dgm:prSet/>
      <dgm:spPr/>
      <dgm:t>
        <a:bodyPr/>
        <a:lstStyle/>
        <a:p>
          <a:endParaRPr lang="en-US"/>
        </a:p>
      </dgm:t>
    </dgm:pt>
    <dgm:pt modelId="{8C037806-EE3D-45A3-A466-7966B3C8F021}">
      <dgm:prSet/>
      <dgm:spPr/>
      <dgm:t>
        <a:bodyPr/>
        <a:lstStyle/>
        <a:p>
          <a:r>
            <a:rPr lang="en-US" dirty="0" smtClean="0"/>
            <a:t>Teachers who score effective on future observations may exit the improvement plan entirely</a:t>
          </a:r>
          <a:endParaRPr lang="en-US" dirty="0"/>
        </a:p>
      </dgm:t>
    </dgm:pt>
    <dgm:pt modelId="{EEB35BF8-84B4-4284-BBA2-5036CC51FB0B}" type="parTrans" cxnId="{E4BA9FE5-7E9A-4FA7-8EF1-E86E6B3FF33F}">
      <dgm:prSet/>
      <dgm:spPr/>
      <dgm:t>
        <a:bodyPr/>
        <a:lstStyle/>
        <a:p>
          <a:endParaRPr lang="en-US"/>
        </a:p>
      </dgm:t>
    </dgm:pt>
    <dgm:pt modelId="{94FCC83F-62F3-4CEB-88D2-5B9619C64E11}" type="sibTrans" cxnId="{E4BA9FE5-7E9A-4FA7-8EF1-E86E6B3FF33F}">
      <dgm:prSet/>
      <dgm:spPr/>
      <dgm:t>
        <a:bodyPr/>
        <a:lstStyle/>
        <a:p>
          <a:endParaRPr lang="en-US"/>
        </a:p>
      </dgm:t>
    </dgm:pt>
    <dgm:pt modelId="{3A5F3646-2635-4E8B-AF2B-05A4796FC38F}">
      <dgm:prSet/>
      <dgm:spPr/>
      <dgm:t>
        <a:bodyPr/>
        <a:lstStyle/>
        <a:p>
          <a:r>
            <a:rPr lang="en-US" dirty="0" smtClean="0"/>
            <a:t>Teachers who do not improve, or score worse on observations, may move to district intensive evaluation</a:t>
          </a:r>
          <a:endParaRPr lang="en-US" dirty="0"/>
        </a:p>
      </dgm:t>
    </dgm:pt>
    <dgm:pt modelId="{518BE580-BB1B-4259-B4D6-5F4EB03C25B8}" type="parTrans" cxnId="{2AFE2F0B-FB93-422B-8233-888A608C7537}">
      <dgm:prSet/>
      <dgm:spPr/>
      <dgm:t>
        <a:bodyPr/>
        <a:lstStyle/>
        <a:p>
          <a:endParaRPr lang="en-US"/>
        </a:p>
      </dgm:t>
    </dgm:pt>
    <dgm:pt modelId="{EBCB9460-F4F0-4879-AA0B-D54CFF01BEFA}" type="sibTrans" cxnId="{2AFE2F0B-FB93-422B-8233-888A608C7537}">
      <dgm:prSet/>
      <dgm:spPr/>
      <dgm:t>
        <a:bodyPr/>
        <a:lstStyle/>
        <a:p>
          <a:endParaRPr lang="en-US"/>
        </a:p>
      </dgm:t>
    </dgm:pt>
    <dgm:pt modelId="{7A69D6E7-9856-4EBD-A21B-87DD1657A5E7}">
      <dgm:prSet/>
      <dgm:spPr/>
      <dgm:t>
        <a:bodyPr/>
        <a:lstStyle/>
        <a:p>
          <a:r>
            <a:rPr lang="en-US" dirty="0" smtClean="0"/>
            <a:t>All Ineffective Teachers</a:t>
          </a:r>
          <a:endParaRPr lang="en-US" dirty="0"/>
        </a:p>
      </dgm:t>
    </dgm:pt>
    <dgm:pt modelId="{A6E7134D-B025-436C-9960-050D5AB5A5A7}" type="parTrans" cxnId="{DE93515C-0F7C-40A9-83AE-0D4137C31C51}">
      <dgm:prSet/>
      <dgm:spPr/>
      <dgm:t>
        <a:bodyPr/>
        <a:lstStyle/>
        <a:p>
          <a:endParaRPr lang="en-US"/>
        </a:p>
      </dgm:t>
    </dgm:pt>
    <dgm:pt modelId="{52FC7CCC-A90F-4EF8-9343-C0F955C3EC8C}" type="sibTrans" cxnId="{DE93515C-0F7C-40A9-83AE-0D4137C31C51}">
      <dgm:prSet/>
      <dgm:spPr/>
      <dgm:t>
        <a:bodyPr/>
        <a:lstStyle/>
        <a:p>
          <a:endParaRPr lang="en-US"/>
        </a:p>
      </dgm:t>
    </dgm:pt>
    <dgm:pt modelId="{A629A466-7CD2-46B7-B1F4-6E8CDA168ECB}">
      <dgm:prSet/>
      <dgm:spPr/>
      <dgm:t>
        <a:bodyPr/>
        <a:lstStyle/>
        <a:p>
          <a:r>
            <a:rPr lang="en-US" dirty="0" smtClean="0"/>
            <a:t>Scores from 1.0 – 1.99 </a:t>
          </a:r>
          <a:endParaRPr lang="en-US" dirty="0"/>
        </a:p>
      </dgm:t>
    </dgm:pt>
    <dgm:pt modelId="{98D732AE-1485-45F3-A305-6BFEF4104F75}" type="parTrans" cxnId="{15BBB906-C878-4912-A306-6DE866ACFD52}">
      <dgm:prSet/>
      <dgm:spPr/>
      <dgm:t>
        <a:bodyPr/>
        <a:lstStyle/>
        <a:p>
          <a:endParaRPr lang="en-US"/>
        </a:p>
      </dgm:t>
    </dgm:pt>
    <dgm:pt modelId="{A1403479-3386-4293-8AB4-194267990F50}" type="sibTrans" cxnId="{15BBB906-C878-4912-A306-6DE866ACFD52}">
      <dgm:prSet/>
      <dgm:spPr/>
      <dgm:t>
        <a:bodyPr/>
        <a:lstStyle/>
        <a:p>
          <a:endParaRPr lang="en-US"/>
        </a:p>
      </dgm:t>
    </dgm:pt>
    <dgm:pt modelId="{B5AB1AB9-1A1A-44A4-8E1F-AADF82C16232}">
      <dgm:prSet/>
      <dgm:spPr/>
      <dgm:t>
        <a:bodyPr/>
        <a:lstStyle/>
        <a:p>
          <a:r>
            <a:rPr lang="en-US" dirty="0" smtClean="0"/>
            <a:t>This program will most closely model the PAR program with intense central administration support</a:t>
          </a:r>
          <a:endParaRPr lang="en-US" dirty="0"/>
        </a:p>
      </dgm:t>
    </dgm:pt>
    <dgm:pt modelId="{A93E1CD0-2C1F-44E5-A650-27D9150A712A}" type="parTrans" cxnId="{B3970C61-58D9-41B8-8DF7-7C3B8E9AF87A}">
      <dgm:prSet/>
      <dgm:spPr/>
      <dgm:t>
        <a:bodyPr/>
        <a:lstStyle/>
        <a:p>
          <a:endParaRPr lang="en-US"/>
        </a:p>
      </dgm:t>
    </dgm:pt>
    <dgm:pt modelId="{0C6D1095-E056-4C5A-A710-EFF90F39D6D7}" type="sibTrans" cxnId="{B3970C61-58D9-41B8-8DF7-7C3B8E9AF87A}">
      <dgm:prSet/>
      <dgm:spPr/>
      <dgm:t>
        <a:bodyPr/>
        <a:lstStyle/>
        <a:p>
          <a:endParaRPr lang="en-US"/>
        </a:p>
      </dgm:t>
    </dgm:pt>
    <dgm:pt modelId="{1C6685BC-D84B-4241-8D42-5579085A2C1A}">
      <dgm:prSet/>
      <dgm:spPr/>
      <dgm:t>
        <a:bodyPr/>
        <a:lstStyle/>
        <a:p>
          <a:r>
            <a:rPr lang="en-US" dirty="0" smtClean="0"/>
            <a:t>Implemented after one observation ranking of ineffective (as early as October 15)</a:t>
          </a:r>
          <a:endParaRPr lang="en-US" dirty="0"/>
        </a:p>
      </dgm:t>
    </dgm:pt>
    <dgm:pt modelId="{66A9DCB8-D806-4622-8A22-48CA5738FDC3}" type="parTrans" cxnId="{15460A76-E359-4731-A98B-EE8FE65208B7}">
      <dgm:prSet/>
      <dgm:spPr/>
      <dgm:t>
        <a:bodyPr/>
        <a:lstStyle/>
        <a:p>
          <a:endParaRPr lang="en-US"/>
        </a:p>
      </dgm:t>
    </dgm:pt>
    <dgm:pt modelId="{5928D33E-ADC6-4749-B0A9-2E611E00047C}" type="sibTrans" cxnId="{15460A76-E359-4731-A98B-EE8FE65208B7}">
      <dgm:prSet/>
      <dgm:spPr/>
      <dgm:t>
        <a:bodyPr/>
        <a:lstStyle/>
        <a:p>
          <a:endParaRPr lang="en-US"/>
        </a:p>
      </dgm:t>
    </dgm:pt>
    <dgm:pt modelId="{EF568735-F9DD-487A-BBA2-B2CAFCF11FAC}">
      <dgm:prSet/>
      <dgm:spPr/>
      <dgm:t>
        <a:bodyPr/>
        <a:lstStyle/>
        <a:p>
          <a:r>
            <a:rPr lang="en-US" dirty="0" smtClean="0"/>
            <a:t>90-day duration – required </a:t>
          </a:r>
          <a:endParaRPr lang="en-US" dirty="0"/>
        </a:p>
      </dgm:t>
    </dgm:pt>
    <dgm:pt modelId="{070B0FB9-1E8B-4C64-8BB7-AB49EDBEC871}" type="parTrans" cxnId="{1F61D718-EE92-4FC3-BB1F-07BA4A61E918}">
      <dgm:prSet/>
      <dgm:spPr/>
      <dgm:t>
        <a:bodyPr/>
        <a:lstStyle/>
        <a:p>
          <a:endParaRPr lang="en-US"/>
        </a:p>
      </dgm:t>
    </dgm:pt>
    <dgm:pt modelId="{33BC5163-D8E4-4E43-A5BB-B7DC6F918892}" type="sibTrans" cxnId="{1F61D718-EE92-4FC3-BB1F-07BA4A61E918}">
      <dgm:prSet/>
      <dgm:spPr/>
      <dgm:t>
        <a:bodyPr/>
        <a:lstStyle/>
        <a:p>
          <a:endParaRPr lang="en-US"/>
        </a:p>
      </dgm:t>
    </dgm:pt>
    <dgm:pt modelId="{C0E7F02A-3947-434A-8504-87F0DCE535B8}">
      <dgm:prSet/>
      <dgm:spPr/>
      <dgm:t>
        <a:bodyPr/>
        <a:lstStyle/>
        <a:p>
          <a:r>
            <a:rPr lang="en-US" dirty="0" smtClean="0"/>
            <a:t>Teachers who score minimally effective on future observations may graduate to a district or site improvement plan</a:t>
          </a:r>
          <a:endParaRPr lang="en-US" dirty="0"/>
        </a:p>
      </dgm:t>
    </dgm:pt>
    <dgm:pt modelId="{9F01F7D8-9FEE-4851-947B-7248F6C1D980}" type="parTrans" cxnId="{C1925FD3-6F00-4EF0-905F-C6E454AD4820}">
      <dgm:prSet/>
      <dgm:spPr/>
      <dgm:t>
        <a:bodyPr/>
        <a:lstStyle/>
        <a:p>
          <a:endParaRPr lang="en-US"/>
        </a:p>
      </dgm:t>
    </dgm:pt>
    <dgm:pt modelId="{B690EA76-59C8-4169-A798-58D897A38CA9}" type="sibTrans" cxnId="{C1925FD3-6F00-4EF0-905F-C6E454AD4820}">
      <dgm:prSet/>
      <dgm:spPr/>
      <dgm:t>
        <a:bodyPr/>
        <a:lstStyle/>
        <a:p>
          <a:endParaRPr lang="en-US"/>
        </a:p>
      </dgm:t>
    </dgm:pt>
    <dgm:pt modelId="{131CAABC-96B3-4687-847F-3B42D5A71993}">
      <dgm:prSet/>
      <dgm:spPr/>
      <dgm:t>
        <a:bodyPr/>
        <a:lstStyle/>
        <a:p>
          <a:r>
            <a:rPr lang="en-US" dirty="0" smtClean="0"/>
            <a:t>Teachers who do not improve, or score worse on observations, may be subject to due process </a:t>
          </a:r>
          <a:endParaRPr lang="en-US" dirty="0"/>
        </a:p>
      </dgm:t>
    </dgm:pt>
    <dgm:pt modelId="{2F77223D-932A-455E-AC0C-898DD5F3E1E9}" type="parTrans" cxnId="{EEB41F9F-69FE-47F6-AC8C-2899FDB1B041}">
      <dgm:prSet/>
      <dgm:spPr/>
      <dgm:t>
        <a:bodyPr/>
        <a:lstStyle/>
        <a:p>
          <a:endParaRPr lang="en-US"/>
        </a:p>
      </dgm:t>
    </dgm:pt>
    <dgm:pt modelId="{4B93D195-30D2-4A22-8D99-F34B3F63E484}" type="sibTrans" cxnId="{EEB41F9F-69FE-47F6-AC8C-2899FDB1B041}">
      <dgm:prSet/>
      <dgm:spPr/>
      <dgm:t>
        <a:bodyPr/>
        <a:lstStyle/>
        <a:p>
          <a:endParaRPr lang="en-US"/>
        </a:p>
      </dgm:t>
    </dgm:pt>
    <dgm:pt modelId="{1B58986B-CB10-4E0E-9B3C-0858D6819ED7}" type="pres">
      <dgm:prSet presAssocID="{CAE840A7-FEFD-43B9-93D7-BF098BA07666}" presName="linearFlow" presStyleCnt="0">
        <dgm:presLayoutVars>
          <dgm:dir/>
          <dgm:animLvl val="lvl"/>
          <dgm:resizeHandles val="exact"/>
        </dgm:presLayoutVars>
      </dgm:prSet>
      <dgm:spPr/>
    </dgm:pt>
    <dgm:pt modelId="{DD3EF17A-0BA6-400B-AC6E-A6A2488EC78E}" type="pres">
      <dgm:prSet presAssocID="{08F33513-4578-4DB7-9D53-8EA8C8427BD6}" presName="composite" presStyleCnt="0"/>
      <dgm:spPr/>
    </dgm:pt>
    <dgm:pt modelId="{DB4132B2-030E-49DC-92AB-6C93126C19DB}" type="pres">
      <dgm:prSet presAssocID="{08F33513-4578-4DB7-9D53-8EA8C8427BD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2A174A-CF7F-42A6-A720-E5AB8E419D1D}" type="pres">
      <dgm:prSet presAssocID="{08F33513-4578-4DB7-9D53-8EA8C8427BD6}" presName="descendantText" presStyleLbl="alignAcc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BD9A2EF-64F0-474C-8810-640F84106EBB}" type="pres">
      <dgm:prSet presAssocID="{2D733A2A-4C63-42B0-8035-2F6D1C4F9755}" presName="sp" presStyleCnt="0"/>
      <dgm:spPr/>
    </dgm:pt>
    <dgm:pt modelId="{8D815777-A026-484D-B861-607CF5287F63}" type="pres">
      <dgm:prSet presAssocID="{59100810-7C73-4E4A-96D4-D047B99B51A0}" presName="composite" presStyleCnt="0"/>
      <dgm:spPr/>
    </dgm:pt>
    <dgm:pt modelId="{970CBD01-8589-448C-8B35-1C92FD78CD06}" type="pres">
      <dgm:prSet presAssocID="{59100810-7C73-4E4A-96D4-D047B99B51A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D12BA4-75BD-42DC-9C86-42490BE37FC8}" type="pres">
      <dgm:prSet presAssocID="{59100810-7C73-4E4A-96D4-D047B99B51A0}" presName="descendantText" presStyleLbl="alignAcc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2ED9D20-3C0F-4F21-A7A4-A26AC8A5C0E0}" type="pres">
      <dgm:prSet presAssocID="{E3B691EE-C89B-498B-A659-B01A6EBE4051}" presName="sp" presStyleCnt="0"/>
      <dgm:spPr/>
    </dgm:pt>
    <dgm:pt modelId="{AA7E5585-3168-4D03-9308-ED30D96CF27D}" type="pres">
      <dgm:prSet presAssocID="{53A74624-C286-4A1C-BF06-9F1E6C2DB8EF}" presName="composite" presStyleCnt="0"/>
      <dgm:spPr/>
    </dgm:pt>
    <dgm:pt modelId="{40E548CA-F914-4763-A65F-9E3A3555F534}" type="pres">
      <dgm:prSet presAssocID="{53A74624-C286-4A1C-BF06-9F1E6C2DB8E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87E7D-4E6E-470E-8FA2-4EABC81C70CE}" type="pres">
      <dgm:prSet presAssocID="{53A74624-C286-4A1C-BF06-9F1E6C2DB8EF}" presName="descendantText" presStyleLbl="alignAcc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EC41BE63-8CC8-4AA1-ADCE-3348F23F87E2}" type="presOf" srcId="{CAE840A7-FEFD-43B9-93D7-BF098BA07666}" destId="{1B58986B-CB10-4E0E-9B3C-0858D6819ED7}" srcOrd="0" destOrd="0" presId="urn:microsoft.com/office/officeart/2005/8/layout/chevron2"/>
    <dgm:cxn modelId="{7F74D8FC-BF29-4748-9F4E-1FBB96ED7F19}" type="presOf" srcId="{3A5F3646-2635-4E8B-AF2B-05A4796FC38F}" destId="{EBD12BA4-75BD-42DC-9C86-42490BE37FC8}" srcOrd="0" destOrd="6" presId="urn:microsoft.com/office/officeart/2005/8/layout/chevron2"/>
    <dgm:cxn modelId="{EEB41F9F-69FE-47F6-AC8C-2899FDB1B041}" srcId="{53A74624-C286-4A1C-BF06-9F1E6C2DB8EF}" destId="{131CAABC-96B3-4687-847F-3B42D5A71993}" srcOrd="6" destOrd="0" parTransId="{2F77223D-932A-455E-AC0C-898DD5F3E1E9}" sibTransId="{4B93D195-30D2-4A22-8D99-F34B3F63E484}"/>
    <dgm:cxn modelId="{DEF46481-68B4-4F58-B57E-0E60E8D7418F}" srcId="{59100810-7C73-4E4A-96D4-D047B99B51A0}" destId="{401B6689-E48E-444A-A7C0-2A3115DBF54D}" srcOrd="3" destOrd="0" parTransId="{ADFC65B6-EC25-43CB-8251-9CE725B2F368}" sibTransId="{58219F1A-C19B-40C5-ACD3-930819CCB9B6}"/>
    <dgm:cxn modelId="{95FB5DF7-F8DE-47EB-B3F8-49B29D9199FB}" type="presOf" srcId="{EF568735-F9DD-487A-BBA2-B2CAFCF11FAC}" destId="{D1F87E7D-4E6E-470E-8FA2-4EABC81C70CE}" srcOrd="0" destOrd="4" presId="urn:microsoft.com/office/officeart/2005/8/layout/chevron2"/>
    <dgm:cxn modelId="{15BBB906-C878-4912-A306-6DE866ACFD52}" srcId="{53A74624-C286-4A1C-BF06-9F1E6C2DB8EF}" destId="{A629A466-7CD2-46B7-B1F4-6E8CDA168ECB}" srcOrd="1" destOrd="0" parTransId="{98D732AE-1485-45F3-A305-6BFEF4104F75}" sibTransId="{A1403479-3386-4293-8AB4-194267990F50}"/>
    <dgm:cxn modelId="{3FA3A30A-CCEC-49E4-B7FC-7916E2E9650C}" type="presOf" srcId="{71DFB0BB-D9BA-4DDB-8ABF-FAC4FFF1A6B1}" destId="{8D2A174A-CF7F-42A6-A720-E5AB8E419D1D}" srcOrd="0" destOrd="1" presId="urn:microsoft.com/office/officeart/2005/8/layout/chevron2"/>
    <dgm:cxn modelId="{6ED330EF-B7BE-4CD3-A7F3-CC1F158C542C}" srcId="{CAE840A7-FEFD-43B9-93D7-BF098BA07666}" destId="{53A74624-C286-4A1C-BF06-9F1E6C2DB8EF}" srcOrd="2" destOrd="0" parTransId="{54FAB754-4FB7-4EAF-925F-7EF2F6064A02}" sibTransId="{B4EAF5EA-A01B-470F-B5BF-9E46FFE5A720}"/>
    <dgm:cxn modelId="{1541BCF6-BA75-4D36-B76B-9163C5C916FA}" type="presOf" srcId="{1C6685BC-D84B-4241-8D42-5579085A2C1A}" destId="{D1F87E7D-4E6E-470E-8FA2-4EABC81C70CE}" srcOrd="0" destOrd="3" presId="urn:microsoft.com/office/officeart/2005/8/layout/chevron2"/>
    <dgm:cxn modelId="{B3970C61-58D9-41B8-8DF7-7C3B8E9AF87A}" srcId="{53A74624-C286-4A1C-BF06-9F1E6C2DB8EF}" destId="{B5AB1AB9-1A1A-44A4-8E1F-AADF82C16232}" srcOrd="2" destOrd="0" parTransId="{A93E1CD0-2C1F-44E5-A650-27D9150A712A}" sibTransId="{0C6D1095-E056-4C5A-A710-EFF90F39D6D7}"/>
    <dgm:cxn modelId="{8307B5ED-FA53-417E-8194-5D3A18310F95}" type="presOf" srcId="{3E5BD022-1A35-4AB7-9F41-3572CA33C033}" destId="{8D2A174A-CF7F-42A6-A720-E5AB8E419D1D}" srcOrd="0" destOrd="2" presId="urn:microsoft.com/office/officeart/2005/8/layout/chevron2"/>
    <dgm:cxn modelId="{D865BF86-3F42-474F-B2E5-5426D3D06177}" type="presOf" srcId="{87793A54-86E3-4FB2-A84E-FAF311594D07}" destId="{8D2A174A-CF7F-42A6-A720-E5AB8E419D1D}" srcOrd="0" destOrd="0" presId="urn:microsoft.com/office/officeart/2005/8/layout/chevron2"/>
    <dgm:cxn modelId="{C8FD46C8-4141-4769-82EE-5578C3B773D0}" type="presOf" srcId="{157C2D01-71B5-4044-866C-E86D320B37B5}" destId="{EBD12BA4-75BD-42DC-9C86-42490BE37FC8}" srcOrd="0" destOrd="4" presId="urn:microsoft.com/office/officeart/2005/8/layout/chevron2"/>
    <dgm:cxn modelId="{E5E95924-1F9C-43A1-921A-2FACAA7FB72D}" srcId="{08F33513-4578-4DB7-9D53-8EA8C8427BD6}" destId="{3E5BD022-1A35-4AB7-9F41-3572CA33C033}" srcOrd="2" destOrd="0" parTransId="{FF39B6A0-B4D3-419D-856C-2F7DCCEAFA0C}" sibTransId="{5AB4361C-FEA2-4D82-B0E1-0245B24E8DA7}"/>
    <dgm:cxn modelId="{C1925FD3-6F00-4EF0-905F-C6E454AD4820}" srcId="{53A74624-C286-4A1C-BF06-9F1E6C2DB8EF}" destId="{C0E7F02A-3947-434A-8504-87F0DCE535B8}" srcOrd="5" destOrd="0" parTransId="{9F01F7D8-9FEE-4851-947B-7248F6C1D980}" sibTransId="{B690EA76-59C8-4169-A798-58D897A38CA9}"/>
    <dgm:cxn modelId="{88D349DE-CD68-428D-9B03-48AB76212249}" type="presOf" srcId="{F547B3F5-44D2-4F7C-B100-6D46345A8FEF}" destId="{EBD12BA4-75BD-42DC-9C86-42490BE37FC8}" srcOrd="0" destOrd="2" presId="urn:microsoft.com/office/officeart/2005/8/layout/chevron2"/>
    <dgm:cxn modelId="{DC3314F1-218B-4215-842C-F582C21BDA51}" srcId="{08F33513-4578-4DB7-9D53-8EA8C8427BD6}" destId="{33F02733-7C91-4327-82C3-D5D56B3B26DD}" srcOrd="4" destOrd="0" parTransId="{E2C927F1-96E3-44A8-89C1-C1B7BD6C14DA}" sibTransId="{9738838C-5FAD-4666-B703-551D5E0CC2FB}"/>
    <dgm:cxn modelId="{E7A0BD67-7751-46BD-AA6E-ABCF0D9DA3A9}" type="presOf" srcId="{131CAABC-96B3-4687-847F-3B42D5A71993}" destId="{D1F87E7D-4E6E-470E-8FA2-4EABC81C70CE}" srcOrd="0" destOrd="6" presId="urn:microsoft.com/office/officeart/2005/8/layout/chevron2"/>
    <dgm:cxn modelId="{199B99C7-630D-4931-9CEE-633A0F62FBBD}" type="presOf" srcId="{33F02733-7C91-4327-82C3-D5D56B3B26DD}" destId="{8D2A174A-CF7F-42A6-A720-E5AB8E419D1D}" srcOrd="0" destOrd="4" presId="urn:microsoft.com/office/officeart/2005/8/layout/chevron2"/>
    <dgm:cxn modelId="{436C0051-22B8-4787-9573-12E4570D1071}" type="presOf" srcId="{27DBEBE5-0A6C-4725-88E0-A607EC3FA48D}" destId="{8D2A174A-CF7F-42A6-A720-E5AB8E419D1D}" srcOrd="0" destOrd="5" presId="urn:microsoft.com/office/officeart/2005/8/layout/chevron2"/>
    <dgm:cxn modelId="{9982DD09-ABE1-4D4B-942A-1AC85E486292}" type="presOf" srcId="{08F33513-4578-4DB7-9D53-8EA8C8427BD6}" destId="{DB4132B2-030E-49DC-92AB-6C93126C19DB}" srcOrd="0" destOrd="0" presId="urn:microsoft.com/office/officeart/2005/8/layout/chevron2"/>
    <dgm:cxn modelId="{AF01D711-69F4-4896-B85A-97E0F2D9608A}" srcId="{59100810-7C73-4E4A-96D4-D047B99B51A0}" destId="{555EA051-E1E6-4652-89B2-125EAB88EA17}" srcOrd="1" destOrd="0" parTransId="{11AE8A47-DDA5-4348-A941-337E9FA71F25}" sibTransId="{8B01D65E-7D2D-46FF-8742-ADD44F519072}"/>
    <dgm:cxn modelId="{7209249A-938B-4A7E-8A23-0223EC6E0671}" srcId="{08F33513-4578-4DB7-9D53-8EA8C8427BD6}" destId="{71DFB0BB-D9BA-4DDB-8ABF-FAC4FFF1A6B1}" srcOrd="1" destOrd="0" parTransId="{44E82E9C-44A9-43CE-88B5-55F9BD023FED}" sibTransId="{5110D2A4-0BED-4C0C-B502-AE1589A471B9}"/>
    <dgm:cxn modelId="{04BF1CE3-02DC-46F0-BD9E-88DF5D4F2C24}" type="presOf" srcId="{53A74624-C286-4A1C-BF06-9F1E6C2DB8EF}" destId="{40E548CA-F914-4763-A65F-9E3A3555F534}" srcOrd="0" destOrd="0" presId="urn:microsoft.com/office/officeart/2005/8/layout/chevron2"/>
    <dgm:cxn modelId="{6510D061-51A7-4AB1-B426-C390CEC6CE88}" type="presOf" srcId="{C0E7F02A-3947-434A-8504-87F0DCE535B8}" destId="{D1F87E7D-4E6E-470E-8FA2-4EABC81C70CE}" srcOrd="0" destOrd="5" presId="urn:microsoft.com/office/officeart/2005/8/layout/chevron2"/>
    <dgm:cxn modelId="{F17A6DB1-ED0A-4B33-B09B-5D2B703B7F44}" srcId="{08F33513-4578-4DB7-9D53-8EA8C8427BD6}" destId="{87793A54-86E3-4FB2-A84E-FAF311594D07}" srcOrd="0" destOrd="0" parTransId="{E0701CB8-1637-440F-8088-BF6F7D1271C4}" sibTransId="{3D357F81-28A3-4B25-B0D9-B54ED8BF2017}"/>
    <dgm:cxn modelId="{199EDC9E-F3C6-46A8-9390-FFCB445514FB}" srcId="{59100810-7C73-4E4A-96D4-D047B99B51A0}" destId="{FE292CB3-D470-4F1A-9DB5-5317F3F58D9A}" srcOrd="0" destOrd="0" parTransId="{C503938B-2CF9-4E2C-8CAE-372969A9EFB9}" sibTransId="{42A01009-3B50-4F8D-BD53-2F473FBFB07B}"/>
    <dgm:cxn modelId="{4047E33B-41AE-4F0C-BA31-E1CDC88C327B}" type="presOf" srcId="{8C037806-EE3D-45A3-A466-7966B3C8F021}" destId="{EBD12BA4-75BD-42DC-9C86-42490BE37FC8}" srcOrd="0" destOrd="5" presId="urn:microsoft.com/office/officeart/2005/8/layout/chevron2"/>
    <dgm:cxn modelId="{2B40173D-BC90-4713-9B2E-45F1DF0929B4}" srcId="{CAE840A7-FEFD-43B9-93D7-BF098BA07666}" destId="{59100810-7C73-4E4A-96D4-D047B99B51A0}" srcOrd="1" destOrd="0" parTransId="{E9975E93-CE7B-427F-9E87-4953C270A2A9}" sibTransId="{E3B691EE-C89B-498B-A659-B01A6EBE4051}"/>
    <dgm:cxn modelId="{CB592649-5260-4719-B80E-6A6A05299AB2}" type="presOf" srcId="{59100810-7C73-4E4A-96D4-D047B99B51A0}" destId="{970CBD01-8589-448C-8B35-1C92FD78CD06}" srcOrd="0" destOrd="0" presId="urn:microsoft.com/office/officeart/2005/8/layout/chevron2"/>
    <dgm:cxn modelId="{E4BA9FE5-7E9A-4FA7-8EF1-E86E6B3FF33F}" srcId="{59100810-7C73-4E4A-96D4-D047B99B51A0}" destId="{8C037806-EE3D-45A3-A466-7966B3C8F021}" srcOrd="5" destOrd="0" parTransId="{EEB35BF8-84B4-4284-BBA2-5036CC51FB0B}" sibTransId="{94FCC83F-62F3-4CEB-88D2-5B9619C64E11}"/>
    <dgm:cxn modelId="{98E9B7C7-A6AC-4E09-9814-B222189EACE5}" srcId="{08F33513-4578-4DB7-9D53-8EA8C8427BD6}" destId="{D78C6311-C97B-4D72-B39B-113D6D3E17CF}" srcOrd="6" destOrd="0" parTransId="{67D6BBAE-A681-4D47-8326-1811228B45A3}" sibTransId="{C91593B4-3A36-4CF6-979B-62ECC8037FFA}"/>
    <dgm:cxn modelId="{2AFE2F0B-FB93-422B-8233-888A608C7537}" srcId="{59100810-7C73-4E4A-96D4-D047B99B51A0}" destId="{3A5F3646-2635-4E8B-AF2B-05A4796FC38F}" srcOrd="6" destOrd="0" parTransId="{518BE580-BB1B-4259-B4D6-5F4EB03C25B8}" sibTransId="{EBCB9460-F4F0-4879-AA0B-D54CFF01BEFA}"/>
    <dgm:cxn modelId="{D0929755-52B7-44BF-A3D7-4B689BB680CD}" type="presOf" srcId="{FE292CB3-D470-4F1A-9DB5-5317F3F58D9A}" destId="{EBD12BA4-75BD-42DC-9C86-42490BE37FC8}" srcOrd="0" destOrd="0" presId="urn:microsoft.com/office/officeart/2005/8/layout/chevron2"/>
    <dgm:cxn modelId="{C3FC6910-2211-463E-98D0-B40671D1B577}" srcId="{CAE840A7-FEFD-43B9-93D7-BF098BA07666}" destId="{08F33513-4578-4DB7-9D53-8EA8C8427BD6}" srcOrd="0" destOrd="0" parTransId="{65E03557-3576-4296-ACF9-443430B2E53C}" sibTransId="{2D733A2A-4C63-42B0-8035-2F6D1C4F9755}"/>
    <dgm:cxn modelId="{AF18D849-33E5-4B50-A79B-C880A5094DC4}" type="presOf" srcId="{401B6689-E48E-444A-A7C0-2A3115DBF54D}" destId="{EBD12BA4-75BD-42DC-9C86-42490BE37FC8}" srcOrd="0" destOrd="3" presId="urn:microsoft.com/office/officeart/2005/8/layout/chevron2"/>
    <dgm:cxn modelId="{B08AFD46-FEF1-46B5-936D-4D00F0F09620}" type="presOf" srcId="{D78C6311-C97B-4D72-B39B-113D6D3E17CF}" destId="{8D2A174A-CF7F-42A6-A720-E5AB8E419D1D}" srcOrd="0" destOrd="6" presId="urn:microsoft.com/office/officeart/2005/8/layout/chevron2"/>
    <dgm:cxn modelId="{AA65816F-368D-4E98-8028-0B87990A200C}" srcId="{59100810-7C73-4E4A-96D4-D047B99B51A0}" destId="{F547B3F5-44D2-4F7C-B100-6D46345A8FEF}" srcOrd="2" destOrd="0" parTransId="{95BA66C2-4F05-4E1B-B377-10E9E4A4445F}" sibTransId="{4B398CEF-54A1-4C4E-9132-458AFA3CCA0D}"/>
    <dgm:cxn modelId="{15460A76-E359-4731-A98B-EE8FE65208B7}" srcId="{53A74624-C286-4A1C-BF06-9F1E6C2DB8EF}" destId="{1C6685BC-D84B-4241-8D42-5579085A2C1A}" srcOrd="3" destOrd="0" parTransId="{66A9DCB8-D806-4622-8A22-48CA5738FDC3}" sibTransId="{5928D33E-ADC6-4749-B0A9-2E611E00047C}"/>
    <dgm:cxn modelId="{E62FD7C4-B13E-4ABF-B02E-29AC2F298094}" srcId="{59100810-7C73-4E4A-96D4-D047B99B51A0}" destId="{157C2D01-71B5-4044-866C-E86D320B37B5}" srcOrd="4" destOrd="0" parTransId="{1E2F1598-F897-4C88-B4B3-B37FDC10CEA1}" sibTransId="{A7EF6CFC-4395-4C0A-A09D-DB15BEC60A29}"/>
    <dgm:cxn modelId="{314320B9-54DD-4792-9BDB-0AC3B0C46D51}" srcId="{08F33513-4578-4DB7-9D53-8EA8C8427BD6}" destId="{27DBEBE5-0A6C-4725-88E0-A607EC3FA48D}" srcOrd="5" destOrd="0" parTransId="{639EF29A-E751-4CC3-A5FB-98DF89DDF1D6}" sibTransId="{62D6064B-8C80-446F-99F4-08FC7E38F705}"/>
    <dgm:cxn modelId="{D838DC81-9021-449A-BEBF-34AA1B80D3DF}" type="presOf" srcId="{A629A466-7CD2-46B7-B1F4-6E8CDA168ECB}" destId="{D1F87E7D-4E6E-470E-8FA2-4EABC81C70CE}" srcOrd="0" destOrd="1" presId="urn:microsoft.com/office/officeart/2005/8/layout/chevron2"/>
    <dgm:cxn modelId="{C2E611F3-5BEA-426B-BD42-B508D97D7664}" type="presOf" srcId="{9EF1EBED-5D5B-4BC3-9F4B-9EAA08CD97B4}" destId="{8D2A174A-CF7F-42A6-A720-E5AB8E419D1D}" srcOrd="0" destOrd="3" presId="urn:microsoft.com/office/officeart/2005/8/layout/chevron2"/>
    <dgm:cxn modelId="{DE93515C-0F7C-40A9-83AE-0D4137C31C51}" srcId="{53A74624-C286-4A1C-BF06-9F1E6C2DB8EF}" destId="{7A69D6E7-9856-4EBD-A21B-87DD1657A5E7}" srcOrd="0" destOrd="0" parTransId="{A6E7134D-B025-436C-9960-050D5AB5A5A7}" sibTransId="{52FC7CCC-A90F-4EF8-9343-C0F955C3EC8C}"/>
    <dgm:cxn modelId="{5E62EBBE-21AF-4FF9-A172-DB1C63F4BDEA}" type="presOf" srcId="{B5AB1AB9-1A1A-44A4-8E1F-AADF82C16232}" destId="{D1F87E7D-4E6E-470E-8FA2-4EABC81C70CE}" srcOrd="0" destOrd="2" presId="urn:microsoft.com/office/officeart/2005/8/layout/chevron2"/>
    <dgm:cxn modelId="{D3D1F4D4-EBF9-4328-932D-9DB936F93421}" type="presOf" srcId="{555EA051-E1E6-4652-89B2-125EAB88EA17}" destId="{EBD12BA4-75BD-42DC-9C86-42490BE37FC8}" srcOrd="0" destOrd="1" presId="urn:microsoft.com/office/officeart/2005/8/layout/chevron2"/>
    <dgm:cxn modelId="{1F61D718-EE92-4FC3-BB1F-07BA4A61E918}" srcId="{53A74624-C286-4A1C-BF06-9F1E6C2DB8EF}" destId="{EF568735-F9DD-487A-BBA2-B2CAFCF11FAC}" srcOrd="4" destOrd="0" parTransId="{070B0FB9-1E8B-4C64-8BB7-AB49EDBEC871}" sibTransId="{33BC5163-D8E4-4E43-A5BB-B7DC6F918892}"/>
    <dgm:cxn modelId="{91AC47E8-7268-4486-A3D3-E53EE02727E0}" srcId="{08F33513-4578-4DB7-9D53-8EA8C8427BD6}" destId="{9EF1EBED-5D5B-4BC3-9F4B-9EAA08CD97B4}" srcOrd="3" destOrd="0" parTransId="{69A02C29-997F-4B29-85C9-36CC6D83017E}" sibTransId="{DC39B999-A28B-4B62-93FA-596677964DCF}"/>
    <dgm:cxn modelId="{191B508C-2DF2-4512-9916-861DB302FCDA}" type="presOf" srcId="{7A69D6E7-9856-4EBD-A21B-87DD1657A5E7}" destId="{D1F87E7D-4E6E-470E-8FA2-4EABC81C70CE}" srcOrd="0" destOrd="0" presId="urn:microsoft.com/office/officeart/2005/8/layout/chevron2"/>
    <dgm:cxn modelId="{3D542B30-50B4-4972-8514-6444B6C9EAB7}" type="presParOf" srcId="{1B58986B-CB10-4E0E-9B3C-0858D6819ED7}" destId="{DD3EF17A-0BA6-400B-AC6E-A6A2488EC78E}" srcOrd="0" destOrd="0" presId="urn:microsoft.com/office/officeart/2005/8/layout/chevron2"/>
    <dgm:cxn modelId="{4B14150C-8A32-4065-B363-BEBF1EC3BD57}" type="presParOf" srcId="{DD3EF17A-0BA6-400B-AC6E-A6A2488EC78E}" destId="{DB4132B2-030E-49DC-92AB-6C93126C19DB}" srcOrd="0" destOrd="0" presId="urn:microsoft.com/office/officeart/2005/8/layout/chevron2"/>
    <dgm:cxn modelId="{E15085AF-775E-4A95-AA8D-B859B346A9BF}" type="presParOf" srcId="{DD3EF17A-0BA6-400B-AC6E-A6A2488EC78E}" destId="{8D2A174A-CF7F-42A6-A720-E5AB8E419D1D}" srcOrd="1" destOrd="0" presId="urn:microsoft.com/office/officeart/2005/8/layout/chevron2"/>
    <dgm:cxn modelId="{F656C090-0FAC-49EF-93EE-97A05E379D85}" type="presParOf" srcId="{1B58986B-CB10-4E0E-9B3C-0858D6819ED7}" destId="{CBD9A2EF-64F0-474C-8810-640F84106EBB}" srcOrd="1" destOrd="0" presId="urn:microsoft.com/office/officeart/2005/8/layout/chevron2"/>
    <dgm:cxn modelId="{B4FCBC25-88A2-4670-8A6F-27951C0FD56C}" type="presParOf" srcId="{1B58986B-CB10-4E0E-9B3C-0858D6819ED7}" destId="{8D815777-A026-484D-B861-607CF5287F63}" srcOrd="2" destOrd="0" presId="urn:microsoft.com/office/officeart/2005/8/layout/chevron2"/>
    <dgm:cxn modelId="{660DB537-BC44-4D9C-8150-A23EE462098E}" type="presParOf" srcId="{8D815777-A026-484D-B861-607CF5287F63}" destId="{970CBD01-8589-448C-8B35-1C92FD78CD06}" srcOrd="0" destOrd="0" presId="urn:microsoft.com/office/officeart/2005/8/layout/chevron2"/>
    <dgm:cxn modelId="{49E8C67F-6BB9-4053-9F3E-C52F5828C3B4}" type="presParOf" srcId="{8D815777-A026-484D-B861-607CF5287F63}" destId="{EBD12BA4-75BD-42DC-9C86-42490BE37FC8}" srcOrd="1" destOrd="0" presId="urn:microsoft.com/office/officeart/2005/8/layout/chevron2"/>
    <dgm:cxn modelId="{0E4F31B1-92EF-4041-A73E-E87C3AC724E8}" type="presParOf" srcId="{1B58986B-CB10-4E0E-9B3C-0858D6819ED7}" destId="{42ED9D20-3C0F-4F21-A7A4-A26AC8A5C0E0}" srcOrd="3" destOrd="0" presId="urn:microsoft.com/office/officeart/2005/8/layout/chevron2"/>
    <dgm:cxn modelId="{27E49D1C-ACB0-402D-A8E2-DECD93A90466}" type="presParOf" srcId="{1B58986B-CB10-4E0E-9B3C-0858D6819ED7}" destId="{AA7E5585-3168-4D03-9308-ED30D96CF27D}" srcOrd="4" destOrd="0" presId="urn:microsoft.com/office/officeart/2005/8/layout/chevron2"/>
    <dgm:cxn modelId="{47A5BA2C-BD92-4E72-9287-1C3BC56FE06D}" type="presParOf" srcId="{AA7E5585-3168-4D03-9308-ED30D96CF27D}" destId="{40E548CA-F914-4763-A65F-9E3A3555F534}" srcOrd="0" destOrd="0" presId="urn:microsoft.com/office/officeart/2005/8/layout/chevron2"/>
    <dgm:cxn modelId="{A34CF5FB-834C-44CD-9D62-C21D05611BEE}" type="presParOf" srcId="{AA7E5585-3168-4D03-9308-ED30D96CF27D}" destId="{D1F87E7D-4E6E-470E-8FA2-4EABC81C70C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561B9-D82D-4A51-8B5F-54FD60FDCDF6}">
      <dsp:nvSpPr>
        <dsp:cNvPr id="0" name=""/>
        <dsp:cNvSpPr/>
      </dsp:nvSpPr>
      <dsp:spPr>
        <a:xfrm>
          <a:off x="3962962" y="-60239"/>
          <a:ext cx="1827674" cy="1192174"/>
        </a:xfrm>
        <a:prstGeom prst="hexagon">
          <a:avLst/>
        </a:prstGeom>
        <a:solidFill>
          <a:srgbClr val="92D050"/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2">
                  <a:lumMod val="50000"/>
                </a:schemeClr>
              </a:solidFill>
            </a:rPr>
            <a:t>Expectations for School Year (presented by principal)</a:t>
          </a:r>
          <a:endParaRPr lang="en-US" sz="10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4214616" y="103912"/>
        <a:ext cx="1324366" cy="863872"/>
      </dsp:txXfrm>
    </dsp:sp>
    <dsp:sp modelId="{278FCADB-B599-4441-A0E4-D8589D50857F}">
      <dsp:nvSpPr>
        <dsp:cNvPr id="0" name=""/>
        <dsp:cNvSpPr/>
      </dsp:nvSpPr>
      <dsp:spPr>
        <a:xfrm>
          <a:off x="2206593" y="535847"/>
          <a:ext cx="5340412" cy="5340412"/>
        </a:xfrm>
        <a:custGeom>
          <a:avLst/>
          <a:gdLst/>
          <a:ahLst/>
          <a:cxnLst/>
          <a:rect l="0" t="0" r="0" b="0"/>
          <a:pathLst>
            <a:path>
              <a:moveTo>
                <a:pt x="3730426" y="219505"/>
              </a:moveTo>
              <a:arcTo wR="2670206" hR="2670206" stAng="17603654" swAng="612325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3F7DEB-8F41-4CC7-B4C2-31B95A4A9B01}">
      <dsp:nvSpPr>
        <dsp:cNvPr id="0" name=""/>
        <dsp:cNvSpPr/>
      </dsp:nvSpPr>
      <dsp:spPr>
        <a:xfrm>
          <a:off x="6244123" y="1072994"/>
          <a:ext cx="1440656" cy="9364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rgbClr r="0" g="0" b="0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Walkthrough (informational, not evaluative)</a:t>
          </a:r>
          <a:endParaRPr lang="en-US" sz="1000" b="1" kern="1200" dirty="0"/>
        </a:p>
      </dsp:txBody>
      <dsp:txXfrm>
        <a:off x="6289836" y="1118707"/>
        <a:ext cx="1349230" cy="845000"/>
      </dsp:txXfrm>
    </dsp:sp>
    <dsp:sp modelId="{A41A51C1-ECE7-4543-9154-BF32F6A95513}">
      <dsp:nvSpPr>
        <dsp:cNvPr id="0" name=""/>
        <dsp:cNvSpPr/>
      </dsp:nvSpPr>
      <dsp:spPr>
        <a:xfrm>
          <a:off x="2206593" y="535847"/>
          <a:ext cx="5340412" cy="5340412"/>
        </a:xfrm>
        <a:custGeom>
          <a:avLst/>
          <a:gdLst/>
          <a:ahLst/>
          <a:cxnLst/>
          <a:rect l="0" t="0" r="0" b="0"/>
          <a:pathLst>
            <a:path>
              <a:moveTo>
                <a:pt x="5166007" y="1721007"/>
              </a:moveTo>
              <a:arcTo wR="2670206" hR="2670206" stAng="20350637" swAng="1063483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9EA108-80F8-4705-A065-1D6D7B6284F7}">
      <dsp:nvSpPr>
        <dsp:cNvPr id="0" name=""/>
        <dsp:cNvSpPr/>
      </dsp:nvSpPr>
      <dsp:spPr>
        <a:xfrm>
          <a:off x="6759730" y="3332017"/>
          <a:ext cx="1440656" cy="936426"/>
        </a:xfrm>
        <a:prstGeom prst="flowChartPunchedTape">
          <a:avLst/>
        </a:prstGeom>
        <a:solidFill>
          <a:srgbClr val="FFC000"/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2">
                  <a:lumMod val="50000"/>
                </a:schemeClr>
              </a:solidFill>
            </a:rPr>
            <a:t>Formal Observation 1 (Completed by October 15)</a:t>
          </a:r>
          <a:endParaRPr lang="en-US" sz="10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6759730" y="3519302"/>
        <a:ext cx="1440656" cy="561856"/>
      </dsp:txXfrm>
    </dsp:sp>
    <dsp:sp modelId="{458A0F12-14BA-4A8F-8E72-9F6C7D60E0CD}">
      <dsp:nvSpPr>
        <dsp:cNvPr id="0" name=""/>
        <dsp:cNvSpPr/>
      </dsp:nvSpPr>
      <dsp:spPr>
        <a:xfrm>
          <a:off x="2206593" y="535847"/>
          <a:ext cx="5340412" cy="5340412"/>
        </a:xfrm>
        <a:custGeom>
          <a:avLst/>
          <a:gdLst/>
          <a:ahLst/>
          <a:cxnLst/>
          <a:rect l="0" t="0" r="0" b="0"/>
          <a:pathLst>
            <a:path>
              <a:moveTo>
                <a:pt x="5027224" y="3924983"/>
              </a:moveTo>
              <a:arcTo wR="2670206" hR="2670206" stAng="1681738" swAng="834457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4FCA6-6D5D-49B6-96C6-B08617459D82}">
      <dsp:nvSpPr>
        <dsp:cNvPr id="0" name=""/>
        <dsp:cNvSpPr/>
      </dsp:nvSpPr>
      <dsp:spPr>
        <a:xfrm>
          <a:off x="5315030" y="5143612"/>
          <a:ext cx="1440656" cy="9364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rgbClr r="0" g="0" b="0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Walkthrough (informational, not evaluative)</a:t>
          </a:r>
          <a:endParaRPr lang="en-US" sz="1000" b="1" kern="1200" dirty="0"/>
        </a:p>
      </dsp:txBody>
      <dsp:txXfrm>
        <a:off x="5360743" y="5189325"/>
        <a:ext cx="1349230" cy="845000"/>
      </dsp:txXfrm>
    </dsp:sp>
    <dsp:sp modelId="{D5853AC9-E8A4-4D49-8AC6-4C2C4F3A4CD2}">
      <dsp:nvSpPr>
        <dsp:cNvPr id="0" name=""/>
        <dsp:cNvSpPr/>
      </dsp:nvSpPr>
      <dsp:spPr>
        <a:xfrm>
          <a:off x="2206593" y="535847"/>
          <a:ext cx="5340412" cy="5340412"/>
        </a:xfrm>
        <a:custGeom>
          <a:avLst/>
          <a:gdLst/>
          <a:ahLst/>
          <a:cxnLst/>
          <a:rect l="0" t="0" r="0" b="0"/>
          <a:pathLst>
            <a:path>
              <a:moveTo>
                <a:pt x="2934701" y="5327280"/>
              </a:moveTo>
              <a:arcTo wR="2670206" hR="2670206" stAng="5058917" swAng="682166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DD8F4C-ACFE-45A5-B1D9-0132B840C140}">
      <dsp:nvSpPr>
        <dsp:cNvPr id="0" name=""/>
        <dsp:cNvSpPr/>
      </dsp:nvSpPr>
      <dsp:spPr>
        <a:xfrm>
          <a:off x="2997912" y="5143612"/>
          <a:ext cx="1440656" cy="936426"/>
        </a:xfrm>
        <a:prstGeom prst="flowChartPunchedTape">
          <a:avLst/>
        </a:prstGeom>
        <a:solidFill>
          <a:srgbClr val="FFC000"/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2">
                  <a:lumMod val="50000"/>
                </a:schemeClr>
              </a:solidFill>
            </a:rPr>
            <a:t>Formal Observation 2 (Completed by December 20)</a:t>
          </a:r>
          <a:endParaRPr lang="en-US" sz="10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2997912" y="5330897"/>
        <a:ext cx="1440656" cy="561856"/>
      </dsp:txXfrm>
    </dsp:sp>
    <dsp:sp modelId="{ED04B165-29FB-4241-BB30-C3D6FD2BEC4D}">
      <dsp:nvSpPr>
        <dsp:cNvPr id="0" name=""/>
        <dsp:cNvSpPr/>
      </dsp:nvSpPr>
      <dsp:spPr>
        <a:xfrm>
          <a:off x="2206593" y="535847"/>
          <a:ext cx="5340412" cy="5340412"/>
        </a:xfrm>
        <a:custGeom>
          <a:avLst/>
          <a:gdLst/>
          <a:ahLst/>
          <a:cxnLst/>
          <a:rect l="0" t="0" r="0" b="0"/>
          <a:pathLst>
            <a:path>
              <a:moveTo>
                <a:pt x="683880" y="4454725"/>
              </a:moveTo>
              <a:arcTo wR="2670206" hR="2670206" stAng="8283805" swAng="834457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782235-981C-4AC2-8661-B2EDC95718C5}">
      <dsp:nvSpPr>
        <dsp:cNvPr id="0" name=""/>
        <dsp:cNvSpPr/>
      </dsp:nvSpPr>
      <dsp:spPr>
        <a:xfrm>
          <a:off x="1553213" y="3332017"/>
          <a:ext cx="1440656" cy="9364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bg2">
              <a:lumMod val="50000"/>
            </a:schemeClr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Walkthrough (informational, not evaluative)</a:t>
          </a:r>
          <a:endParaRPr lang="en-US" sz="1000" b="1" kern="1200" dirty="0"/>
        </a:p>
      </dsp:txBody>
      <dsp:txXfrm>
        <a:off x="1598926" y="3377730"/>
        <a:ext cx="1349230" cy="845000"/>
      </dsp:txXfrm>
    </dsp:sp>
    <dsp:sp modelId="{ABEB52CD-0F26-40EC-81C5-79D8A89CE9E9}">
      <dsp:nvSpPr>
        <dsp:cNvPr id="0" name=""/>
        <dsp:cNvSpPr/>
      </dsp:nvSpPr>
      <dsp:spPr>
        <a:xfrm>
          <a:off x="2206593" y="535847"/>
          <a:ext cx="5340412" cy="5340412"/>
        </a:xfrm>
        <a:custGeom>
          <a:avLst/>
          <a:gdLst/>
          <a:ahLst/>
          <a:cxnLst/>
          <a:rect l="0" t="0" r="0" b="0"/>
          <a:pathLst>
            <a:path>
              <a:moveTo>
                <a:pt x="3902" y="2525897"/>
              </a:moveTo>
              <a:arcTo wR="2670206" hR="2670206" stAng="10985880" swAng="1063483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50800-A5C2-46BE-B530-DA5B8FBC22A7}">
      <dsp:nvSpPr>
        <dsp:cNvPr id="0" name=""/>
        <dsp:cNvSpPr/>
      </dsp:nvSpPr>
      <dsp:spPr>
        <a:xfrm>
          <a:off x="2068820" y="1072994"/>
          <a:ext cx="1440656" cy="936426"/>
        </a:xfrm>
        <a:prstGeom prst="flowChartPunchedTape">
          <a:avLst/>
        </a:prstGeom>
        <a:solidFill>
          <a:srgbClr val="FFC000"/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2">
                  <a:lumMod val="50000"/>
                </a:schemeClr>
              </a:solidFill>
            </a:rPr>
            <a:t>Formal Observation 3 (Completed by April 15)</a:t>
          </a:r>
          <a:endParaRPr lang="en-US" sz="10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2068820" y="1260279"/>
        <a:ext cx="1440656" cy="561856"/>
      </dsp:txXfrm>
    </dsp:sp>
    <dsp:sp modelId="{11D21FD8-161D-4513-9EA8-F32FAE2D386C}">
      <dsp:nvSpPr>
        <dsp:cNvPr id="0" name=""/>
        <dsp:cNvSpPr/>
      </dsp:nvSpPr>
      <dsp:spPr>
        <a:xfrm>
          <a:off x="2206593" y="535847"/>
          <a:ext cx="5340412" cy="5340412"/>
        </a:xfrm>
        <a:custGeom>
          <a:avLst/>
          <a:gdLst/>
          <a:ahLst/>
          <a:cxnLst/>
          <a:rect l="0" t="0" r="0" b="0"/>
          <a:pathLst>
            <a:path>
              <a:moveTo>
                <a:pt x="1192550" y="446125"/>
              </a:moveTo>
              <a:arcTo wR="2670206" hR="2670206" stAng="14184021" swAng="612325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132B2-030E-49DC-92AB-6C93126C19DB}">
      <dsp:nvSpPr>
        <dsp:cNvPr id="0" name=""/>
        <dsp:cNvSpPr/>
      </dsp:nvSpPr>
      <dsp:spPr>
        <a:xfrm rot="5400000">
          <a:off x="-308195" y="310410"/>
          <a:ext cx="2054635" cy="14382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Site Improvement Plan</a:t>
          </a:r>
          <a:endParaRPr lang="en-US" sz="1400" kern="1200" dirty="0"/>
        </a:p>
      </dsp:txBody>
      <dsp:txXfrm rot="-5400000">
        <a:off x="1" y="721338"/>
        <a:ext cx="1438245" cy="616390"/>
      </dsp:txXfrm>
    </dsp:sp>
    <dsp:sp modelId="{8D2A174A-CF7F-42A6-A720-E5AB8E419D1D}">
      <dsp:nvSpPr>
        <dsp:cNvPr id="0" name=""/>
        <dsp:cNvSpPr/>
      </dsp:nvSpPr>
      <dsp:spPr>
        <a:xfrm rot="5400000">
          <a:off x="3785165" y="-2344706"/>
          <a:ext cx="1335513" cy="60293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“High Range” Minimally Effective Teachers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Scores from 2.6 – 2.99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Principals will be primarily responsible for this plan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Implemented after one observation ranking of minimally effective (as early as October 15)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90-day duration – required 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Teachers who score effective on future observations may exit the improvement plan entirely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Teachers who do not improve, or score worse on observations, may move to the district improvement plan</a:t>
          </a:r>
          <a:endParaRPr lang="en-US" sz="900" kern="1200" dirty="0"/>
        </a:p>
      </dsp:txBody>
      <dsp:txXfrm rot="-5400000">
        <a:off x="1438245" y="2214"/>
        <a:ext cx="6029354" cy="1335513"/>
      </dsp:txXfrm>
    </dsp:sp>
    <dsp:sp modelId="{970CBD01-8589-448C-8B35-1C92FD78CD06}">
      <dsp:nvSpPr>
        <dsp:cNvPr id="0" name=""/>
        <dsp:cNvSpPr/>
      </dsp:nvSpPr>
      <dsp:spPr>
        <a:xfrm rot="5400000">
          <a:off x="-308195" y="2174889"/>
          <a:ext cx="2054635" cy="14382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District Improvement Plan</a:t>
          </a:r>
          <a:endParaRPr lang="en-US" sz="1400" kern="1200" dirty="0"/>
        </a:p>
      </dsp:txBody>
      <dsp:txXfrm rot="-5400000">
        <a:off x="1" y="2585817"/>
        <a:ext cx="1438245" cy="616390"/>
      </dsp:txXfrm>
    </dsp:sp>
    <dsp:sp modelId="{EBD12BA4-75BD-42DC-9C86-42490BE37FC8}">
      <dsp:nvSpPr>
        <dsp:cNvPr id="0" name=""/>
        <dsp:cNvSpPr/>
      </dsp:nvSpPr>
      <dsp:spPr>
        <a:xfrm rot="5400000">
          <a:off x="3785165" y="-480226"/>
          <a:ext cx="1335513" cy="60293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“Low Range” Minimally Effective Teachers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Scores from 2.0 – 2.5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This will be a joint effort between school principals and central administration – support may depend on number of teachers on the district intensive evaluation plan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Implemented after one observation ranking of minimally effective (as early as October 15)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90-day duration – required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Teachers who score effective on future observations may exit the improvement plan entirely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Teachers who do not improve, or score worse on observations, may move to district intensive evaluation</a:t>
          </a:r>
          <a:endParaRPr lang="en-US" sz="900" kern="1200" dirty="0"/>
        </a:p>
      </dsp:txBody>
      <dsp:txXfrm rot="-5400000">
        <a:off x="1438245" y="1866694"/>
        <a:ext cx="6029354" cy="1335513"/>
      </dsp:txXfrm>
    </dsp:sp>
    <dsp:sp modelId="{40E548CA-F914-4763-A65F-9E3A3555F534}">
      <dsp:nvSpPr>
        <dsp:cNvPr id="0" name=""/>
        <dsp:cNvSpPr/>
      </dsp:nvSpPr>
      <dsp:spPr>
        <a:xfrm rot="5400000">
          <a:off x="-308195" y="4039369"/>
          <a:ext cx="2054635" cy="14382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District Intensive Evaluation</a:t>
          </a:r>
          <a:endParaRPr lang="en-US" sz="1400" kern="1200" dirty="0"/>
        </a:p>
      </dsp:txBody>
      <dsp:txXfrm rot="-5400000">
        <a:off x="1" y="4450297"/>
        <a:ext cx="1438245" cy="616390"/>
      </dsp:txXfrm>
    </dsp:sp>
    <dsp:sp modelId="{D1F87E7D-4E6E-470E-8FA2-4EABC81C70CE}">
      <dsp:nvSpPr>
        <dsp:cNvPr id="0" name=""/>
        <dsp:cNvSpPr/>
      </dsp:nvSpPr>
      <dsp:spPr>
        <a:xfrm rot="5400000">
          <a:off x="3785165" y="1384253"/>
          <a:ext cx="1335513" cy="60293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All Ineffective Teachers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Scores from 1.0 – 1.99 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This program will most closely model the PAR program with intense central administration support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Implemented after one observation ranking of ineffective (as early as October 15)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90-day duration – required 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Teachers who score minimally effective on future observations may graduate to a district or site improvement plan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Teachers who do not improve, or score worse on observations, may be subject to due process </a:t>
          </a:r>
          <a:endParaRPr lang="en-US" sz="900" kern="1200" dirty="0"/>
        </a:p>
      </dsp:txBody>
      <dsp:txXfrm rot="-5400000">
        <a:off x="1438245" y="3731173"/>
        <a:ext cx="6029354" cy="1335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fld id="{F6979E3E-7947-4DF5-A0A5-E28F65917A0A}" type="datetimeFigureOut">
              <a:rPr lang="en-US" smtClean="0"/>
              <a:pPr/>
              <a:t>7/29/2013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7EDAAA2D-9996-4BB2-8BB6-34B6376BF4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504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fld id="{3A0031AE-0EF5-451D-989D-8C2C65A0E821}" type="datetimeFigureOut">
              <a:rPr lang="en-US" smtClean="0"/>
              <a:pPr/>
              <a:t>7/29/2013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15" tIns="46657" rIns="93315" bIns="466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8C4B1C65-701E-437B-BE2C-957A89EFF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539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B1C65-701E-437B-BE2C-957A89EFF92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58AE69F-AEC6-4968-A438-9766481DEBA6}" type="datetime1">
              <a:rPr lang="en-US" smtClean="0"/>
              <a:pPr/>
              <a:t>7/29/2013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3BB357F-6BB8-4D88-9FD5-89D6C79D2C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C9DB-8AE8-43C5-8846-BDE682A31DDE}" type="datetime1">
              <a:rPr lang="en-US" smtClean="0"/>
              <a:pPr/>
              <a:t>7/29/2013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357F-6BB8-4D88-9FD5-89D6C79D2C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B071F-0C00-4CB7-96F3-8E8253F3783C}" type="datetime1">
              <a:rPr lang="en-US" smtClean="0"/>
              <a:pPr/>
              <a:t>7/29/2013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357F-6BB8-4D88-9FD5-89D6C79D2C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D5EE1A0-F1C7-4E65-8C47-DAA08BC5190F}" type="datetime1">
              <a:rPr lang="en-US" smtClean="0"/>
              <a:pPr/>
              <a:t>7/29/2013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BB357F-6BB8-4D88-9FD5-89D6C79D2C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E03B5DF-2C73-4C9B-A34F-0ED5BF52B873}" type="datetime1">
              <a:rPr lang="en-US" smtClean="0"/>
              <a:pPr/>
              <a:t>7/29/2013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3BB357F-6BB8-4D88-9FD5-89D6C79D2C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E61C-218B-4291-9686-B057B51D5420}" type="datetime1">
              <a:rPr lang="en-US" smtClean="0"/>
              <a:pPr/>
              <a:t>7/29/2013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357F-6BB8-4D88-9FD5-89D6C79D2C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295B-3FF8-484D-8587-AF774EC48E19}" type="datetime1">
              <a:rPr lang="en-US" smtClean="0"/>
              <a:pPr/>
              <a:t>7/29/2013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357F-6BB8-4D88-9FD5-89D6C79D2C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72CDFA6-21DF-4B8F-BDE6-BE7972D20D9A}" type="datetime1">
              <a:rPr lang="en-US" smtClean="0"/>
              <a:pPr/>
              <a:t>7/29/2013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BB357F-6BB8-4D88-9FD5-89D6C79D2C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49006-209E-4B1E-9261-8A0DEBEB262C}" type="datetime1">
              <a:rPr lang="en-US" smtClean="0"/>
              <a:pPr/>
              <a:t>7/29/2013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357F-6BB8-4D88-9FD5-89D6C79D2C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9DA9A5B-A297-4DBB-84C8-863E338B9E05}" type="datetime1">
              <a:rPr lang="en-US" smtClean="0"/>
              <a:pPr/>
              <a:t>7/29/2013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BB357F-6BB8-4D88-9FD5-89D6C79D2C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0D2CDEF-AF90-44F6-A0A5-97A806DF0916}" type="datetime1">
              <a:rPr lang="en-US" smtClean="0"/>
              <a:pPr/>
              <a:t>7/29/2013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BB357F-6BB8-4D88-9FD5-89D6C79D2C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AB0F694-DD0A-4631-B7B7-67DEA43326F1}" type="datetime1">
              <a:rPr lang="en-US" smtClean="0"/>
              <a:pPr/>
              <a:t>7/29/2013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3BB357F-6BB8-4D88-9FD5-89D6C79D2C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219200"/>
            <a:ext cx="6172200" cy="1894362"/>
          </a:xfrm>
        </p:spPr>
        <p:txBody>
          <a:bodyPr/>
          <a:lstStyle/>
          <a:p>
            <a:r>
              <a:rPr lang="en-US" dirty="0" smtClean="0"/>
              <a:t>Teacher and School Leader Evaluations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4953000"/>
            <a:ext cx="6172200" cy="1371600"/>
          </a:xfrm>
        </p:spPr>
        <p:txBody>
          <a:bodyPr>
            <a:normAutofit fontScale="92500"/>
          </a:bodyPr>
          <a:lstStyle/>
          <a:p>
            <a:r>
              <a:rPr lang="en-US" sz="1600" dirty="0" smtClean="0"/>
              <a:t>Presented by:</a:t>
            </a:r>
          </a:p>
          <a:p>
            <a:r>
              <a:rPr lang="en-US" sz="1600" dirty="0" smtClean="0"/>
              <a:t>Shelly Green, Chief Academic Officer</a:t>
            </a:r>
          </a:p>
          <a:p>
            <a:r>
              <a:rPr lang="en-US" sz="1600" dirty="0" smtClean="0"/>
              <a:t>Andi Trybus, Asst. Superintendent for Human Resources</a:t>
            </a:r>
          </a:p>
          <a:p>
            <a:r>
              <a:rPr lang="en-US" sz="1500" dirty="0" smtClean="0"/>
              <a:t>Carrie Robin Menapace, Policy Analyst &amp; Legislative Liaison</a:t>
            </a:r>
            <a:endParaRPr lang="en-US" sz="15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362200" y="3505200"/>
            <a:ext cx="6172200" cy="137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b="1" dirty="0" smtClean="0">
                <a:solidFill>
                  <a:schemeClr val="tx2"/>
                </a:solidFill>
              </a:rPr>
              <a:t>Update on APS Implementation Plan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ACE 2013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76200"/>
            <a:ext cx="1558422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BB357F-6BB8-4D88-9FD5-89D6C79D2C2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3914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7924800" y="76200"/>
            <a:ext cx="609600" cy="609600"/>
          </a:xfrm>
          <a:prstGeom prst="star5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20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357F-6BB8-4D88-9FD5-89D6C79D2C2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"/>
            <a:ext cx="5638799" cy="681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818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Categories and Student Achievement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Group A (SBA/CCIA/EOC):</a:t>
            </a:r>
          </a:p>
          <a:p>
            <a:pPr lvl="1"/>
            <a:r>
              <a:rPr lang="en-US" dirty="0" smtClean="0"/>
              <a:t>All teachers grades 3-5</a:t>
            </a:r>
          </a:p>
          <a:p>
            <a:pPr lvl="1"/>
            <a:r>
              <a:rPr lang="en-US" dirty="0" smtClean="0"/>
              <a:t>ELA/Math teachers grades 6-8, 10-11</a:t>
            </a:r>
          </a:p>
          <a:p>
            <a:pPr lvl="1"/>
            <a:r>
              <a:rPr lang="en-US" dirty="0" smtClean="0"/>
              <a:t>Science teachers grades 7, 11</a:t>
            </a:r>
          </a:p>
          <a:p>
            <a:pPr lvl="1"/>
            <a:r>
              <a:rPr lang="en-US" dirty="0" smtClean="0"/>
              <a:t>Special </a:t>
            </a:r>
            <a:r>
              <a:rPr lang="en-US" dirty="0"/>
              <a:t>e</a:t>
            </a:r>
            <a:r>
              <a:rPr lang="en-US" dirty="0" smtClean="0"/>
              <a:t>ducation teachers that teach the above categories</a:t>
            </a:r>
          </a:p>
          <a:p>
            <a:r>
              <a:rPr lang="en-US" dirty="0" smtClean="0"/>
              <a:t>Group B (School Grade </a:t>
            </a:r>
            <a:r>
              <a:rPr lang="en-US" dirty="0" smtClean="0">
                <a:sym typeface="Wingdings" pitchFamily="2" charset="2"/>
              </a:rPr>
              <a:t> EOC)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Science and Social Studies teachers grades 6-8</a:t>
            </a:r>
          </a:p>
          <a:p>
            <a:pPr lvl="1"/>
            <a:r>
              <a:rPr lang="en-US" dirty="0" smtClean="0"/>
              <a:t>ELA/Math  teachers grades 9, 12</a:t>
            </a:r>
          </a:p>
          <a:p>
            <a:pPr lvl="1"/>
            <a:r>
              <a:rPr lang="en-US" dirty="0" smtClean="0"/>
              <a:t>All other licensed teachers not listed (electives, courses not on the SBA, etc.)</a:t>
            </a:r>
          </a:p>
          <a:p>
            <a:r>
              <a:rPr lang="en-US" dirty="0" smtClean="0"/>
              <a:t>Group C (School Grade </a:t>
            </a:r>
            <a:r>
              <a:rPr lang="en-US" dirty="0" smtClean="0">
                <a:sym typeface="Wingdings" pitchFamily="2" charset="2"/>
              </a:rPr>
              <a:t> EOC)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All teachers grades Kindergarten-2</a:t>
            </a:r>
          </a:p>
          <a:p>
            <a:r>
              <a:rPr lang="en-US" dirty="0"/>
              <a:t>Group D (?):</a:t>
            </a:r>
          </a:p>
          <a:p>
            <a:pPr lvl="1"/>
            <a:r>
              <a:rPr lang="en-US" dirty="0"/>
              <a:t>Ancillary staff (SLPs, OTs, Counselors, etc</a:t>
            </a:r>
            <a:r>
              <a:rPr lang="en-US" dirty="0" smtClean="0"/>
              <a:t>.), Instructional Coaches, Librarians</a:t>
            </a:r>
            <a:endParaRPr lang="en-US" dirty="0"/>
          </a:p>
          <a:p>
            <a:r>
              <a:rPr lang="en-US" dirty="0" smtClean="0"/>
              <a:t>Not Clearly Defined:</a:t>
            </a:r>
          </a:p>
          <a:p>
            <a:pPr lvl="1"/>
            <a:r>
              <a:rPr lang="en-US" dirty="0" smtClean="0"/>
              <a:t>Activity Directors, Athletic Directors, Resource Teachers and Interventionists, Pre-K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BB357F-6BB8-4D88-9FD5-89D6C79D2C2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15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Observation Timeline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BB357F-6BB8-4D88-9FD5-89D6C79D2C2F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7826918"/>
              </p:ext>
            </p:extLst>
          </p:nvPr>
        </p:nvGraphicFramePr>
        <p:xfrm>
          <a:off x="-457200" y="685800"/>
          <a:ext cx="9753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962400" y="4648200"/>
            <a:ext cx="1600200" cy="1066800"/>
            <a:chOff x="3546276" y="1000"/>
            <a:chExt cx="1441846" cy="937200"/>
          </a:xfrm>
          <a:solidFill>
            <a:schemeClr val="accent2">
              <a:lumMod val="75000"/>
            </a:schemeClr>
          </a:solidFill>
        </p:grpSpPr>
        <p:sp>
          <p:nvSpPr>
            <p:cNvPr id="8" name="Rounded Rectangle 7"/>
            <p:cNvSpPr/>
            <p:nvPr/>
          </p:nvSpPr>
          <p:spPr>
            <a:xfrm>
              <a:off x="3546276" y="1000"/>
              <a:ext cx="1441846" cy="937200"/>
            </a:xfrm>
            <a:prstGeom prst="ellips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3592026" y="46750"/>
              <a:ext cx="1350346" cy="845700"/>
            </a:xfrm>
            <a:prstGeom prst="ellips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 smtClean="0"/>
                <a:t>Professional Practices Submission 1 (Due by December)</a:t>
              </a:r>
              <a:endParaRPr lang="en-US" sz="1100" b="1" kern="1200" dirty="0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H="1">
            <a:off x="4596613" y="5715000"/>
            <a:ext cx="10478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3022402" y="2819400"/>
            <a:ext cx="1625798" cy="1089600"/>
            <a:chOff x="3546276" y="1000"/>
            <a:chExt cx="1441846" cy="937200"/>
          </a:xfrm>
          <a:solidFill>
            <a:schemeClr val="accent2">
              <a:lumMod val="75000"/>
            </a:schemeClr>
          </a:solidFill>
        </p:grpSpPr>
        <p:sp>
          <p:nvSpPr>
            <p:cNvPr id="14" name="Rounded Rectangle 13"/>
            <p:cNvSpPr/>
            <p:nvPr/>
          </p:nvSpPr>
          <p:spPr>
            <a:xfrm>
              <a:off x="3546276" y="1000"/>
              <a:ext cx="1441846" cy="937200"/>
            </a:xfrm>
            <a:prstGeom prst="ellips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3592026" y="46750"/>
              <a:ext cx="1350346" cy="845700"/>
            </a:xfrm>
            <a:prstGeom prst="ellips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 smtClean="0"/>
                <a:t>Professional Practices Submission 2 (Due by April 15)</a:t>
              </a:r>
              <a:endParaRPr lang="en-US" sz="1100" b="1" kern="1200" dirty="0"/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 flipH="1" flipV="1">
            <a:off x="2590800" y="2628901"/>
            <a:ext cx="477352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934075" y="76200"/>
            <a:ext cx="266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Walkthroughs: APS revamped the walkthrough form to comply with NMTEACH rubric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Formal Observations: Completed on Domains 2 &amp; 3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Professional Practices: Completed on Domains 1 &amp; 4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553965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Walkthrough: 5 – 10 </a:t>
            </a:r>
            <a:r>
              <a:rPr lang="en-US" sz="1200" dirty="0" err="1" smtClean="0">
                <a:solidFill>
                  <a:schemeClr val="bg2">
                    <a:lumMod val="50000"/>
                  </a:schemeClr>
                </a:solidFill>
              </a:rPr>
              <a:t>mins</a:t>
            </a:r>
            <a:endParaRPr lang="en-US" sz="12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Formal: 15 – 20 </a:t>
            </a:r>
            <a:r>
              <a:rPr lang="en-US" sz="1200" dirty="0" err="1" smtClean="0">
                <a:solidFill>
                  <a:schemeClr val="bg2">
                    <a:lumMod val="50000"/>
                  </a:schemeClr>
                </a:solidFill>
              </a:rPr>
              <a:t>mins</a:t>
            </a:r>
            <a:endParaRPr lang="en-US" sz="12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2 formals may be scheduled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1 formal should be unscheduled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648200" y="3347025"/>
            <a:ext cx="1676400" cy="1301175"/>
            <a:chOff x="3546276" y="1000"/>
            <a:chExt cx="1441846" cy="937200"/>
          </a:xfrm>
          <a:solidFill>
            <a:schemeClr val="bg2">
              <a:lumMod val="50000"/>
            </a:schemeClr>
          </a:solidFill>
        </p:grpSpPr>
        <p:sp>
          <p:nvSpPr>
            <p:cNvPr id="22" name="Rounded Rectangle 21"/>
            <p:cNvSpPr/>
            <p:nvPr/>
          </p:nvSpPr>
          <p:spPr>
            <a:xfrm>
              <a:off x="3546276" y="1000"/>
              <a:ext cx="1441846" cy="937200"/>
            </a:xfrm>
            <a:prstGeom prst="star8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4"/>
            <p:cNvSpPr/>
            <p:nvPr/>
          </p:nvSpPr>
          <p:spPr>
            <a:xfrm>
              <a:off x="3592026" y="46750"/>
              <a:ext cx="1350346" cy="845700"/>
            </a:xfrm>
            <a:prstGeom prst="star8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 smtClean="0"/>
                <a:t>Improvement Plans Implemented</a:t>
              </a:r>
              <a:endParaRPr lang="en-US" sz="1100" b="1" kern="1200" dirty="0"/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>
            <a:off x="5638800" y="4484250"/>
            <a:ext cx="838200" cy="925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2715176" y="4191000"/>
            <a:ext cx="2161624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3276600" y="1752601"/>
            <a:ext cx="2006626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99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Results v. Evaluation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will go over </a:t>
            </a:r>
            <a:r>
              <a:rPr lang="en-US" b="1" dirty="0" smtClean="0"/>
              <a:t>observation results </a:t>
            </a:r>
            <a:r>
              <a:rPr lang="en-US" dirty="0" smtClean="0"/>
              <a:t>first because those results are what APS has control over.</a:t>
            </a:r>
          </a:p>
          <a:p>
            <a:r>
              <a:rPr lang="en-US" dirty="0" smtClean="0"/>
              <a:t>We have </a:t>
            </a:r>
            <a:r>
              <a:rPr lang="en-US" b="1" dirty="0" smtClean="0"/>
              <a:t>non-documented, informal</a:t>
            </a:r>
            <a:r>
              <a:rPr lang="en-US" dirty="0" smtClean="0"/>
              <a:t> information about evaluation results from PED after the 2013-2014 school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BB357F-6BB8-4D88-9FD5-89D6C79D2C2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226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Observations will be Ranked on a Numerical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Total number of points will be possible</a:t>
            </a:r>
          </a:p>
          <a:p>
            <a:endParaRPr lang="en-US" dirty="0" smtClean="0"/>
          </a:p>
          <a:p>
            <a:r>
              <a:rPr lang="en-US" dirty="0" smtClean="0"/>
              <a:t>PED will establish “cut scores” for each performance band and then give you a ranking within a performance band</a:t>
            </a:r>
          </a:p>
          <a:p>
            <a:endParaRPr lang="en-US" dirty="0" smtClean="0"/>
          </a:p>
          <a:p>
            <a:r>
              <a:rPr lang="en-US" dirty="0" smtClean="0"/>
              <a:t>Exemplary: 5.0 – 5.99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Highly Effective: 4.0 – 4.99</a:t>
            </a:r>
          </a:p>
          <a:p>
            <a:endParaRPr lang="en-US" dirty="0"/>
          </a:p>
          <a:p>
            <a:r>
              <a:rPr lang="en-US" dirty="0" smtClean="0"/>
              <a:t>Effective: 3.0 – 3.99</a:t>
            </a:r>
          </a:p>
          <a:p>
            <a:endParaRPr lang="en-US" dirty="0" smtClean="0"/>
          </a:p>
          <a:p>
            <a:r>
              <a:rPr lang="en-US" dirty="0" smtClean="0"/>
              <a:t>Minimally Effective: 2.0 – 2.99</a:t>
            </a:r>
          </a:p>
          <a:p>
            <a:endParaRPr lang="en-US" dirty="0" smtClean="0"/>
          </a:p>
          <a:p>
            <a:r>
              <a:rPr lang="en-US" dirty="0" smtClean="0"/>
              <a:t>Ineffective: 1.0 – 1.99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*this scale may change based on the observation database 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BB357F-6BB8-4D88-9FD5-89D6C79D2C2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4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Ineffective or Minimally Effective from One 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en-US" sz="2400" dirty="0" smtClean="0"/>
              <a:t>Evaluator </a:t>
            </a:r>
            <a:r>
              <a:rPr lang="en-US" sz="2400" dirty="0"/>
              <a:t>has to </a:t>
            </a:r>
            <a:r>
              <a:rPr lang="en-US" sz="2400" dirty="0" smtClean="0"/>
              <a:t>provide detailed </a:t>
            </a:r>
            <a:r>
              <a:rPr lang="en-US" sz="2400" dirty="0"/>
              <a:t>report </a:t>
            </a:r>
            <a:r>
              <a:rPr lang="en-US" sz="2400" dirty="0" smtClean="0"/>
              <a:t>explaining why th</a:t>
            </a:r>
            <a:r>
              <a:rPr lang="en-US" dirty="0" smtClean="0"/>
              <a:t>e teacher received the rating they did</a:t>
            </a:r>
          </a:p>
          <a:p>
            <a:pPr fontAlgn="ctr"/>
            <a:r>
              <a:rPr lang="en-US" sz="2400" dirty="0" smtClean="0"/>
              <a:t>Must provide the teacher an opportunity to respond </a:t>
            </a:r>
            <a:r>
              <a:rPr lang="en-US" sz="2400" dirty="0"/>
              <a:t>in </a:t>
            </a:r>
            <a:r>
              <a:rPr lang="en-US" sz="2400" dirty="0" smtClean="0"/>
              <a:t>writing</a:t>
            </a:r>
            <a:endParaRPr lang="en-US" dirty="0"/>
          </a:p>
          <a:p>
            <a:pPr fontAlgn="ctr"/>
            <a:r>
              <a:rPr lang="en-US" sz="2400" dirty="0" smtClean="0"/>
              <a:t>Post-observation conference </a:t>
            </a:r>
            <a:r>
              <a:rPr lang="en-US" dirty="0" smtClean="0"/>
              <a:t>must be held within </a:t>
            </a:r>
            <a:r>
              <a:rPr lang="en-US" sz="2400" dirty="0" smtClean="0"/>
              <a:t>10 </a:t>
            </a:r>
            <a:r>
              <a:rPr lang="en-US" sz="2400" b="1" dirty="0"/>
              <a:t>calendar</a:t>
            </a:r>
            <a:r>
              <a:rPr lang="en-US" sz="2400" dirty="0"/>
              <a:t> </a:t>
            </a:r>
            <a:r>
              <a:rPr lang="en-US" sz="2400" dirty="0" smtClean="0"/>
              <a:t>days of the observations</a:t>
            </a:r>
            <a:endParaRPr lang="en-US" dirty="0"/>
          </a:p>
          <a:p>
            <a:pPr fontAlgn="ctr"/>
            <a:r>
              <a:rPr lang="en-US" sz="2400" dirty="0" smtClean="0"/>
              <a:t>Evaluator </a:t>
            </a:r>
            <a:r>
              <a:rPr lang="en-US" sz="2400" dirty="0"/>
              <a:t>has to provide recommendations in the </a:t>
            </a:r>
            <a:r>
              <a:rPr lang="en-US" sz="2400" dirty="0" smtClean="0"/>
              <a:t>post-observation conference </a:t>
            </a:r>
            <a:r>
              <a:rPr lang="en-US" sz="2400" dirty="0"/>
              <a:t>to lay the groundwork for </a:t>
            </a:r>
            <a:r>
              <a:rPr lang="en-US" sz="2400" dirty="0" smtClean="0"/>
              <a:t>the improvement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BB357F-6BB8-4D88-9FD5-89D6C79D2C2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33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5794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APS Improvement Plans (@ this time…)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7467600" cy="5867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Who?</a:t>
            </a:r>
          </a:p>
          <a:p>
            <a:pPr lvl="1"/>
            <a:r>
              <a:rPr lang="en-US" dirty="0" smtClean="0"/>
              <a:t>All teachers who rank ineffective or minimally effective on </a:t>
            </a:r>
            <a:r>
              <a:rPr lang="en-US" b="1" dirty="0" smtClean="0"/>
              <a:t>any one formal observation</a:t>
            </a:r>
            <a:r>
              <a:rPr lang="en-US" dirty="0" smtClean="0"/>
              <a:t> shall be placed on an improvement plan.</a:t>
            </a:r>
          </a:p>
          <a:p>
            <a:r>
              <a:rPr lang="en-US" dirty="0" smtClean="0"/>
              <a:t>What?</a:t>
            </a:r>
          </a:p>
          <a:p>
            <a:pPr lvl="1"/>
            <a:r>
              <a:rPr lang="en-US" dirty="0" smtClean="0"/>
              <a:t>The improvement plan is a </a:t>
            </a:r>
            <a:r>
              <a:rPr lang="en-US" b="1" dirty="0" smtClean="0"/>
              <a:t>90-day</a:t>
            </a:r>
            <a:r>
              <a:rPr lang="en-US" dirty="0" smtClean="0"/>
              <a:t> plan.</a:t>
            </a:r>
          </a:p>
          <a:p>
            <a:pPr lvl="1"/>
            <a:r>
              <a:rPr lang="en-US" dirty="0" smtClean="0"/>
              <a:t>There will be different levels of support depending on the teacher’s score.</a:t>
            </a:r>
          </a:p>
          <a:p>
            <a:pPr lvl="1"/>
            <a:r>
              <a:rPr lang="en-US" dirty="0" smtClean="0"/>
              <a:t>TBD (but close):</a:t>
            </a:r>
          </a:p>
          <a:p>
            <a:pPr lvl="2"/>
            <a:r>
              <a:rPr lang="en-US" dirty="0" smtClean="0"/>
              <a:t>District Intensive Evaluation: 1.0 – 1.99 (Ineffective) </a:t>
            </a:r>
          </a:p>
          <a:p>
            <a:pPr lvl="2"/>
            <a:r>
              <a:rPr lang="en-US" dirty="0" smtClean="0"/>
              <a:t>District Improvement Plan: 2.0 – 2.49 (Minimally Effective)</a:t>
            </a:r>
          </a:p>
          <a:p>
            <a:pPr lvl="2"/>
            <a:r>
              <a:rPr lang="en-US" dirty="0" smtClean="0"/>
              <a:t>Site Improvement Plan: 2.5 – 2.99 (Minimally Effective)</a:t>
            </a:r>
          </a:p>
          <a:p>
            <a:r>
              <a:rPr lang="en-US" dirty="0" smtClean="0"/>
              <a:t>Where?</a:t>
            </a:r>
          </a:p>
          <a:p>
            <a:pPr lvl="1"/>
            <a:r>
              <a:rPr lang="en-US" dirty="0" smtClean="0"/>
              <a:t>All plans will have to be </a:t>
            </a:r>
            <a:r>
              <a:rPr lang="en-US" b="1" dirty="0" smtClean="0"/>
              <a:t>documented</a:t>
            </a:r>
            <a:r>
              <a:rPr lang="en-US" dirty="0" smtClean="0"/>
              <a:t> with HR because there must be documentation in the personnel file per the PED rule.</a:t>
            </a:r>
          </a:p>
          <a:p>
            <a:r>
              <a:rPr lang="en-US" dirty="0" smtClean="0"/>
              <a:t>When?</a:t>
            </a:r>
          </a:p>
          <a:p>
            <a:pPr lvl="1"/>
            <a:r>
              <a:rPr lang="en-US" dirty="0" smtClean="0"/>
              <a:t>Improvement plans will start </a:t>
            </a:r>
            <a:r>
              <a:rPr lang="en-US" b="1" dirty="0" smtClean="0"/>
              <a:t>no later than October 15 </a:t>
            </a:r>
            <a:r>
              <a:rPr lang="en-US" dirty="0" smtClean="0"/>
              <a:t>because that is when the first formal observation is due.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To provide support for struggling teachers.  We want teachers to improve their craft and increase achievement for all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BB357F-6BB8-4D88-9FD5-89D6C79D2C2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28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APS Improvement Plan Progression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90454311"/>
              </p:ext>
            </p:extLst>
          </p:nvPr>
        </p:nvGraphicFramePr>
        <p:xfrm>
          <a:off x="152400" y="841375"/>
          <a:ext cx="7467600" cy="5788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BB357F-6BB8-4D88-9FD5-89D6C79D2C2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6" name="Chevron 15"/>
          <p:cNvSpPr/>
          <p:nvPr/>
        </p:nvSpPr>
        <p:spPr>
          <a:xfrm rot="16200000">
            <a:off x="7345127" y="4197160"/>
            <a:ext cx="2054635" cy="1438245"/>
          </a:xfrm>
          <a:prstGeom prst="chevron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Chevron 17"/>
          <p:cNvSpPr/>
          <p:nvPr/>
        </p:nvSpPr>
        <p:spPr>
          <a:xfrm rot="16200000">
            <a:off x="7345126" y="2368360"/>
            <a:ext cx="2054635" cy="1438245"/>
          </a:xfrm>
          <a:prstGeom prst="chevron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Chevron 18"/>
          <p:cNvSpPr/>
          <p:nvPr/>
        </p:nvSpPr>
        <p:spPr>
          <a:xfrm rot="16200000">
            <a:off x="7335570" y="463360"/>
            <a:ext cx="2054635" cy="1438245"/>
          </a:xfrm>
          <a:prstGeom prst="chevron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Chevron 4"/>
          <p:cNvSpPr/>
          <p:nvPr/>
        </p:nvSpPr>
        <p:spPr>
          <a:xfrm>
            <a:off x="7643765" y="831410"/>
            <a:ext cx="1438245" cy="6163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Site Improvement Plan</a:t>
            </a:r>
            <a:endParaRPr lang="en-US" sz="1400" kern="1200" dirty="0"/>
          </a:p>
        </p:txBody>
      </p:sp>
      <p:sp>
        <p:nvSpPr>
          <p:cNvPr id="23" name="Chevron 4"/>
          <p:cNvSpPr/>
          <p:nvPr/>
        </p:nvSpPr>
        <p:spPr>
          <a:xfrm>
            <a:off x="7643762" y="4565210"/>
            <a:ext cx="1438245" cy="6163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District Intensive Evaluation</a:t>
            </a:r>
            <a:endParaRPr lang="en-US" sz="1400" kern="1200" dirty="0"/>
          </a:p>
        </p:txBody>
      </p:sp>
      <p:sp>
        <p:nvSpPr>
          <p:cNvPr id="24" name="Chevron 4"/>
          <p:cNvSpPr/>
          <p:nvPr/>
        </p:nvSpPr>
        <p:spPr>
          <a:xfrm>
            <a:off x="7643764" y="2736410"/>
            <a:ext cx="1438245" cy="6163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District Improvement Plan</a:t>
            </a:r>
            <a:endParaRPr lang="en-US" sz="1400" kern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1576438" y="5943600"/>
            <a:ext cx="6043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*Per PED Rule, all improvement plans must be in place for 90-days, however there is little definition regarding the requirements of the plan.  APS may be fluid in the 90-days, moving teachers from one level to another depending on the teacher and school needs.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2001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655638"/>
          </a:xfrm>
        </p:spPr>
        <p:txBody>
          <a:bodyPr/>
          <a:lstStyle/>
          <a:p>
            <a:r>
              <a:rPr lang="en-US" dirty="0" smtClean="0"/>
              <a:t>PED Evaluation System 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There will be a summative report card from PED for every teacher at the end of the school year which will include:</a:t>
            </a:r>
          </a:p>
          <a:p>
            <a:pPr lvl="1"/>
            <a:r>
              <a:rPr lang="en-US" dirty="0" smtClean="0"/>
              <a:t>Total of all three observation results</a:t>
            </a:r>
          </a:p>
          <a:p>
            <a:pPr lvl="1"/>
            <a:r>
              <a:rPr lang="en-US" dirty="0" smtClean="0"/>
              <a:t>Student achievement VAM</a:t>
            </a:r>
          </a:p>
          <a:p>
            <a:pPr lvl="1"/>
            <a:r>
              <a:rPr lang="en-US" dirty="0" smtClean="0"/>
              <a:t>Multiple measures</a:t>
            </a:r>
          </a:p>
          <a:p>
            <a:r>
              <a:rPr lang="en-US" dirty="0" smtClean="0"/>
              <a:t>The report card will weight each component according to the pie chart for the teacher designation</a:t>
            </a:r>
          </a:p>
          <a:p>
            <a:r>
              <a:rPr lang="en-US" dirty="0" smtClean="0"/>
              <a:t>The results of that report card will place teachers in performance bands</a:t>
            </a:r>
          </a:p>
          <a:p>
            <a:r>
              <a:rPr lang="en-US" dirty="0" smtClean="0"/>
              <a:t>Low performing teachers will be required to be on a </a:t>
            </a:r>
            <a:r>
              <a:rPr lang="en-US" b="1" dirty="0" smtClean="0"/>
              <a:t>state improvement plan for SY2014-2015</a:t>
            </a:r>
            <a:r>
              <a:rPr lang="en-US" dirty="0" smtClean="0"/>
              <a:t> in addition to any district plans.</a:t>
            </a:r>
          </a:p>
          <a:p>
            <a:r>
              <a:rPr lang="en-US" dirty="0" smtClean="0"/>
              <a:t>Formal guidance from PED regarding state improvement plans may change the district improvement plans – we do not know how the two will interact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BB357F-6BB8-4D88-9FD5-89D6C79D2C2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900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655638"/>
          </a:xfrm>
        </p:spPr>
        <p:txBody>
          <a:bodyPr/>
          <a:lstStyle/>
          <a:p>
            <a:r>
              <a:rPr lang="en-US" dirty="0" smtClean="0"/>
              <a:t>Agenda for 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543800" cy="555955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Thursday Morning:</a:t>
            </a:r>
          </a:p>
          <a:p>
            <a:pPr lvl="1"/>
            <a:r>
              <a:rPr lang="en-US" dirty="0" smtClean="0"/>
              <a:t>Expectations</a:t>
            </a:r>
            <a:endParaRPr lang="en-US" dirty="0"/>
          </a:p>
          <a:p>
            <a:pPr lvl="1"/>
            <a:r>
              <a:rPr lang="en-US" dirty="0" smtClean="0"/>
              <a:t>How did we get here?</a:t>
            </a:r>
          </a:p>
          <a:p>
            <a:pPr lvl="1"/>
            <a:r>
              <a:rPr lang="en-US" dirty="0" smtClean="0"/>
              <a:t>Teacher Evaluation Plan: APS Alternative &amp; PED Default</a:t>
            </a:r>
          </a:p>
          <a:p>
            <a:pPr lvl="1"/>
            <a:r>
              <a:rPr lang="en-US" dirty="0"/>
              <a:t>Principal Evaluation Plan: APS Alternative &amp; PED Default</a:t>
            </a:r>
          </a:p>
          <a:p>
            <a:pPr lvl="1"/>
            <a:r>
              <a:rPr lang="en-US" dirty="0" smtClean="0"/>
              <a:t>Improvement Plans</a:t>
            </a:r>
          </a:p>
          <a:p>
            <a:r>
              <a:rPr lang="en-US" dirty="0" smtClean="0"/>
              <a:t>Friday Morning for schools administrators:</a:t>
            </a:r>
          </a:p>
          <a:p>
            <a:pPr lvl="1"/>
            <a:r>
              <a:rPr lang="en-US" dirty="0"/>
              <a:t>Observation Tool</a:t>
            </a:r>
          </a:p>
          <a:p>
            <a:pPr lvl="1"/>
            <a:r>
              <a:rPr lang="en-US" dirty="0"/>
              <a:t>Another Look at the Domains</a:t>
            </a:r>
          </a:p>
          <a:p>
            <a:pPr lvl="1"/>
            <a:r>
              <a:rPr lang="en-US" dirty="0"/>
              <a:t>Activities for Principals to use at School Staff </a:t>
            </a:r>
            <a:r>
              <a:rPr lang="en-US" dirty="0" smtClean="0"/>
              <a:t>Meetings</a:t>
            </a:r>
          </a:p>
          <a:p>
            <a:r>
              <a:rPr lang="en-US" dirty="0"/>
              <a:t>Friday </a:t>
            </a:r>
            <a:r>
              <a:rPr lang="en-US" dirty="0" smtClean="0"/>
              <a:t>Afternoon:</a:t>
            </a:r>
          </a:p>
          <a:p>
            <a:pPr lvl="1"/>
            <a:r>
              <a:rPr lang="en-US" dirty="0" smtClean="0"/>
              <a:t>Level meetings for school administrators</a:t>
            </a:r>
          </a:p>
          <a:p>
            <a:pPr lvl="1"/>
            <a:r>
              <a:rPr lang="en-US" dirty="0" smtClean="0"/>
              <a:t>Department meetings for central administrators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BB357F-6BB8-4D88-9FD5-89D6C79D2C2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77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Administration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HR</a:t>
            </a:r>
            <a:r>
              <a:rPr lang="en-US" dirty="0"/>
              <a:t>: Implementation of improvement </a:t>
            </a:r>
            <a:r>
              <a:rPr lang="en-US" dirty="0" smtClean="0"/>
              <a:t>plans</a:t>
            </a:r>
          </a:p>
          <a:p>
            <a:r>
              <a:rPr lang="en-US" dirty="0" smtClean="0"/>
              <a:t>CAO/Associate Superintendents: General questions and support, implementation oversight at schools</a:t>
            </a:r>
          </a:p>
          <a:p>
            <a:r>
              <a:rPr lang="en-US" dirty="0" smtClean="0"/>
              <a:t>RDA</a:t>
            </a:r>
            <a:r>
              <a:rPr lang="en-US" dirty="0"/>
              <a:t>: Help understanding teacher/student </a:t>
            </a:r>
            <a:r>
              <a:rPr lang="en-US" dirty="0" smtClean="0"/>
              <a:t>data, VAM and </a:t>
            </a:r>
            <a:r>
              <a:rPr lang="en-US" dirty="0"/>
              <a:t>observation database </a:t>
            </a:r>
            <a:r>
              <a:rPr lang="en-US" dirty="0" smtClean="0"/>
              <a:t>tool</a:t>
            </a:r>
          </a:p>
          <a:p>
            <a:r>
              <a:rPr lang="en-US" dirty="0" smtClean="0"/>
              <a:t>Policy </a:t>
            </a:r>
            <a:r>
              <a:rPr lang="en-US" dirty="0"/>
              <a:t>Analyst: Specifics on the PED </a:t>
            </a:r>
            <a:r>
              <a:rPr lang="en-US" dirty="0" smtClean="0"/>
              <a:t>rule and </a:t>
            </a:r>
            <a:r>
              <a:rPr lang="en-US" dirty="0"/>
              <a:t>Board of Education </a:t>
            </a:r>
            <a:r>
              <a:rPr lang="en-US" dirty="0" smtClean="0"/>
              <a:t>plan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BB357F-6BB8-4D88-9FD5-89D6C79D2C2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16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357F-6BB8-4D88-9FD5-89D6C79D2C2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233363"/>
            <a:ext cx="4416425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48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579438"/>
          </a:xfrm>
        </p:spPr>
        <p:txBody>
          <a:bodyPr/>
          <a:lstStyle/>
          <a:p>
            <a:r>
              <a:rPr lang="en-US" dirty="0" smtClean="0"/>
              <a:t>Expectations From the District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540715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Remain Calm…this is a work in progress</a:t>
            </a:r>
          </a:p>
          <a:p>
            <a:r>
              <a:rPr lang="en-US" dirty="0" smtClean="0"/>
              <a:t>It’s imperative that the message from the district to principals and principals to school staff is the same</a:t>
            </a:r>
          </a:p>
          <a:p>
            <a:pPr lvl="1"/>
            <a:r>
              <a:rPr lang="en-US" dirty="0" smtClean="0"/>
              <a:t>Worked with ATF to make sure we are giving the same answers</a:t>
            </a:r>
          </a:p>
          <a:p>
            <a:pPr lvl="1"/>
            <a:r>
              <a:rPr lang="en-US" dirty="0" smtClean="0"/>
              <a:t>ATF knows it is not going to be easy</a:t>
            </a:r>
          </a:p>
          <a:p>
            <a:pPr lvl="1"/>
            <a:r>
              <a:rPr lang="en-US" dirty="0" smtClean="0"/>
              <a:t>There is still a lot of information that has not been clarified by PED</a:t>
            </a:r>
          </a:p>
          <a:p>
            <a:r>
              <a:rPr lang="en-US" dirty="0" smtClean="0"/>
              <a:t>No excuses:</a:t>
            </a:r>
          </a:p>
          <a:p>
            <a:pPr lvl="1"/>
            <a:r>
              <a:rPr lang="en-US" dirty="0" smtClean="0"/>
              <a:t>Observations must be completed on time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f a teacher is minimally effective or ineffective, you must put them on an improvement plan</a:t>
            </a:r>
          </a:p>
          <a:p>
            <a:pPr lvl="1"/>
            <a:r>
              <a:rPr lang="en-US" dirty="0" smtClean="0"/>
              <a:t>If a teacher is on a plan, the teacher must complete the improvement plan</a:t>
            </a:r>
          </a:p>
          <a:p>
            <a:r>
              <a:rPr lang="en-US" dirty="0" smtClean="0"/>
              <a:t>Walkthroughs should be used to inform conversations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BB357F-6BB8-4D88-9FD5-89D6C79D2C2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28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655638"/>
          </a:xfrm>
        </p:spPr>
        <p:txBody>
          <a:bodyPr/>
          <a:lstStyle/>
          <a:p>
            <a:r>
              <a:rPr lang="en-US" dirty="0" smtClean="0"/>
              <a:t>How did we get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4833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Timeline</a:t>
            </a:r>
          </a:p>
          <a:p>
            <a:pPr lvl="1"/>
            <a:r>
              <a:rPr lang="en-US" dirty="0" smtClean="0"/>
              <a:t>2012-2013 School Year:</a:t>
            </a:r>
          </a:p>
          <a:p>
            <a:pPr lvl="2"/>
            <a:r>
              <a:rPr lang="en-US" dirty="0" smtClean="0"/>
              <a:t>SIG Schools Pilot NMTEACH Observation Protocol</a:t>
            </a:r>
          </a:p>
          <a:p>
            <a:pPr lvl="1"/>
            <a:r>
              <a:rPr lang="en-US" dirty="0" smtClean="0"/>
              <a:t>May 2013:</a:t>
            </a:r>
          </a:p>
          <a:p>
            <a:pPr lvl="2"/>
            <a:r>
              <a:rPr lang="en-US" dirty="0" smtClean="0"/>
              <a:t>District Plans for Evaluation Due to PED</a:t>
            </a:r>
          </a:p>
          <a:p>
            <a:pPr lvl="2"/>
            <a:r>
              <a:rPr lang="en-US" dirty="0"/>
              <a:t>APS/RRPS Board of Education Joint </a:t>
            </a:r>
            <a:r>
              <a:rPr lang="en-US" dirty="0" smtClean="0"/>
              <a:t>Meeting</a:t>
            </a:r>
          </a:p>
          <a:p>
            <a:pPr lvl="2"/>
            <a:r>
              <a:rPr lang="en-US" dirty="0" smtClean="0"/>
              <a:t>APS submitted an alternative plan that was later denied by PED</a:t>
            </a:r>
          </a:p>
          <a:p>
            <a:pPr lvl="1"/>
            <a:r>
              <a:rPr lang="en-US" dirty="0" smtClean="0"/>
              <a:t>June 2013:</a:t>
            </a:r>
          </a:p>
          <a:p>
            <a:pPr lvl="2"/>
            <a:r>
              <a:rPr lang="en-US" dirty="0" smtClean="0"/>
              <a:t>PED Mandatory training for all Principals and Asst. Principals on observation protocol</a:t>
            </a:r>
          </a:p>
          <a:p>
            <a:pPr lvl="2"/>
            <a:r>
              <a:rPr lang="en-US" dirty="0" smtClean="0"/>
              <a:t>APS Alternative Plan 2.0 submitted to PED – still no denial</a:t>
            </a:r>
          </a:p>
          <a:p>
            <a:pPr lvl="1"/>
            <a:r>
              <a:rPr lang="en-US" dirty="0" smtClean="0"/>
              <a:t>July 2013:</a:t>
            </a:r>
          </a:p>
          <a:p>
            <a:pPr lvl="2"/>
            <a:r>
              <a:rPr lang="en-US" dirty="0" smtClean="0"/>
              <a:t>ACE Training</a:t>
            </a:r>
          </a:p>
          <a:p>
            <a:pPr lvl="1"/>
            <a:r>
              <a:rPr lang="en-US" dirty="0" smtClean="0"/>
              <a:t>August 2013:</a:t>
            </a:r>
          </a:p>
          <a:p>
            <a:pPr lvl="2"/>
            <a:r>
              <a:rPr lang="en-US" dirty="0" smtClean="0"/>
              <a:t>Full implementation in every district in the state</a:t>
            </a:r>
          </a:p>
          <a:p>
            <a:pPr marL="731520" lvl="2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BB357F-6BB8-4D88-9FD5-89D6C79D2C2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4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357F-6BB8-4D88-9FD5-89D6C79D2C2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52401"/>
            <a:ext cx="865505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8382000" y="304800"/>
            <a:ext cx="457200" cy="457200"/>
          </a:xfrm>
          <a:prstGeom prst="star5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87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357F-6BB8-4D88-9FD5-89D6C79D2C2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11936"/>
            <a:ext cx="7757335" cy="686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50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ultiply 5"/>
          <p:cNvSpPr/>
          <p:nvPr/>
        </p:nvSpPr>
        <p:spPr>
          <a:xfrm>
            <a:off x="685800" y="1581150"/>
            <a:ext cx="533400" cy="533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e139506\AppData\Local\Microsoft\Windows\Temporary Internet Files\Content.IE5\R9PP20EE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1455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139506\AppData\Local\Microsoft\Windows\Temporary Internet Files\Content.IE5\R9PP20EE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051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e139506\AppData\Local\Microsoft\Windows\Temporary Internet Files\Content.IE5\R9PP20EE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28612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ultiply 11"/>
          <p:cNvSpPr/>
          <p:nvPr/>
        </p:nvSpPr>
        <p:spPr>
          <a:xfrm>
            <a:off x="685800" y="4705350"/>
            <a:ext cx="533400" cy="533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685800" y="4000500"/>
            <a:ext cx="533400" cy="533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57300" y="571500"/>
            <a:ext cx="27432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6781800" y="5334000"/>
            <a:ext cx="1524000" cy="1371600"/>
          </a:xfrm>
          <a:prstGeom prst="star5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</p:spPr>
        <p:txBody>
          <a:bodyPr/>
          <a:lstStyle/>
          <a:p>
            <a:fld id="{73BB357F-6BB8-4D88-9FD5-89D6C79D2C2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97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357F-6BB8-4D88-9FD5-89D6C79D2C2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Multiply 7"/>
          <p:cNvSpPr/>
          <p:nvPr/>
        </p:nvSpPr>
        <p:spPr>
          <a:xfrm>
            <a:off x="615950" y="1219200"/>
            <a:ext cx="457200" cy="4572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615950" y="5029200"/>
            <a:ext cx="457200" cy="4572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615950" y="3419475"/>
            <a:ext cx="457200" cy="4572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C:\Users\e139506\AppData\Local\Microsoft\Windows\Temporary Internet Files\Content.IE5\R9PP20EE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704975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e139506\AppData\Local\Microsoft\Windows\Temporary Internet Files\Content.IE5\R9PP20EE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2819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e139506\AppData\Local\Microsoft\Windows\Temporary Internet Files\Content.IE5\R9PP20EE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22860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0"/>
            <a:ext cx="6996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43000" y="600075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6477000" y="5257800"/>
            <a:ext cx="1524000" cy="1371600"/>
          </a:xfrm>
          <a:prstGeom prst="star5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615950" y="4543425"/>
            <a:ext cx="457200" cy="4572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C:\Users\e139506\AppData\Local\Microsoft\Windows\Temporary Internet Files\Content.IE5\QR7Q02HL\MC90043156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73" y="3938624"/>
            <a:ext cx="504754" cy="50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6751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ustom 1">
      <a:dk1>
        <a:srgbClr val="7F7F7F"/>
      </a:dk1>
      <a:lt1>
        <a:srgbClr val="FFFFFF"/>
      </a:lt1>
      <a:dk2>
        <a:srgbClr val="0909D5"/>
      </a:dk2>
      <a:lt2>
        <a:srgbClr val="3F3F3F"/>
      </a:lt2>
      <a:accent1>
        <a:srgbClr val="C00000"/>
      </a:accent1>
      <a:accent2>
        <a:srgbClr val="0909D5"/>
      </a:accent2>
      <a:accent3>
        <a:srgbClr val="595959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5797</TotalTime>
  <Words>1378</Words>
  <Application>Microsoft Office PowerPoint</Application>
  <PresentationFormat>On-screen Show (4:3)</PresentationFormat>
  <Paragraphs>184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Oriel</vt:lpstr>
      <vt:lpstr>Teacher and School Leader Evaluations</vt:lpstr>
      <vt:lpstr>Agenda for ACE</vt:lpstr>
      <vt:lpstr>PowerPoint Presentation</vt:lpstr>
      <vt:lpstr>Expectations From the District</vt:lpstr>
      <vt:lpstr>How did we get Here?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Teacher Categories and Student Achievement</vt:lpstr>
      <vt:lpstr>Observation Timeline</vt:lpstr>
      <vt:lpstr>Observation Results v. Evaluation Results</vt:lpstr>
      <vt:lpstr>Results of Observations will be Ranked on a Numerical Scale</vt:lpstr>
      <vt:lpstr>Ineffective or Minimally Effective from One Observation</vt:lpstr>
      <vt:lpstr>APS Improvement Plans (@ this time…)</vt:lpstr>
      <vt:lpstr>APS Improvement Plan Progression</vt:lpstr>
      <vt:lpstr>PED Evaluation System Results </vt:lpstr>
      <vt:lpstr>Central Administration Support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Supplemental Educational Services (SES)</dc:title>
  <dc:creator>carrie.menapace</dc:creator>
  <cp:lastModifiedBy>Menapace, Carrie Robin</cp:lastModifiedBy>
  <cp:revision>168</cp:revision>
  <cp:lastPrinted>2013-07-24T17:33:40Z</cp:lastPrinted>
  <dcterms:created xsi:type="dcterms:W3CDTF">2010-11-19T17:00:47Z</dcterms:created>
  <dcterms:modified xsi:type="dcterms:W3CDTF">2013-07-29T15:46:20Z</dcterms:modified>
</cp:coreProperties>
</file>