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
  </p:sldMasterIdLst>
  <p:notesMasterIdLst>
    <p:notesMasterId r:id="rId33"/>
  </p:notesMasterIdLst>
  <p:sldIdLst>
    <p:sldId id="263" r:id="rId3"/>
    <p:sldId id="264" r:id="rId4"/>
    <p:sldId id="265" r:id="rId5"/>
    <p:sldId id="266" r:id="rId6"/>
    <p:sldId id="267" r:id="rId7"/>
    <p:sldId id="300" r:id="rId8"/>
    <p:sldId id="277" r:id="rId9"/>
    <p:sldId id="268" r:id="rId10"/>
    <p:sldId id="270" r:id="rId11"/>
    <p:sldId id="293" r:id="rId12"/>
    <p:sldId id="271" r:id="rId13"/>
    <p:sldId id="257" r:id="rId14"/>
    <p:sldId id="258" r:id="rId15"/>
    <p:sldId id="304" r:id="rId16"/>
    <p:sldId id="259" r:id="rId17"/>
    <p:sldId id="260" r:id="rId18"/>
    <p:sldId id="261" r:id="rId19"/>
    <p:sldId id="262" r:id="rId20"/>
    <p:sldId id="299" r:id="rId21"/>
    <p:sldId id="295" r:id="rId22"/>
    <p:sldId id="297" r:id="rId23"/>
    <p:sldId id="298" r:id="rId24"/>
    <p:sldId id="301" r:id="rId25"/>
    <p:sldId id="303" r:id="rId26"/>
    <p:sldId id="302" r:id="rId27"/>
    <p:sldId id="305" r:id="rId28"/>
    <p:sldId id="306" r:id="rId29"/>
    <p:sldId id="269" r:id="rId30"/>
    <p:sldId id="294" r:id="rId31"/>
    <p:sldId id="272" r:id="rId32"/>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CC9900"/>
    <a:srgbClr val="008000"/>
    <a:srgbClr val="CC6600"/>
    <a:srgbClr val="5D200F"/>
    <a:srgbClr val="BD8D15"/>
    <a:srgbClr val="CF9A17"/>
    <a:srgbClr val="32682E"/>
    <a:srgbClr val="764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468" autoAdjust="0"/>
  </p:normalViewPr>
  <p:slideViewPr>
    <p:cSldViewPr>
      <p:cViewPr varScale="1">
        <p:scale>
          <a:sx n="29" d="100"/>
          <a:sy n="29" d="100"/>
        </p:scale>
        <p:origin x="258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21751119443742969"/>
          <c:y val="0"/>
          <c:w val="0.46238461800529856"/>
          <c:h val="0.79105656957991033"/>
        </c:manualLayout>
      </c:layout>
      <c:pieChart>
        <c:varyColors val="1"/>
        <c:ser>
          <c:idx val="0"/>
          <c:order val="0"/>
          <c:tx>
            <c:strRef>
              <c:f>Sheet1!$B$1</c:f>
              <c:strCache>
                <c:ptCount val="1"/>
                <c:pt idx="0">
                  <c:v>Sales</c:v>
                </c:pt>
              </c:strCache>
            </c:strRef>
          </c:tx>
          <c:explosion val="25"/>
          <c:dPt>
            <c:idx val="0"/>
            <c:bubble3D val="0"/>
            <c:spPr>
              <a:solidFill>
                <a:srgbClr val="6666FF"/>
              </a:solidFill>
            </c:spPr>
          </c:dPt>
          <c:dPt>
            <c:idx val="1"/>
            <c:bubble3D val="0"/>
            <c:spPr>
              <a:solidFill>
                <a:srgbClr val="CC9900"/>
              </a:solidFill>
            </c:spPr>
          </c:dPt>
          <c:dPt>
            <c:idx val="2"/>
            <c:bubble3D val="0"/>
            <c:explosion val="23"/>
            <c:spPr>
              <a:solidFill>
                <a:srgbClr val="008000"/>
              </a:solidFill>
            </c:spPr>
          </c:dPt>
          <c:dPt>
            <c:idx val="3"/>
            <c:bubble3D val="0"/>
            <c:explosion val="22"/>
            <c:spPr>
              <a:solidFill>
                <a:srgbClr val="008000"/>
              </a:solidFill>
            </c:spPr>
          </c:dPt>
          <c:dLbls>
            <c:dLbl>
              <c:idx val="0"/>
              <c:layout>
                <c:manualLayout>
                  <c:x val="3.7828083989501311E-3"/>
                  <c:y val="2.1929625984251969E-2"/>
                </c:manualLayout>
              </c:layout>
              <c:tx>
                <c:rich>
                  <a:bodyPr/>
                  <a:lstStyle/>
                  <a:p>
                    <a:r>
                      <a:rPr lang="en-US" sz="1400" dirty="0"/>
                      <a:t>Student Achievement
50%</a:t>
                    </a: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5.8393700787401574E-2"/>
                  <c:y val="-0.14789050196850392"/>
                </c:manualLayout>
              </c:layout>
              <c:tx>
                <c:rich>
                  <a:bodyPr/>
                  <a:lstStyle/>
                  <a:p>
                    <a:r>
                      <a:rPr lang="en-US" sz="1400" dirty="0"/>
                      <a:t>Multiple Measures
25%</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8475557742782171E-2"/>
                  <c:y val="8.0650344488188974E-2"/>
                </c:manualLayout>
              </c:layout>
              <c:tx>
                <c:rich>
                  <a:bodyPr/>
                  <a:lstStyle/>
                  <a:p>
                    <a:r>
                      <a:rPr lang="en-US" sz="1400" smtClean="0"/>
                      <a:t>Observation</a:t>
                    </a:r>
                    <a:r>
                      <a:rPr lang="en-US" sz="1400" dirty="0"/>
                      <a:t>
25%</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3"/>
                <c:pt idx="0">
                  <c:v>Student Achievement</c:v>
                </c:pt>
                <c:pt idx="1">
                  <c:v>Multiple Measures</c:v>
                </c:pt>
                <c:pt idx="2">
                  <c:v>Observation25.0</c:v>
                </c:pt>
              </c:strCache>
            </c:strRef>
          </c:cat>
          <c:val>
            <c:numRef>
              <c:f>Sheet1!$B$2:$B$5</c:f>
              <c:numCache>
                <c:formatCode>General</c:formatCode>
                <c:ptCount val="4"/>
                <c:pt idx="0">
                  <c:v>50</c:v>
                </c:pt>
                <c:pt idx="1">
                  <c:v>25</c:v>
                </c:pt>
                <c:pt idx="2">
                  <c:v>25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2DED74-31C5-4DCB-AC63-D0538753CC36}" type="datetimeFigureOut">
              <a:rPr lang="en-US" smtClean="0"/>
              <a:t>7/22/2013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6E0A1E-545C-4CA3-AE7C-7C5FEE2A6F27}" type="slidenum">
              <a:rPr lang="en-US" smtClean="0"/>
              <a:t>‹#›</a:t>
            </a:fld>
            <a:endParaRPr lang="en-US"/>
          </a:p>
        </p:txBody>
      </p:sp>
    </p:spTree>
    <p:extLst>
      <p:ext uri="{BB962C8B-B14F-4D97-AF65-F5344CB8AC3E}">
        <p14:creationId xmlns:p14="http://schemas.microsoft.com/office/powerpoint/2010/main" val="321031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intent of this presentation is to not only review/remind you about elements of the new evaluation system that must be shared with your staff on August PD days, but also to serve as a template for your presentation that can be easily customized for your site while maintaining a consistent message given by all school administrators to all teachers in our system.</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1</a:t>
            </a:fld>
            <a:endParaRPr lang="en-US"/>
          </a:p>
        </p:txBody>
      </p:sp>
    </p:spTree>
    <p:extLst>
      <p:ext uri="{BB962C8B-B14F-4D97-AF65-F5344CB8AC3E}">
        <p14:creationId xmlns:p14="http://schemas.microsoft.com/office/powerpoint/2010/main" val="410866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questions/tasks to fulfill your own needs/expectations</a:t>
            </a:r>
            <a:r>
              <a:rPr lang="en-US" baseline="0" dirty="0" smtClean="0"/>
              <a:t> for PD at your site.  Allow discussions to continue for about 4-5 minutes, enough time for both persons at the appointment to have a chance to speak to the question.  Use the other appointments throughout the session at separate intervals.  This will get the group up and moving, break up table talk and help them to refocus.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10</a:t>
            </a:fld>
            <a:endParaRPr lang="en-US"/>
          </a:p>
        </p:txBody>
      </p:sp>
    </p:spTree>
    <p:extLst>
      <p:ext uri="{BB962C8B-B14F-4D97-AF65-F5344CB8AC3E}">
        <p14:creationId xmlns:p14="http://schemas.microsoft.com/office/powerpoint/2010/main" val="2998867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284A852D-B210-4E5F-97E5-E6485E4AA441}" type="slidenum">
              <a:rPr lang="en-US">
                <a:solidFill>
                  <a:prstClr val="black"/>
                </a:solidFill>
                <a:latin typeface="Arial" pitchFamily="34" charset="0"/>
              </a:rPr>
              <a:pPr eaLnBrk="1" hangingPunct="1"/>
              <a:t>12</a:t>
            </a:fld>
            <a:endParaRPr lang="en-US">
              <a:solidFill>
                <a:prstClr val="black"/>
              </a:solidFill>
              <a:latin typeface="Arial" pitchFamily="34" charset="0"/>
            </a:endParaRPr>
          </a:p>
        </p:txBody>
      </p:sp>
      <p:sp>
        <p:nvSpPr>
          <p:cNvPr id="737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algn="r" defTabSz="457200" eaLnBrk="1" fontAlgn="base" hangingPunct="1">
              <a:spcBef>
                <a:spcPct val="0"/>
              </a:spcBef>
              <a:spcAft>
                <a:spcPct val="0"/>
              </a:spcAft>
            </a:pPr>
            <a:fld id="{3E08B7AB-804A-4386-82D9-D98D856C9AE6}" type="slidenum">
              <a:rPr lang="en-US" sz="1200">
                <a:solidFill>
                  <a:prstClr val="black"/>
                </a:solidFill>
                <a:latin typeface="Calibri" pitchFamily="34" charset="0"/>
              </a:rPr>
              <a:pPr algn="r" defTabSz="457200" eaLnBrk="1" fontAlgn="base" hangingPunct="1">
                <a:spcBef>
                  <a:spcPct val="0"/>
                </a:spcBef>
                <a:spcAft>
                  <a:spcPct val="0"/>
                </a:spcAft>
              </a:pPr>
              <a:t>12</a:t>
            </a:fld>
            <a:endParaRPr lang="en-US" sz="1200">
              <a:solidFill>
                <a:prstClr val="black"/>
              </a:solidFill>
              <a:latin typeface="Calibri" pitchFamily="34" charset="0"/>
            </a:endParaRPr>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91986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2A3DBC75-EB07-4CC8-AA0B-34F163F83015}" type="slidenum">
              <a:rPr lang="en-US">
                <a:solidFill>
                  <a:prstClr val="black"/>
                </a:solidFill>
                <a:latin typeface="Arial" pitchFamily="34" charset="0"/>
              </a:rPr>
              <a:pPr eaLnBrk="1" hangingPunct="1"/>
              <a:t>13</a:t>
            </a:fld>
            <a:endParaRPr lang="en-US">
              <a:solidFill>
                <a:prstClr val="black"/>
              </a:solidFill>
              <a:latin typeface="Arial" pitchFamily="34"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Blank sheets of paper – four per group.  Have them put two words on a page for each </a:t>
            </a:r>
            <a:r>
              <a:rPr lang="en-US" dirty="0" err="1" smtClean="0"/>
              <a:t>LevelOfPerf</a:t>
            </a:r>
            <a:r>
              <a:rPr lang="en-US" dirty="0" smtClean="0"/>
              <a:t>  Hold up during discussion.</a:t>
            </a:r>
          </a:p>
        </p:txBody>
      </p:sp>
    </p:spTree>
    <p:extLst>
      <p:ext uri="{BB962C8B-B14F-4D97-AF65-F5344CB8AC3E}">
        <p14:creationId xmlns:p14="http://schemas.microsoft.com/office/powerpoint/2010/main" val="972087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8A07C4B0-49DB-4CF5-AB53-ADE84349E77E}" type="slidenum">
              <a:rPr lang="en-US">
                <a:solidFill>
                  <a:prstClr val="black"/>
                </a:solidFill>
                <a:latin typeface="Arial" pitchFamily="34" charset="0"/>
              </a:rPr>
              <a:pPr eaLnBrk="1" hangingPunct="1"/>
              <a:t>15</a:t>
            </a:fld>
            <a:endParaRPr lang="en-US">
              <a:solidFill>
                <a:prstClr val="black"/>
              </a:solidFill>
              <a:latin typeface="Arial" pitchFamily="34" charset="0"/>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45364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DC5DCFFE-223F-44E7-BEFC-D4A1D2801B9D}" type="slidenum">
              <a:rPr lang="en-US">
                <a:solidFill>
                  <a:prstClr val="black"/>
                </a:solidFill>
                <a:latin typeface="Arial" pitchFamily="34" charset="0"/>
              </a:rPr>
              <a:pPr eaLnBrk="1" hangingPunct="1"/>
              <a:t>16</a:t>
            </a:fld>
            <a:endParaRPr lang="en-US">
              <a:solidFill>
                <a:prstClr val="black"/>
              </a:solidFill>
              <a:latin typeface="Arial" pitchFamily="34"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Each of the 22 standards or components have levels of performance that describe the quality of teaching. </a:t>
            </a:r>
          </a:p>
        </p:txBody>
      </p:sp>
    </p:spTree>
    <p:extLst>
      <p:ext uri="{BB962C8B-B14F-4D97-AF65-F5344CB8AC3E}">
        <p14:creationId xmlns:p14="http://schemas.microsoft.com/office/powerpoint/2010/main" val="97208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B611DF53-9904-42ED-80D1-E502B26CE965}" type="slidenum">
              <a:rPr lang="en-US">
                <a:solidFill>
                  <a:prstClr val="black"/>
                </a:solidFill>
                <a:latin typeface="Arial" pitchFamily="34" charset="0"/>
              </a:rPr>
              <a:pPr eaLnBrk="1" hangingPunct="1"/>
              <a:t>17</a:t>
            </a:fld>
            <a:endParaRPr lang="en-US">
              <a:solidFill>
                <a:prstClr val="black"/>
              </a:solidFill>
              <a:latin typeface="Arial" pitchFamily="34"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428733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3FC2C5DA-D596-4FC1-B406-BFB09E28ECB9}" type="slidenum">
              <a:rPr lang="en-US">
                <a:solidFill>
                  <a:prstClr val="black"/>
                </a:solidFill>
                <a:latin typeface="Arial" pitchFamily="34" charset="0"/>
              </a:rPr>
              <a:pPr eaLnBrk="1" hangingPunct="1"/>
              <a:t>18</a:t>
            </a:fld>
            <a:endParaRPr lang="en-US">
              <a:solidFill>
                <a:prstClr val="black"/>
              </a:solidFill>
              <a:latin typeface="Arial"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221744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materials needed for CLOSE READING model are in your ACE DROPBOX.</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19</a:t>
            </a:fld>
            <a:endParaRPr lang="en-US"/>
          </a:p>
        </p:txBody>
      </p:sp>
    </p:spTree>
    <p:extLst>
      <p:ext uri="{BB962C8B-B14F-4D97-AF65-F5344CB8AC3E}">
        <p14:creationId xmlns:p14="http://schemas.microsoft.com/office/powerpoint/2010/main" val="2190711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 for this activity are in your ACE DROPBOX.</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20</a:t>
            </a:fld>
            <a:endParaRPr lang="en-US"/>
          </a:p>
        </p:txBody>
      </p:sp>
    </p:spTree>
    <p:extLst>
      <p:ext uri="{BB962C8B-B14F-4D97-AF65-F5344CB8AC3E}">
        <p14:creationId xmlns:p14="http://schemas.microsoft.com/office/powerpoint/2010/main" val="3231763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Cornell Notes template and modeling it as part of your</a:t>
            </a:r>
            <a:r>
              <a:rPr lang="en-US" baseline="0" dirty="0" smtClean="0"/>
              <a:t> CCSS orientation can encourage all staff at your site to use this format with students.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21</a:t>
            </a:fld>
            <a:endParaRPr lang="en-US"/>
          </a:p>
        </p:txBody>
      </p:sp>
    </p:spTree>
    <p:extLst>
      <p:ext uri="{BB962C8B-B14F-4D97-AF65-F5344CB8AC3E}">
        <p14:creationId xmlns:p14="http://schemas.microsoft.com/office/powerpoint/2010/main" val="182680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teachers return they will have high anxiety about the new evaluation.  Here are some suggestions to help:  Set the tone for your staff.  Keep it positive.  Reassure your staff that you will be right by their side walking them through  the change. When presenting the information start with what they know: Competencies.  Show how the Domains and the competencies fit together.</a:t>
            </a:r>
          </a:p>
          <a:p>
            <a:endParaRPr lang="en-US" dirty="0" smtClean="0"/>
          </a:p>
          <a:p>
            <a:r>
              <a:rPr lang="en-US" sz="1200" kern="1200" dirty="0" smtClean="0">
                <a:solidFill>
                  <a:schemeClr val="tx1"/>
                </a:solidFill>
                <a:effectLst/>
                <a:latin typeface="+mn-lt"/>
                <a:ea typeface="+mn-ea"/>
                <a:cs typeface="+mn-cs"/>
              </a:rPr>
              <a:t>REMEMBER……People become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afraid of things they do not understand and will resist and react negatively.</a:t>
            </a:r>
          </a:p>
          <a:p>
            <a:r>
              <a:rPr lang="en-US" sz="1200" kern="1200" dirty="0" smtClean="0">
                <a:solidFill>
                  <a:schemeClr val="tx1"/>
                </a:solidFill>
                <a:effectLst/>
                <a:latin typeface="+mn-lt"/>
                <a:ea typeface="+mn-ea"/>
                <a:cs typeface="+mn-cs"/>
              </a:rPr>
              <a:t>So, make this process as positive as you possibly can.</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2</a:t>
            </a:fld>
            <a:endParaRPr lang="en-US"/>
          </a:p>
        </p:txBody>
      </p:sp>
    </p:spTree>
    <p:extLst>
      <p:ext uri="{BB962C8B-B14F-4D97-AF65-F5344CB8AC3E}">
        <p14:creationId xmlns:p14="http://schemas.microsoft.com/office/powerpoint/2010/main" val="1669731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Samples of all of the Domains using Cornell Notes, are in your ACE DROPBOX.  Instructions for using this tool are also included.</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22</a:t>
            </a:fld>
            <a:endParaRPr lang="en-US"/>
          </a:p>
        </p:txBody>
      </p:sp>
    </p:spTree>
    <p:extLst>
      <p:ext uri="{BB962C8B-B14F-4D97-AF65-F5344CB8AC3E}">
        <p14:creationId xmlns:p14="http://schemas.microsoft.com/office/powerpoint/2010/main" val="3406958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helps staff to become familiar with DOMAINS and test their knowledge of each Domain and its components.</a:t>
            </a:r>
          </a:p>
          <a:p>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23</a:t>
            </a:fld>
            <a:endParaRPr lang="en-US"/>
          </a:p>
        </p:txBody>
      </p:sp>
    </p:spTree>
    <p:extLst>
      <p:ext uri="{BB962C8B-B14F-4D97-AF65-F5344CB8AC3E}">
        <p14:creationId xmlns:p14="http://schemas.microsoft.com/office/powerpoint/2010/main" val="2434752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helps staff to become familiar with DOMAINS and test their knowledge of each Domain</a:t>
            </a:r>
            <a:r>
              <a:rPr lang="en-US" baseline="0" dirty="0" smtClean="0"/>
              <a:t> and its components.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25</a:t>
            </a:fld>
            <a:endParaRPr lang="en-US"/>
          </a:p>
        </p:txBody>
      </p:sp>
    </p:spTree>
    <p:extLst>
      <p:ext uri="{BB962C8B-B14F-4D97-AF65-F5344CB8AC3E}">
        <p14:creationId xmlns:p14="http://schemas.microsoft.com/office/powerpoint/2010/main" val="428888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Jigsaw can be used with adults and students of</a:t>
            </a:r>
            <a:r>
              <a:rPr lang="en-US" baseline="0" dirty="0" smtClean="0"/>
              <a:t> all ages on a variety of topics.  Key to the success of this strategy is to give adequate time during which participants become experts on the topic.  The facilitator should maintain good proximity during discussions to assist and keep the groups on task/topic.</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26</a:t>
            </a:fld>
            <a:endParaRPr lang="en-US"/>
          </a:p>
        </p:txBody>
      </p:sp>
    </p:spTree>
    <p:extLst>
      <p:ext uri="{BB962C8B-B14F-4D97-AF65-F5344CB8AC3E}">
        <p14:creationId xmlns:p14="http://schemas.microsoft.com/office/powerpoint/2010/main" val="229765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Gallery Walk is one of the most familiar strategies we suggest in this</a:t>
            </a:r>
            <a:r>
              <a:rPr lang="en-US" baseline="0" dirty="0" smtClean="0"/>
              <a:t> presentation. Be sure to have questions written on chart paper (1 question per chart paper) prior to the start of the activity.  Giving time after the ‘report out’ session for participants to view all of the charts posted in the room is critical.  You will find that </a:t>
            </a:r>
            <a:r>
              <a:rPr lang="en-US" baseline="0" dirty="0" err="1" smtClean="0"/>
              <a:t>particpants</a:t>
            </a:r>
            <a:r>
              <a:rPr lang="en-US" baseline="0" dirty="0" smtClean="0"/>
              <a:t> take notes, pull out iPhones and </a:t>
            </a:r>
            <a:r>
              <a:rPr lang="en-US" baseline="0" dirty="0" err="1" smtClean="0"/>
              <a:t>iPads</a:t>
            </a:r>
            <a:r>
              <a:rPr lang="en-US" baseline="0" dirty="0" smtClean="0"/>
              <a:t> to take photo notes and share with others.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27</a:t>
            </a:fld>
            <a:endParaRPr lang="en-US"/>
          </a:p>
        </p:txBody>
      </p:sp>
    </p:spTree>
    <p:extLst>
      <p:ext uri="{BB962C8B-B14F-4D97-AF65-F5344CB8AC3E}">
        <p14:creationId xmlns:p14="http://schemas.microsoft.com/office/powerpoint/2010/main" val="2527714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your staff/leadership</a:t>
            </a:r>
            <a:r>
              <a:rPr lang="en-US" baseline="0" dirty="0" smtClean="0"/>
              <a:t> team/IC, determine a delivery system through which you will keep the “Here’s What” items alive and in front of your staff throughout the school year.  How will you schedule time to review, revise and reflect on this issues from August through May and beyond.  How might they be reflected in your EPSS?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28</a:t>
            </a:fld>
            <a:endParaRPr lang="en-US"/>
          </a:p>
        </p:txBody>
      </p:sp>
    </p:spTree>
    <p:extLst>
      <p:ext uri="{BB962C8B-B14F-4D97-AF65-F5344CB8AC3E}">
        <p14:creationId xmlns:p14="http://schemas.microsoft.com/office/powerpoint/2010/main" val="369163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waiting for direction</a:t>
            </a:r>
            <a:r>
              <a:rPr lang="en-US" baseline="0" dirty="0" smtClean="0"/>
              <a:t> from PED regarding the PDP format.  As of this date, the current PDP process is still in place.  This visual will help teachers to make connections between old and new expectations.  It’s important to note that competencies may fall into more than one (1) domain.</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3</a:t>
            </a:fld>
            <a:endParaRPr lang="en-US"/>
          </a:p>
        </p:txBody>
      </p:sp>
    </p:spTree>
    <p:extLst>
      <p:ext uri="{BB962C8B-B14F-4D97-AF65-F5344CB8AC3E}">
        <p14:creationId xmlns:p14="http://schemas.microsoft.com/office/powerpoint/2010/main" val="21827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percentage weights of the system may change over time depending on what PED determines as their course for the future.  Right now the question is whether or not the Multiple Measures portion will incorporate the PDP or not and to what extent</a:t>
            </a:r>
            <a:r>
              <a:rPr lang="en-US" baseline="0" dirty="0" smtClean="0"/>
              <a:t> the student survey will weigh in to this measure.  For now, this is the weighting balance for which we should prepare.</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4</a:t>
            </a:fld>
            <a:endParaRPr lang="en-US"/>
          </a:p>
        </p:txBody>
      </p:sp>
    </p:spTree>
    <p:extLst>
      <p:ext uri="{BB962C8B-B14F-4D97-AF65-F5344CB8AC3E}">
        <p14:creationId xmlns:p14="http://schemas.microsoft.com/office/powerpoint/2010/main" val="90819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Walk-Through’s are on-going and will happen more than 4 times a year but will be strategized in-between formal observations, as in the past.</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5</a:t>
            </a:fld>
            <a:endParaRPr lang="en-US"/>
          </a:p>
        </p:txBody>
      </p:sp>
    </p:spTree>
    <p:extLst>
      <p:ext uri="{BB962C8B-B14F-4D97-AF65-F5344CB8AC3E}">
        <p14:creationId xmlns:p14="http://schemas.microsoft.com/office/powerpoint/2010/main" val="1430619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 format continues to remain the same.  What changes are the focus areas: Competencies vs. Domains &amp; Elements.  </a:t>
            </a:r>
            <a:r>
              <a:rPr lang="en-US" smtClean="0"/>
              <a:t>The action steps will be focused on the specific Domain &amp; Element(s)  the teacher chooses to develop. </a:t>
            </a:r>
          </a:p>
          <a:p>
            <a:endParaRPr lang="en-US"/>
          </a:p>
        </p:txBody>
      </p:sp>
      <p:sp>
        <p:nvSpPr>
          <p:cNvPr id="4" name="Slide Number Placeholder 3"/>
          <p:cNvSpPr>
            <a:spLocks noGrp="1"/>
          </p:cNvSpPr>
          <p:nvPr>
            <p:ph type="sldNum" sz="quarter" idx="10"/>
          </p:nvPr>
        </p:nvSpPr>
        <p:spPr/>
        <p:txBody>
          <a:bodyPr/>
          <a:lstStyle/>
          <a:p>
            <a:fld id="{216E0A1E-545C-4CA3-AE7C-7C5FEE2A6F27}" type="slidenum">
              <a:rPr lang="en-US" smtClean="0"/>
              <a:t>6</a:t>
            </a:fld>
            <a:endParaRPr lang="en-US"/>
          </a:p>
        </p:txBody>
      </p:sp>
    </p:spTree>
    <p:extLst>
      <p:ext uri="{BB962C8B-B14F-4D97-AF65-F5344CB8AC3E}">
        <p14:creationId xmlns:p14="http://schemas.microsoft.com/office/powerpoint/2010/main" val="105917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any of the “4 Domains 8 Ways” strategies that follow to present and facilitate</a:t>
            </a:r>
            <a:r>
              <a:rPr lang="en-US" baseline="0" dirty="0" smtClean="0"/>
              <a:t> discussion around a Domain, or use your own strategy as needed.  Encourage teachers to be VERY familiar with the Domains and to work together and support each other as they learn this new process.  Remind them that even the best can still grow and that asking for assistance is not a sign of weakness.  The </a:t>
            </a:r>
            <a:r>
              <a:rPr lang="en-US" baseline="0" dirty="0" err="1" smtClean="0"/>
              <a:t>imbeded</a:t>
            </a:r>
            <a:r>
              <a:rPr lang="en-US" baseline="0" dirty="0" smtClean="0"/>
              <a:t> link will take you to the PED NMTEACH site where the current version of the Domains are housed.</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7</a:t>
            </a:fld>
            <a:endParaRPr lang="en-US"/>
          </a:p>
        </p:txBody>
      </p:sp>
    </p:spTree>
    <p:extLst>
      <p:ext uri="{BB962C8B-B14F-4D97-AF65-F5344CB8AC3E}">
        <p14:creationId xmlns:p14="http://schemas.microsoft.com/office/powerpoint/2010/main" val="3110377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any number of tasks that will support the focus you wish to take in rolling out the Evaluation process to staff.  The slides</a:t>
            </a:r>
            <a:r>
              <a:rPr lang="en-US" baseline="0" dirty="0" smtClean="0"/>
              <a:t> following the Domains are only samples of this list. Keep or delete as needed.</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8</a:t>
            </a:fld>
            <a:endParaRPr lang="en-US"/>
          </a:p>
        </p:txBody>
      </p:sp>
    </p:spTree>
    <p:extLst>
      <p:ext uri="{BB962C8B-B14F-4D97-AF65-F5344CB8AC3E}">
        <p14:creationId xmlns:p14="http://schemas.microsoft.com/office/powerpoint/2010/main" val="803819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your staff a few minutes to find</a:t>
            </a:r>
            <a:r>
              <a:rPr lang="en-US" baseline="0" dirty="0" smtClean="0"/>
              <a:t> individuals for each of the 4 appointments on the clock.  Encourage them to step out of their comfort zone and make appointments with people they may not know as well or who are in different grades, roles or departments.  This should take about 3-4 minutes.</a:t>
            </a:r>
            <a:endParaRPr lang="en-US" dirty="0"/>
          </a:p>
        </p:txBody>
      </p:sp>
      <p:sp>
        <p:nvSpPr>
          <p:cNvPr id="4" name="Slide Number Placeholder 3"/>
          <p:cNvSpPr>
            <a:spLocks noGrp="1"/>
          </p:cNvSpPr>
          <p:nvPr>
            <p:ph type="sldNum" sz="quarter" idx="10"/>
          </p:nvPr>
        </p:nvSpPr>
        <p:spPr/>
        <p:txBody>
          <a:bodyPr/>
          <a:lstStyle/>
          <a:p>
            <a:fld id="{216E0A1E-545C-4CA3-AE7C-7C5FEE2A6F27}" type="slidenum">
              <a:rPr lang="en-US" smtClean="0"/>
              <a:t>9</a:t>
            </a:fld>
            <a:endParaRPr lang="en-US"/>
          </a:p>
        </p:txBody>
      </p:sp>
    </p:spTree>
    <p:extLst>
      <p:ext uri="{BB962C8B-B14F-4D97-AF65-F5344CB8AC3E}">
        <p14:creationId xmlns:p14="http://schemas.microsoft.com/office/powerpoint/2010/main" val="17461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F2713A3C-41F2-454C-B54C-EB36DA1E0C36}" type="datetimeFigureOut">
              <a:rPr lang="en-US" smtClean="0">
                <a:solidFill>
                  <a:srgbClr val="CCD1B9"/>
                </a:solidFill>
              </a:rPr>
              <a:pPr>
                <a:defRPr/>
              </a:pPr>
              <a:t>7/22/2013</a:t>
            </a:fld>
            <a:endParaRPr lang="en-US">
              <a:solidFill>
                <a:srgbClr val="CCD1B9"/>
              </a:solidFill>
            </a:endParaRPr>
          </a:p>
        </p:txBody>
      </p:sp>
      <p:sp>
        <p:nvSpPr>
          <p:cNvPr id="19" name="Footer Placeholder 18"/>
          <p:cNvSpPr>
            <a:spLocks noGrp="1"/>
          </p:cNvSpPr>
          <p:nvPr>
            <p:ph type="ftr" sz="quarter" idx="11"/>
          </p:nvPr>
        </p:nvSpPr>
        <p:spPr/>
        <p:txBody>
          <a:bodyPr/>
          <a:lstStyle/>
          <a:p>
            <a:pPr>
              <a:defRPr/>
            </a:pPr>
            <a:endParaRPr lang="en-US">
              <a:solidFill>
                <a:srgbClr val="CCD1B9"/>
              </a:solidFill>
            </a:endParaRPr>
          </a:p>
        </p:txBody>
      </p:sp>
      <p:sp>
        <p:nvSpPr>
          <p:cNvPr id="27" name="Slide Number Placeholder 26"/>
          <p:cNvSpPr>
            <a:spLocks noGrp="1"/>
          </p:cNvSpPr>
          <p:nvPr>
            <p:ph type="sldNum" sz="quarter" idx="12"/>
          </p:nvPr>
        </p:nvSpPr>
        <p:spPr/>
        <p:txBody>
          <a:bodyPr/>
          <a:lstStyle/>
          <a:p>
            <a:pPr>
              <a:defRPr/>
            </a:pPr>
            <a:fld id="{AF16BBFF-2307-47B1-B6F4-F15C501C63F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064993C6-4553-4D4C-A87F-6B8AF0CA9FF1}" type="datetimeFigureOut">
              <a:rPr lang="en-US" smtClean="0">
                <a:solidFill>
                  <a:srgbClr val="534949"/>
                </a:solidFill>
              </a:rPr>
              <a:pPr>
                <a:defRPr/>
              </a:pPr>
              <a:t>7/22/2013</a:t>
            </a:fld>
            <a:endParaRPr lang="en-US">
              <a:solidFill>
                <a:srgbClr val="534949"/>
              </a:solidFill>
            </a:endParaRPr>
          </a:p>
        </p:txBody>
      </p:sp>
      <p:sp>
        <p:nvSpPr>
          <p:cNvPr id="5" name="Footer Placeholder 4"/>
          <p:cNvSpPr>
            <a:spLocks noGrp="1"/>
          </p:cNvSpPr>
          <p:nvPr>
            <p:ph type="ftr" sz="quarter" idx="11"/>
          </p:nvPr>
        </p:nvSpPr>
        <p:spPr/>
        <p:txBody>
          <a:bodyPr/>
          <a:lstStyle/>
          <a:p>
            <a:pPr>
              <a:defRPr/>
            </a:pPr>
            <a:endParaRPr lang="en-US">
              <a:solidFill>
                <a:srgbClr val="534949"/>
              </a:solidFill>
            </a:endParaRPr>
          </a:p>
        </p:txBody>
      </p:sp>
      <p:sp>
        <p:nvSpPr>
          <p:cNvPr id="6" name="Slide Number Placeholder 5"/>
          <p:cNvSpPr>
            <a:spLocks noGrp="1"/>
          </p:cNvSpPr>
          <p:nvPr>
            <p:ph type="sldNum" sz="quarter" idx="12"/>
          </p:nvPr>
        </p:nvSpPr>
        <p:spPr/>
        <p:txBody>
          <a:bodyPr/>
          <a:lstStyle/>
          <a:p>
            <a:pPr>
              <a:defRPr/>
            </a:pPr>
            <a:fld id="{ACF729D9-65E8-4CDA-8BF7-276B16DD1C88}"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F43DD3D0-BF03-4B3D-B911-17853745AE0B}" type="datetimeFigureOut">
              <a:rPr lang="en-US" smtClean="0">
                <a:solidFill>
                  <a:srgbClr val="534949"/>
                </a:solidFill>
              </a:rPr>
              <a:pPr>
                <a:defRPr/>
              </a:pPr>
              <a:t>7/22/2013</a:t>
            </a:fld>
            <a:endParaRPr lang="en-US">
              <a:solidFill>
                <a:srgbClr val="534949"/>
              </a:solidFill>
            </a:endParaRPr>
          </a:p>
        </p:txBody>
      </p:sp>
      <p:sp>
        <p:nvSpPr>
          <p:cNvPr id="5" name="Footer Placeholder 4"/>
          <p:cNvSpPr>
            <a:spLocks noGrp="1"/>
          </p:cNvSpPr>
          <p:nvPr>
            <p:ph type="ftr" sz="quarter" idx="11"/>
          </p:nvPr>
        </p:nvSpPr>
        <p:spPr/>
        <p:txBody>
          <a:bodyPr/>
          <a:lstStyle/>
          <a:p>
            <a:pPr>
              <a:defRPr/>
            </a:pPr>
            <a:endParaRPr lang="en-US">
              <a:solidFill>
                <a:srgbClr val="534949"/>
              </a:solidFill>
            </a:endParaRPr>
          </a:p>
        </p:txBody>
      </p:sp>
      <p:sp>
        <p:nvSpPr>
          <p:cNvPr id="6" name="Slide Number Placeholder 5"/>
          <p:cNvSpPr>
            <a:spLocks noGrp="1"/>
          </p:cNvSpPr>
          <p:nvPr>
            <p:ph type="sldNum" sz="quarter" idx="12"/>
          </p:nvPr>
        </p:nvSpPr>
        <p:spPr/>
        <p:txBody>
          <a:bodyPr/>
          <a:lstStyle/>
          <a:p>
            <a:pPr>
              <a:defRPr/>
            </a:pPr>
            <a:fld id="{118B733B-5F79-424C-88A3-9D69D1B753D4}" type="slidenum">
              <a:rPr lang="en-US" smtClean="0">
                <a:solidFill>
                  <a:srgbClr val="CCD1B9"/>
                </a:solidFill>
              </a:rPr>
              <a:pPr>
                <a:defRPr/>
              </a:pPr>
              <a:t>‹#›</a:t>
            </a:fld>
            <a:endParaRPr lang="en-US">
              <a:solidFill>
                <a:srgbClr val="CCD1B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02622DE-EFC3-4774-87CC-0F22C551640F}" type="datetimeFigureOut">
              <a:rPr lang="en-US" smtClean="0">
                <a:solidFill>
                  <a:srgbClr val="534949"/>
                </a:solidFill>
              </a:rPr>
              <a:pPr>
                <a:defRPr/>
              </a:pPr>
              <a:t>7/22/2013</a:t>
            </a:fld>
            <a:endParaRPr lang="en-US">
              <a:solidFill>
                <a:srgbClr val="534949"/>
              </a:solidFill>
            </a:endParaRPr>
          </a:p>
        </p:txBody>
      </p:sp>
      <p:sp>
        <p:nvSpPr>
          <p:cNvPr id="5" name="Footer Placeholder 4"/>
          <p:cNvSpPr>
            <a:spLocks noGrp="1"/>
          </p:cNvSpPr>
          <p:nvPr>
            <p:ph type="ftr" sz="quarter" idx="11"/>
          </p:nvPr>
        </p:nvSpPr>
        <p:spPr/>
        <p:txBody>
          <a:bodyPr/>
          <a:lstStyle/>
          <a:p>
            <a:pPr>
              <a:defRPr/>
            </a:pPr>
            <a:endParaRPr lang="en-US">
              <a:solidFill>
                <a:srgbClr val="534949"/>
              </a:solidFill>
            </a:endParaRPr>
          </a:p>
        </p:txBody>
      </p:sp>
      <p:sp>
        <p:nvSpPr>
          <p:cNvPr id="6" name="Slide Number Placeholder 5"/>
          <p:cNvSpPr>
            <a:spLocks noGrp="1"/>
          </p:cNvSpPr>
          <p:nvPr>
            <p:ph type="sldNum" sz="quarter" idx="12"/>
          </p:nvPr>
        </p:nvSpPr>
        <p:spPr/>
        <p:txBody>
          <a:bodyPr/>
          <a:lstStyle/>
          <a:p>
            <a:pPr>
              <a:defRPr/>
            </a:pPr>
            <a:fld id="{C67BEB5E-9CAF-4E38-A75D-5CFC134C1FDD}"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4A7BB9C6-B7CF-49CA-A43E-90AB18DEB526}" type="datetimeFigureOut">
              <a:rPr lang="en-US" smtClean="0"/>
              <a:pPr>
                <a:defRPr/>
              </a:pPr>
              <a:t>7/22/2013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A06EB4-E5A4-4071-9146-8D24CF534C70}" type="slidenum">
              <a:rPr lang="en-US" smtClean="0">
                <a:solidFill>
                  <a:srgbClr val="CCD1B9"/>
                </a:solidFill>
              </a:rPr>
              <a:pPr>
                <a:defRPr/>
              </a:pPr>
              <a:t>‹#›</a:t>
            </a:fld>
            <a:endParaRPr lang="en-US">
              <a:solidFill>
                <a:srgbClr val="CCD1B9"/>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DFB93E8-1003-4F08-911C-1621159EA25A}" type="datetimeFigureOut">
              <a:rPr lang="en-US" smtClean="0">
                <a:solidFill>
                  <a:srgbClr val="534949"/>
                </a:solidFill>
              </a:rPr>
              <a:pPr>
                <a:defRPr/>
              </a:pPr>
              <a:t>7/22/2013</a:t>
            </a:fld>
            <a:endParaRPr lang="en-US">
              <a:solidFill>
                <a:srgbClr val="534949"/>
              </a:solidFill>
            </a:endParaRPr>
          </a:p>
        </p:txBody>
      </p:sp>
      <p:sp>
        <p:nvSpPr>
          <p:cNvPr id="6" name="Footer Placeholder 5"/>
          <p:cNvSpPr>
            <a:spLocks noGrp="1"/>
          </p:cNvSpPr>
          <p:nvPr>
            <p:ph type="ftr" sz="quarter" idx="11"/>
          </p:nvPr>
        </p:nvSpPr>
        <p:spPr/>
        <p:txBody>
          <a:bodyPr/>
          <a:lstStyle/>
          <a:p>
            <a:pPr>
              <a:defRPr/>
            </a:pPr>
            <a:endParaRPr lang="en-US">
              <a:solidFill>
                <a:srgbClr val="534949"/>
              </a:solidFill>
            </a:endParaRPr>
          </a:p>
        </p:txBody>
      </p:sp>
      <p:sp>
        <p:nvSpPr>
          <p:cNvPr id="7" name="Slide Number Placeholder 6"/>
          <p:cNvSpPr>
            <a:spLocks noGrp="1"/>
          </p:cNvSpPr>
          <p:nvPr>
            <p:ph type="sldNum" sz="quarter" idx="12"/>
          </p:nvPr>
        </p:nvSpPr>
        <p:spPr/>
        <p:txBody>
          <a:bodyPr/>
          <a:lstStyle/>
          <a:p>
            <a:pPr>
              <a:defRPr/>
            </a:pPr>
            <a:fld id="{4AC293C7-7FC4-4871-BF96-8A3E559AF7F4}"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FF186706-2EBC-435B-9D2F-7140BD9A5F8D}" type="datetimeFigureOut">
              <a:rPr lang="en-US" smtClean="0">
                <a:solidFill>
                  <a:srgbClr val="534949"/>
                </a:solidFill>
              </a:rPr>
              <a:pPr>
                <a:defRPr/>
              </a:pPr>
              <a:t>7/22/2013</a:t>
            </a:fld>
            <a:endParaRPr lang="en-US">
              <a:solidFill>
                <a:srgbClr val="534949"/>
              </a:solidFill>
            </a:endParaRPr>
          </a:p>
        </p:txBody>
      </p:sp>
      <p:sp>
        <p:nvSpPr>
          <p:cNvPr id="8" name="Footer Placeholder 7"/>
          <p:cNvSpPr>
            <a:spLocks noGrp="1"/>
          </p:cNvSpPr>
          <p:nvPr>
            <p:ph type="ftr" sz="quarter" idx="11"/>
          </p:nvPr>
        </p:nvSpPr>
        <p:spPr/>
        <p:txBody>
          <a:bodyPr/>
          <a:lstStyle/>
          <a:p>
            <a:pPr>
              <a:defRPr/>
            </a:pPr>
            <a:endParaRPr lang="en-US">
              <a:solidFill>
                <a:srgbClr val="534949"/>
              </a:solidFill>
            </a:endParaRPr>
          </a:p>
        </p:txBody>
      </p:sp>
      <p:sp>
        <p:nvSpPr>
          <p:cNvPr id="9" name="Slide Number Placeholder 8"/>
          <p:cNvSpPr>
            <a:spLocks noGrp="1"/>
          </p:cNvSpPr>
          <p:nvPr>
            <p:ph type="sldNum" sz="quarter" idx="12"/>
          </p:nvPr>
        </p:nvSpPr>
        <p:spPr/>
        <p:txBody>
          <a:bodyPr/>
          <a:lstStyle/>
          <a:p>
            <a:pPr>
              <a:defRPr/>
            </a:pPr>
            <a:fld id="{9A7AC943-1768-4E55-AD29-54563DCFC7C6}"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BC76F0C7-83E0-49D0-9C80-DA2F3EC0D466}" type="datetimeFigureOut">
              <a:rPr lang="en-US" smtClean="0">
                <a:solidFill>
                  <a:srgbClr val="534949"/>
                </a:solidFill>
              </a:rPr>
              <a:pPr>
                <a:defRPr/>
              </a:pPr>
              <a:t>7/22/2013</a:t>
            </a:fld>
            <a:endParaRPr lang="en-US">
              <a:solidFill>
                <a:srgbClr val="534949"/>
              </a:solidFill>
            </a:endParaRPr>
          </a:p>
        </p:txBody>
      </p:sp>
      <p:sp>
        <p:nvSpPr>
          <p:cNvPr id="4" name="Footer Placeholder 3"/>
          <p:cNvSpPr>
            <a:spLocks noGrp="1"/>
          </p:cNvSpPr>
          <p:nvPr>
            <p:ph type="ftr" sz="quarter" idx="11"/>
          </p:nvPr>
        </p:nvSpPr>
        <p:spPr/>
        <p:txBody>
          <a:bodyPr/>
          <a:lstStyle/>
          <a:p>
            <a:pPr>
              <a:defRPr/>
            </a:pPr>
            <a:endParaRPr lang="en-US">
              <a:solidFill>
                <a:srgbClr val="534949"/>
              </a:solidFill>
            </a:endParaRPr>
          </a:p>
        </p:txBody>
      </p:sp>
      <p:sp>
        <p:nvSpPr>
          <p:cNvPr id="5" name="Slide Number Placeholder 4"/>
          <p:cNvSpPr>
            <a:spLocks noGrp="1"/>
          </p:cNvSpPr>
          <p:nvPr>
            <p:ph type="sldNum" sz="quarter" idx="12"/>
          </p:nvPr>
        </p:nvSpPr>
        <p:spPr/>
        <p:txBody>
          <a:bodyPr/>
          <a:lstStyle/>
          <a:p>
            <a:pPr>
              <a:defRPr/>
            </a:pPr>
            <a:fld id="{016CEB4C-676A-4529-8821-AB643E918026}"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C4BC8AA-2019-4FDC-94F3-35B864FC07E2}" type="datetimeFigureOut">
              <a:rPr lang="en-US" smtClean="0">
                <a:solidFill>
                  <a:srgbClr val="534949"/>
                </a:solidFill>
              </a:rPr>
              <a:pPr>
                <a:defRPr/>
              </a:pPr>
              <a:t>7/22/2013</a:t>
            </a:fld>
            <a:endParaRPr lang="en-US">
              <a:solidFill>
                <a:srgbClr val="534949"/>
              </a:solidFill>
            </a:endParaRPr>
          </a:p>
        </p:txBody>
      </p:sp>
      <p:sp>
        <p:nvSpPr>
          <p:cNvPr id="3" name="Footer Placeholder 2"/>
          <p:cNvSpPr>
            <a:spLocks noGrp="1"/>
          </p:cNvSpPr>
          <p:nvPr>
            <p:ph type="ftr" sz="quarter" idx="11"/>
          </p:nvPr>
        </p:nvSpPr>
        <p:spPr/>
        <p:txBody>
          <a:bodyPr/>
          <a:lstStyle/>
          <a:p>
            <a:pPr>
              <a:defRPr/>
            </a:pPr>
            <a:endParaRPr lang="en-US">
              <a:solidFill>
                <a:srgbClr val="534949"/>
              </a:solidFill>
            </a:endParaRPr>
          </a:p>
        </p:txBody>
      </p:sp>
      <p:sp>
        <p:nvSpPr>
          <p:cNvPr id="4" name="Slide Number Placeholder 3"/>
          <p:cNvSpPr>
            <a:spLocks noGrp="1"/>
          </p:cNvSpPr>
          <p:nvPr>
            <p:ph type="sldNum" sz="quarter" idx="12"/>
          </p:nvPr>
        </p:nvSpPr>
        <p:spPr/>
        <p:txBody>
          <a:bodyPr/>
          <a:lstStyle/>
          <a:p>
            <a:pPr>
              <a:defRPr/>
            </a:pPr>
            <a:fld id="{96613466-F02C-4F8A-BAF0-D11EC91FD0E9}" type="slidenum">
              <a:rPr lang="en-US" smtClean="0">
                <a:solidFill>
                  <a:srgbClr val="534949"/>
                </a:solidFill>
              </a:rPr>
              <a:pPr>
                <a:defRPr/>
              </a:pPr>
              <a:t>‹#›</a:t>
            </a:fld>
            <a:endParaRPr lang="en-US">
              <a:solidFill>
                <a:srgbClr val="53494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462DDED-91B3-4D6D-9697-16E09EB97DE5}" type="datetimeFigureOut">
              <a:rPr lang="en-US" smtClean="0">
                <a:solidFill>
                  <a:srgbClr val="534949"/>
                </a:solidFill>
              </a:rPr>
              <a:pPr>
                <a:defRPr/>
              </a:pPr>
              <a:t>7/22/2013</a:t>
            </a:fld>
            <a:endParaRPr lang="en-US">
              <a:solidFill>
                <a:srgbClr val="534949"/>
              </a:solidFill>
            </a:endParaRPr>
          </a:p>
        </p:txBody>
      </p:sp>
      <p:sp>
        <p:nvSpPr>
          <p:cNvPr id="6" name="Footer Placeholder 5"/>
          <p:cNvSpPr>
            <a:spLocks noGrp="1"/>
          </p:cNvSpPr>
          <p:nvPr>
            <p:ph type="ftr" sz="quarter" idx="11"/>
          </p:nvPr>
        </p:nvSpPr>
        <p:spPr/>
        <p:txBody>
          <a:bodyPr/>
          <a:lstStyle/>
          <a:p>
            <a:pPr>
              <a:defRPr/>
            </a:pPr>
            <a:endParaRPr lang="en-US">
              <a:solidFill>
                <a:srgbClr val="534949"/>
              </a:solidFill>
            </a:endParaRPr>
          </a:p>
        </p:txBody>
      </p:sp>
      <p:sp>
        <p:nvSpPr>
          <p:cNvPr id="7" name="Slide Number Placeholder 6"/>
          <p:cNvSpPr>
            <a:spLocks noGrp="1"/>
          </p:cNvSpPr>
          <p:nvPr>
            <p:ph type="sldNum" sz="quarter" idx="12"/>
          </p:nvPr>
        </p:nvSpPr>
        <p:spPr/>
        <p:txBody>
          <a:bodyPr/>
          <a:lstStyle/>
          <a:p>
            <a:pPr>
              <a:defRPr/>
            </a:pPr>
            <a:fld id="{77B3C2A4-669B-4581-9C3C-D63EC6CB4D2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F7F80D78-9368-4B40-9BE7-8545BC6CE3BC}" type="datetimeFigureOut">
              <a:rPr lang="en-US" smtClean="0">
                <a:solidFill>
                  <a:srgbClr val="CCD1B9"/>
                </a:solidFill>
              </a:rPr>
              <a:pPr>
                <a:defRPr/>
              </a:pPr>
              <a:t>7/22/2013</a:t>
            </a:fld>
            <a:endParaRPr lang="en-US">
              <a:solidFill>
                <a:srgbClr val="CCD1B9"/>
              </a:solidFill>
            </a:endParaRPr>
          </a:p>
        </p:txBody>
      </p:sp>
      <p:sp>
        <p:nvSpPr>
          <p:cNvPr id="6" name="Footer Placeholder 5"/>
          <p:cNvSpPr>
            <a:spLocks noGrp="1"/>
          </p:cNvSpPr>
          <p:nvPr>
            <p:ph type="ftr" sz="quarter" idx="11"/>
          </p:nvPr>
        </p:nvSpPr>
        <p:spPr/>
        <p:txBody>
          <a:bodyPr/>
          <a:lstStyle/>
          <a:p>
            <a:pPr>
              <a:defRPr/>
            </a:pPr>
            <a:endParaRPr lang="en-US">
              <a:solidFill>
                <a:srgbClr val="CCD1B9"/>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08D449FF-A66A-4A34-8CF2-99A25F47A54F}" type="slidenum">
              <a:rPr lang="en-US" smtClean="0">
                <a:solidFill>
                  <a:srgbClr val="CCD1B9"/>
                </a:solidFill>
              </a:rPr>
              <a:pPr>
                <a:defRPr/>
              </a:pPr>
              <a:t>‹#›</a:t>
            </a:fld>
            <a:endParaRPr lang="en-US">
              <a:solidFill>
                <a:srgbClr val="CCD1B9"/>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fontAlgn="base">
              <a:spcBef>
                <a:spcPct val="0"/>
              </a:spcBef>
              <a:spcAft>
                <a:spcPct val="0"/>
              </a:spcAft>
              <a:defRPr/>
            </a:pPr>
            <a:fld id="{F0CC4A2C-0D13-4E58-8708-7ADA3379C09F}" type="datetimeFigureOut">
              <a:rPr lang="en-US" smtClean="0">
                <a:solidFill>
                  <a:srgbClr val="534949"/>
                </a:solidFill>
                <a:ea typeface="MS PGothic" pitchFamily="34" charset="-128"/>
              </a:rPr>
              <a:pPr defTabSz="457200" fontAlgn="base">
                <a:spcBef>
                  <a:spcPct val="0"/>
                </a:spcBef>
                <a:spcAft>
                  <a:spcPct val="0"/>
                </a:spcAft>
                <a:defRPr/>
              </a:pPr>
              <a:t>7/22/2013</a:t>
            </a:fld>
            <a:endParaRPr lang="en-US">
              <a:solidFill>
                <a:srgbClr val="534949"/>
              </a:solidFill>
              <a:ea typeface="MS PGothic" pitchFamily="34" charset="-128"/>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457200">
              <a:defRPr/>
            </a:pPr>
            <a:endParaRPr lang="en-US">
              <a:solidFill>
                <a:srgbClr val="534949"/>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457200" fontAlgn="base">
              <a:spcBef>
                <a:spcPct val="0"/>
              </a:spcBef>
              <a:spcAft>
                <a:spcPct val="0"/>
              </a:spcAft>
              <a:defRPr/>
            </a:pPr>
            <a:fld id="{2068E7ED-837F-4855-9826-3764E52A9DA2}" type="slidenum">
              <a:rPr lang="en-US" smtClean="0">
                <a:solidFill>
                  <a:srgbClr val="534949"/>
                </a:solidFill>
                <a:ea typeface="MS PGothic" pitchFamily="34" charset="-128"/>
              </a:rPr>
              <a:pPr defTabSz="457200" fontAlgn="base">
                <a:spcBef>
                  <a:spcPct val="0"/>
                </a:spcBef>
                <a:spcAft>
                  <a:spcPct val="0"/>
                </a:spcAft>
                <a:defRPr/>
              </a:pPr>
              <a:t>‹#›</a:t>
            </a:fld>
            <a:endParaRPr lang="en-US">
              <a:solidFill>
                <a:srgbClr val="534949"/>
              </a:solidFill>
              <a:ea typeface="MS PGothic" pitchFamily="34" charset="-128"/>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www.symbaloo.com/mix/ccssresources2"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ped.state.nm.us/ped/NMTeachIndex.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MISSION:  EVALUATION</a:t>
            </a:r>
          </a:p>
        </p:txBody>
      </p:sp>
      <p:sp>
        <p:nvSpPr>
          <p:cNvPr id="3" name="Subtitle 2"/>
          <p:cNvSpPr>
            <a:spLocks noGrp="1"/>
          </p:cNvSpPr>
          <p:nvPr>
            <p:ph type="subTitle" idx="1"/>
          </p:nvPr>
        </p:nvSpPr>
        <p:spPr>
          <a:xfrm>
            <a:off x="533400" y="4648200"/>
            <a:ext cx="7854696" cy="1752600"/>
          </a:xfrm>
        </p:spPr>
        <p:txBody>
          <a:bodyPr>
            <a:normAutofit/>
          </a:bodyPr>
          <a:lstStyle/>
          <a:p>
            <a:r>
              <a:rPr lang="en-US" dirty="0" smtClean="0"/>
              <a:t>Albuquerque Public School</a:t>
            </a:r>
          </a:p>
          <a:p>
            <a:r>
              <a:rPr lang="en-US" dirty="0" smtClean="0"/>
              <a:t>2013-14</a:t>
            </a:r>
          </a:p>
          <a:p>
            <a:r>
              <a:rPr lang="en-US" dirty="0" smtClean="0"/>
              <a:t>Fall Professional Development</a:t>
            </a:r>
          </a:p>
        </p:txBody>
      </p:sp>
    </p:spTree>
    <p:extLst>
      <p:ext uri="{BB962C8B-B14F-4D97-AF65-F5344CB8AC3E}">
        <p14:creationId xmlns:p14="http://schemas.microsoft.com/office/powerpoint/2010/main" val="159723288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1371600"/>
          </a:xfrm>
        </p:spPr>
        <p:txBody>
          <a:bodyPr>
            <a:noAutofit/>
          </a:bodyPr>
          <a:lstStyle/>
          <a:p>
            <a:r>
              <a:rPr lang="en-US" sz="3500" b="1" dirty="0" smtClean="0"/>
              <a:t>APPOINTMENT CLOCK QUESTIONS/TASKS…..</a:t>
            </a:r>
            <a:endParaRPr lang="en-US" sz="3500" b="1" dirty="0"/>
          </a:p>
        </p:txBody>
      </p:sp>
      <p:sp>
        <p:nvSpPr>
          <p:cNvPr id="3" name="Content Placeholder 2"/>
          <p:cNvSpPr>
            <a:spLocks noGrp="1"/>
          </p:cNvSpPr>
          <p:nvPr>
            <p:ph type="body" idx="1"/>
          </p:nvPr>
        </p:nvSpPr>
        <p:spPr>
          <a:xfrm>
            <a:off x="530352" y="1524000"/>
            <a:ext cx="7772400" cy="5181600"/>
          </a:xfrm>
        </p:spPr>
        <p:txBody>
          <a:bodyPr>
            <a:normAutofit/>
          </a:bodyPr>
          <a:lstStyle/>
          <a:p>
            <a:pPr marL="0" indent="0">
              <a:buNone/>
            </a:pPr>
            <a:r>
              <a:rPr lang="en-US" sz="2500" dirty="0" smtClean="0">
                <a:solidFill>
                  <a:srgbClr val="FFFF00"/>
                </a:solidFill>
              </a:rPr>
              <a:t>For ACE:</a:t>
            </a:r>
          </a:p>
          <a:p>
            <a:r>
              <a:rPr lang="en-US" sz="2500" dirty="0" smtClean="0">
                <a:solidFill>
                  <a:srgbClr val="FFFF00"/>
                </a:solidFill>
              </a:rPr>
              <a:t>With your 12:00 appointment, briefly share your plans for addressing the three-part evaluation process with your staff.</a:t>
            </a:r>
          </a:p>
          <a:p>
            <a:pPr marL="0" indent="0">
              <a:buNone/>
            </a:pPr>
            <a:r>
              <a:rPr lang="en-US" sz="2500" b="1" dirty="0" smtClean="0"/>
              <a:t>Examples for your site:</a:t>
            </a:r>
          </a:p>
          <a:p>
            <a:r>
              <a:rPr lang="en-US" sz="2500" dirty="0" smtClean="0"/>
              <a:t>With your 3:00 appointment, share one strategy you will use to ‘up’ your performance on Domain Ia.</a:t>
            </a:r>
          </a:p>
          <a:p>
            <a:r>
              <a:rPr lang="en-US" sz="2500" dirty="0" smtClean="0"/>
              <a:t>With your 6:00 appointment, share one question you have about Domain 2d that you will take to your PLC for discussion.</a:t>
            </a:r>
          </a:p>
          <a:p>
            <a:r>
              <a:rPr lang="en-US" sz="2500" dirty="0" smtClean="0"/>
              <a:t>With your 9:00 appointment, share one way you will fulfill Domain 4f, regarding record-keeping.</a:t>
            </a:r>
            <a:endParaRPr lang="en-US" sz="2500" dirty="0"/>
          </a:p>
        </p:txBody>
      </p:sp>
    </p:spTree>
    <p:extLst>
      <p:ext uri="{BB962C8B-B14F-4D97-AF65-F5344CB8AC3E}">
        <p14:creationId xmlns:p14="http://schemas.microsoft.com/office/powerpoint/2010/main" val="2056281392"/>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6444"/>
            <a:ext cx="8305800" cy="590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70860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609600" y="304800"/>
            <a:ext cx="8001000" cy="1077913"/>
          </a:xfrm>
          <a:prstGeom prst="rect">
            <a:avLst/>
          </a:prstGeom>
          <a:noFill/>
          <a:ln w="9525">
            <a:noFill/>
            <a:miter lim="800000"/>
            <a:headEnd/>
            <a:tailEnd/>
          </a:ln>
        </p:spPr>
        <p:txBody>
          <a:bodyPr>
            <a:spAutoFit/>
          </a:bodyPr>
          <a:lstStyle/>
          <a:p>
            <a:pPr algn="ctr" defTabSz="457200">
              <a:defRPr/>
            </a:pPr>
            <a:r>
              <a:rPr lang="en-US" sz="3200" dirty="0">
                <a:solidFill>
                  <a:prstClr val="black"/>
                </a:solidFill>
                <a:ea typeface="MS PGothic" pitchFamily="34" charset="-128"/>
                <a:cs typeface="ＭＳ Ｐゴシック" charset="0"/>
              </a:rPr>
              <a:t>Teaching is </a:t>
            </a:r>
            <a:r>
              <a:rPr lang="en-US" sz="3200" b="1" dirty="0">
                <a:solidFill>
                  <a:srgbClr val="0070C0"/>
                </a:solidFill>
                <a:ea typeface="MS PGothic" pitchFamily="34" charset="-128"/>
                <a:cs typeface="ＭＳ Ｐゴシック" charset="0"/>
              </a:rPr>
              <a:t>a performance</a:t>
            </a:r>
            <a:r>
              <a:rPr lang="en-US" sz="3200" b="1" dirty="0">
                <a:solidFill>
                  <a:srgbClr val="94734E">
                    <a:lumMod val="75000"/>
                  </a:srgbClr>
                </a:solidFill>
                <a:ea typeface="MS PGothic" pitchFamily="34" charset="-128"/>
                <a:cs typeface="ＭＳ Ｐゴシック" charset="0"/>
              </a:rPr>
              <a:t>. </a:t>
            </a:r>
            <a:r>
              <a:rPr lang="en-US" sz="3200" dirty="0">
                <a:solidFill>
                  <a:prstClr val="black"/>
                </a:solidFill>
                <a:ea typeface="MS PGothic" pitchFamily="34" charset="-128"/>
                <a:cs typeface="ＭＳ Ｐゴシック" charset="0"/>
              </a:rPr>
              <a:t>Performances are measured using </a:t>
            </a:r>
            <a:r>
              <a:rPr lang="en-US" sz="3200" b="1" dirty="0">
                <a:solidFill>
                  <a:srgbClr val="0070C0"/>
                </a:solidFill>
                <a:ea typeface="MS PGothic" pitchFamily="34" charset="-128"/>
                <a:cs typeface="ＭＳ Ｐゴシック" charset="0"/>
              </a:rPr>
              <a:t>rubrics</a:t>
            </a:r>
            <a:r>
              <a:rPr lang="en-US" sz="3200" dirty="0">
                <a:solidFill>
                  <a:prstClr val="black"/>
                </a:solidFill>
                <a:ea typeface="MS PGothic" pitchFamily="34" charset="-128"/>
                <a:cs typeface="ＭＳ Ｐゴシック"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7315200" cy="4876800"/>
          </a:xfrm>
          <a:prstGeom prst="rect">
            <a:avLst/>
          </a:prstGeom>
        </p:spPr>
      </p:pic>
    </p:spTree>
    <p:extLst>
      <p:ext uri="{BB962C8B-B14F-4D97-AF65-F5344CB8AC3E}">
        <p14:creationId xmlns:p14="http://schemas.microsoft.com/office/powerpoint/2010/main" val="416615697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42963" y="282575"/>
            <a:ext cx="8229600" cy="1143000"/>
          </a:xfrm>
        </p:spPr>
        <p:txBody>
          <a:bodyPr/>
          <a:lstStyle/>
          <a:p>
            <a:pPr eaLnBrk="1" fontAlgn="auto" hangingPunct="1">
              <a:spcAft>
                <a:spcPts val="0"/>
              </a:spcAft>
              <a:defRPr/>
            </a:pPr>
            <a:r>
              <a:rPr lang="en-US" dirty="0" smtClean="0">
                <a:ea typeface="+mj-ea"/>
              </a:rPr>
              <a:t>Performance Levels: Key Words</a:t>
            </a:r>
            <a:endParaRPr lang="en-US" i="1" dirty="0" smtClean="0">
              <a:ea typeface="+mj-ea"/>
            </a:endParaRPr>
          </a:p>
        </p:txBody>
      </p:sp>
      <p:sp>
        <p:nvSpPr>
          <p:cNvPr id="54275" name="Rectangle 3"/>
          <p:cNvSpPr>
            <a:spLocks noGrp="1" noChangeArrowheads="1"/>
          </p:cNvSpPr>
          <p:nvPr>
            <p:ph idx="1"/>
          </p:nvPr>
        </p:nvSpPr>
        <p:spPr>
          <a:xfrm>
            <a:off x="685800" y="1828800"/>
            <a:ext cx="8077200" cy="4525963"/>
          </a:xfrm>
        </p:spPr>
        <p:txBody>
          <a:bodyPr wrap="square" numCol="1" anchor="t" anchorCtr="0" compatLnSpc="1">
            <a:prstTxWarp prst="textNoShape">
              <a:avLst/>
            </a:prstTxWarp>
          </a:bodyPr>
          <a:lstStyle/>
          <a:p>
            <a:pPr marL="350838" indent="-350838" eaLnBrk="1" hangingPunct="1">
              <a:spcBef>
                <a:spcPts val="600"/>
              </a:spcBef>
              <a:spcAft>
                <a:spcPts val="600"/>
              </a:spcAft>
              <a:buClr>
                <a:schemeClr val="accent2"/>
              </a:buClr>
              <a:buSzPct val="85000"/>
              <a:buFont typeface="Calibri" pitchFamily="34" charset="0"/>
              <a:buAutoNum type="arabicPeriod"/>
              <a:defRPr/>
            </a:pPr>
            <a:r>
              <a:rPr lang="en-US" dirty="0" smtClean="0">
                <a:latin typeface="Arial" pitchFamily="34" charset="0"/>
              </a:rPr>
              <a:t>Scan the language used in Domain 2 to describe each level of performance.</a:t>
            </a:r>
          </a:p>
          <a:p>
            <a:pPr marL="350838" indent="-350838" eaLnBrk="1" hangingPunct="1">
              <a:spcBef>
                <a:spcPts val="600"/>
              </a:spcBef>
              <a:spcAft>
                <a:spcPts val="600"/>
              </a:spcAft>
              <a:buClr>
                <a:schemeClr val="accent2"/>
              </a:buClr>
              <a:buSzPct val="85000"/>
              <a:buFont typeface="Calibri" pitchFamily="34" charset="0"/>
              <a:buAutoNum type="arabicPeriod"/>
              <a:defRPr/>
            </a:pPr>
            <a:r>
              <a:rPr lang="en-US" dirty="0" smtClean="0">
                <a:latin typeface="Arial" pitchFamily="34" charset="0"/>
              </a:rPr>
              <a:t>What </a:t>
            </a:r>
            <a:r>
              <a:rPr lang="ja-JP" altLang="en-US" b="1" i="1" dirty="0" smtClean="0">
                <a:latin typeface="Arial" pitchFamily="34" charset="0"/>
              </a:rPr>
              <a:t>“</a:t>
            </a:r>
            <a:r>
              <a:rPr lang="en-US" altLang="ja-JP" b="1" i="1" dirty="0" smtClean="0">
                <a:latin typeface="Arial" pitchFamily="34" charset="0"/>
              </a:rPr>
              <a:t>key words</a:t>
            </a:r>
            <a:r>
              <a:rPr lang="ja-JP" altLang="en-US" dirty="0" smtClean="0">
                <a:latin typeface="Arial" pitchFamily="34" charset="0"/>
              </a:rPr>
              <a:t>”</a:t>
            </a:r>
            <a:r>
              <a:rPr lang="en-US" altLang="ja-JP" dirty="0" smtClean="0">
                <a:latin typeface="Arial" pitchFamily="34" charset="0"/>
              </a:rPr>
              <a:t> would you use to characterize or describe each level?</a:t>
            </a:r>
          </a:p>
          <a:p>
            <a:pPr marL="350838" indent="-350838" eaLnBrk="1" hangingPunct="1">
              <a:spcBef>
                <a:spcPts val="600"/>
              </a:spcBef>
              <a:spcAft>
                <a:spcPts val="600"/>
              </a:spcAft>
              <a:buClr>
                <a:schemeClr val="accent2"/>
              </a:buClr>
              <a:buSzPct val="85000"/>
              <a:buFont typeface="Wingdings" pitchFamily="2" charset="2"/>
              <a:buAutoNum type="arabicPeriod"/>
              <a:defRPr/>
            </a:pPr>
            <a:r>
              <a:rPr lang="en-US" dirty="0" smtClean="0">
                <a:latin typeface="Arial" pitchFamily="34" charset="0"/>
              </a:rPr>
              <a:t>Synthesize your thinking as a discussion pair and choose </a:t>
            </a:r>
            <a:r>
              <a:rPr lang="en-US" b="1" dirty="0" smtClean="0">
                <a:latin typeface="Arial" pitchFamily="34" charset="0"/>
              </a:rPr>
              <a:t>two key words</a:t>
            </a:r>
            <a:r>
              <a:rPr lang="en-US" dirty="0" smtClean="0">
                <a:latin typeface="Arial" pitchFamily="34" charset="0"/>
              </a:rPr>
              <a:t> that represent each level.</a:t>
            </a:r>
          </a:p>
        </p:txBody>
      </p:sp>
    </p:spTree>
    <p:extLst>
      <p:ext uri="{BB962C8B-B14F-4D97-AF65-F5344CB8AC3E}">
        <p14:creationId xmlns:p14="http://schemas.microsoft.com/office/powerpoint/2010/main" val="231900312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716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480140"/>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42963" y="282575"/>
            <a:ext cx="8229600" cy="1143000"/>
          </a:xfrm>
        </p:spPr>
        <p:txBody>
          <a:bodyPr/>
          <a:lstStyle/>
          <a:p>
            <a:pPr eaLnBrk="1" fontAlgn="auto" hangingPunct="1">
              <a:spcAft>
                <a:spcPts val="0"/>
              </a:spcAft>
              <a:defRPr/>
            </a:pPr>
            <a:r>
              <a:rPr lang="en-US" sz="4000" smtClean="0">
                <a:ea typeface="+mj-ea"/>
              </a:rPr>
              <a:t>Performance Levels:  Key Words</a:t>
            </a:r>
          </a:p>
        </p:txBody>
      </p:sp>
      <p:graphicFrame>
        <p:nvGraphicFramePr>
          <p:cNvPr id="13343" name="Group 31"/>
          <p:cNvGraphicFramePr>
            <a:graphicFrameLocks noGrp="1"/>
          </p:cNvGraphicFramePr>
          <p:nvPr>
            <p:ph idx="1"/>
            <p:extLst>
              <p:ext uri="{D42A27DB-BD31-4B8C-83A1-F6EECF244321}">
                <p14:modId xmlns:p14="http://schemas.microsoft.com/office/powerpoint/2010/main" val="936957515"/>
              </p:ext>
            </p:extLst>
          </p:nvPr>
        </p:nvGraphicFramePr>
        <p:xfrm>
          <a:off x="457200" y="1981200"/>
          <a:ext cx="8229600" cy="4354101"/>
        </p:xfrm>
        <a:graphic>
          <a:graphicData uri="http://schemas.openxmlformats.org/drawingml/2006/table">
            <a:tbl>
              <a:tblPr/>
              <a:tblGrid>
                <a:gridCol w="2114026"/>
                <a:gridCol w="2000774"/>
                <a:gridCol w="2057400"/>
                <a:gridCol w="2057400"/>
              </a:tblGrid>
              <a:tr h="5836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Ineffective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Minimally Effective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Effective </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Highly Effective</a:t>
                      </a: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114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Unsafe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Negative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Inappropriate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Insensitive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Unclear</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Poor</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Low</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Unsuitable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None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5" name="Straight Connector 14"/>
          <p:cNvCxnSpPr>
            <a:endCxn id="13343" idx="2"/>
          </p:cNvCxnSpPr>
          <p:nvPr/>
        </p:nvCxnSpPr>
        <p:spPr>
          <a:xfrm>
            <a:off x="4572000" y="1981200"/>
            <a:ext cx="0" cy="4354101"/>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7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42963" y="282575"/>
            <a:ext cx="8229600" cy="1143000"/>
          </a:xfrm>
        </p:spPr>
        <p:txBody>
          <a:bodyPr/>
          <a:lstStyle/>
          <a:p>
            <a:pPr eaLnBrk="1" fontAlgn="auto" hangingPunct="1">
              <a:spcAft>
                <a:spcPts val="0"/>
              </a:spcAft>
              <a:defRPr/>
            </a:pPr>
            <a:r>
              <a:rPr lang="en-US" sz="4000" smtClean="0">
                <a:ea typeface="+mj-ea"/>
              </a:rPr>
              <a:t>Performance Levels:  Key Words</a:t>
            </a:r>
          </a:p>
        </p:txBody>
      </p:sp>
      <p:graphicFrame>
        <p:nvGraphicFramePr>
          <p:cNvPr id="13343" name="Group 31"/>
          <p:cNvGraphicFramePr>
            <a:graphicFrameLocks noGrp="1"/>
          </p:cNvGraphicFramePr>
          <p:nvPr>
            <p:ph idx="1"/>
            <p:extLst>
              <p:ext uri="{D42A27DB-BD31-4B8C-83A1-F6EECF244321}">
                <p14:modId xmlns:p14="http://schemas.microsoft.com/office/powerpoint/2010/main" val="2117240228"/>
              </p:ext>
            </p:extLst>
          </p:nvPr>
        </p:nvGraphicFramePr>
        <p:xfrm>
          <a:off x="457200" y="1981200"/>
          <a:ext cx="8229600" cy="4354101"/>
        </p:xfrm>
        <a:graphic>
          <a:graphicData uri="http://schemas.openxmlformats.org/drawingml/2006/table">
            <a:tbl>
              <a:tblPr/>
              <a:tblGrid>
                <a:gridCol w="2114026"/>
                <a:gridCol w="2000774"/>
                <a:gridCol w="2057400"/>
                <a:gridCol w="2057400"/>
              </a:tblGrid>
              <a:tr h="5836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Ineffective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Minimally Effective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Effective </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Highly Effective</a:t>
                      </a: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1141">
                <a:tc>
                  <a:txBody>
                    <a:bodyPr/>
                    <a:lstStyle/>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Unsafe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Negative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Inappropriate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Insensitive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Unclear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Poor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Low</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Unsuitable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1" i="0" u="none" strike="noStrike" kern="1200" cap="none" spc="0" normalizeH="0" baseline="0" noProof="0" dirty="0" smtClean="0">
                          <a:ln>
                            <a:noFill/>
                          </a:ln>
                          <a:solidFill>
                            <a:prstClr val="black"/>
                          </a:solidFill>
                          <a:effectLst/>
                          <a:uLnTx/>
                          <a:uFillTx/>
                          <a:latin typeface="Arial" charset="0"/>
                          <a:ea typeface="+mn-ea"/>
                          <a:cs typeface="+mn-cs"/>
                        </a:rPr>
                        <a:t>None</a:t>
                      </a: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Partial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Generally</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Attempts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Awareness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Effort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Some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4" name="Slide Number Placeholder 6"/>
          <p:cNvSpPr>
            <a:spLocks noGrp="1"/>
          </p:cNvSpPr>
          <p:nvPr>
            <p:ph type="sldNum" sz="quarter" idx="12"/>
          </p:nvPr>
        </p:nvSpPr>
        <p:spPr bwMode="auto">
          <a:xfrm>
            <a:off x="3048000" y="6356350"/>
            <a:ext cx="3352800" cy="274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FA2E1B98-50A3-4D8A-AA9F-E62007341B1A}" type="slidenum">
              <a:rPr lang="en-US">
                <a:solidFill>
                  <a:prstClr val="black"/>
                </a:solidFill>
                <a:latin typeface="Arial" pitchFamily="34" charset="0"/>
              </a:rPr>
              <a:pPr eaLnBrk="1" hangingPunct="1"/>
              <a:t>16</a:t>
            </a:fld>
            <a:endParaRPr lang="en-US">
              <a:solidFill>
                <a:prstClr val="black"/>
              </a:solidFill>
              <a:latin typeface="Arial" pitchFamily="34" charset="0"/>
            </a:endParaRPr>
          </a:p>
        </p:txBody>
      </p:sp>
      <p:sp>
        <p:nvSpPr>
          <p:cNvPr id="21526" name="TextBox 9"/>
          <p:cNvSpPr txBox="1">
            <a:spLocks noChangeArrowheads="1"/>
          </p:cNvSpPr>
          <p:nvPr/>
        </p:nvSpPr>
        <p:spPr bwMode="auto">
          <a:xfrm>
            <a:off x="1600200" y="6248400"/>
            <a:ext cx="7315200" cy="400050"/>
          </a:xfrm>
          <a:prstGeom prst="rect">
            <a:avLst/>
          </a:prstGeom>
          <a:noFill/>
          <a:ln w="19050">
            <a:solidFill>
              <a:schemeClr val="bg1"/>
            </a:solidFill>
            <a:miter lim="800000"/>
            <a:headEnd/>
            <a:tailEnd/>
          </a:ln>
        </p:spPr>
        <p:txBody>
          <a:bodyPr>
            <a:spAutoFit/>
          </a:bodyPr>
          <a:lstStyle/>
          <a:p>
            <a:pPr defTabSz="457200">
              <a:defRPr/>
            </a:pPr>
            <a:r>
              <a:rPr lang="en-US" sz="2000" b="1" i="1" dirty="0">
                <a:solidFill>
                  <a:srgbClr val="94734E">
                    <a:lumMod val="50000"/>
                  </a:srgbClr>
                </a:solidFill>
                <a:latin typeface="Tahoma" pitchFamily="34" charset="0"/>
                <a:ea typeface="MS PGothic" pitchFamily="34" charset="-128"/>
                <a:cs typeface="ＭＳ Ｐゴシック" charset="0"/>
              </a:rPr>
              <a:t>Levels of cognition and constructivist learning increase</a:t>
            </a:r>
          </a:p>
        </p:txBody>
      </p:sp>
      <p:cxnSp>
        <p:nvCxnSpPr>
          <p:cNvPr id="12" name="Straight Arrow Connector 11"/>
          <p:cNvCxnSpPr/>
          <p:nvPr/>
        </p:nvCxnSpPr>
        <p:spPr>
          <a:xfrm>
            <a:off x="2514600" y="6172200"/>
            <a:ext cx="6248400" cy="158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14600" y="4038600"/>
            <a:ext cx="41148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856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152400"/>
            <a:ext cx="8229600" cy="1143000"/>
          </a:xfrm>
        </p:spPr>
        <p:txBody>
          <a:bodyPr/>
          <a:lstStyle/>
          <a:p>
            <a:pPr eaLnBrk="1" fontAlgn="auto" hangingPunct="1">
              <a:spcAft>
                <a:spcPts val="0"/>
              </a:spcAft>
              <a:defRPr/>
            </a:pPr>
            <a:r>
              <a:rPr lang="en-US" sz="4000" dirty="0" smtClean="0">
                <a:ea typeface="+mj-ea"/>
              </a:rPr>
              <a:t>Performance Levels:  Key Words</a:t>
            </a:r>
          </a:p>
        </p:txBody>
      </p:sp>
      <p:graphicFrame>
        <p:nvGraphicFramePr>
          <p:cNvPr id="13343" name="Group 31"/>
          <p:cNvGraphicFramePr>
            <a:graphicFrameLocks noGrp="1"/>
          </p:cNvGraphicFramePr>
          <p:nvPr>
            <p:ph idx="1"/>
            <p:extLst>
              <p:ext uri="{D42A27DB-BD31-4B8C-83A1-F6EECF244321}">
                <p14:modId xmlns:p14="http://schemas.microsoft.com/office/powerpoint/2010/main" val="992058695"/>
              </p:ext>
            </p:extLst>
          </p:nvPr>
        </p:nvGraphicFramePr>
        <p:xfrm>
          <a:off x="457200" y="1981200"/>
          <a:ext cx="8229600" cy="4354101"/>
        </p:xfrm>
        <a:graphic>
          <a:graphicData uri="http://schemas.openxmlformats.org/drawingml/2006/table">
            <a:tbl>
              <a:tblPr/>
              <a:tblGrid>
                <a:gridCol w="2114026"/>
                <a:gridCol w="2000774"/>
                <a:gridCol w="2057400"/>
                <a:gridCol w="2057400"/>
              </a:tblGrid>
              <a:tr h="5836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Ineffective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Minimally Effective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Effective </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Highly Effective</a:t>
                      </a: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1141">
                <a:tc>
                  <a:txBody>
                    <a:bodyPr/>
                    <a:lstStyle/>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Unsafe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Negative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Inappropriate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Insensitive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Unclear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Poor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Low</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Unsuitable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1" i="0" u="none" strike="noStrike" kern="1200" cap="none" spc="0" normalizeH="0" baseline="0" noProof="0" dirty="0" smtClean="0">
                          <a:ln>
                            <a:noFill/>
                          </a:ln>
                          <a:solidFill>
                            <a:prstClr val="black"/>
                          </a:solidFill>
                          <a:effectLst/>
                          <a:uLnTx/>
                          <a:uFillTx/>
                          <a:latin typeface="Arial" charset="0"/>
                          <a:ea typeface="+mn-ea"/>
                          <a:cs typeface="+mn-cs"/>
                        </a:rPr>
                        <a:t>None</a:t>
                      </a: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Partial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Generally</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Attempts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Awareness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Effort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Some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Safe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Respectful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Effective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Clear</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High Expectations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Most</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88" name="Slide Number Placeholder 6"/>
          <p:cNvSpPr>
            <a:spLocks noGrp="1"/>
          </p:cNvSpPr>
          <p:nvPr>
            <p:ph type="sldNum" sz="quarter" idx="12"/>
          </p:nvPr>
        </p:nvSpPr>
        <p:spPr bwMode="auto">
          <a:xfrm>
            <a:off x="3048000" y="6356350"/>
            <a:ext cx="3352800" cy="274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B4C20DFB-83C6-462E-BE5E-067955748D16}" type="slidenum">
              <a:rPr lang="en-US">
                <a:solidFill>
                  <a:prstClr val="black"/>
                </a:solidFill>
                <a:latin typeface="Arial" pitchFamily="34" charset="0"/>
              </a:rPr>
              <a:pPr eaLnBrk="1" hangingPunct="1"/>
              <a:t>17</a:t>
            </a:fld>
            <a:endParaRPr lang="en-US">
              <a:solidFill>
                <a:prstClr val="black"/>
              </a:solidFill>
              <a:latin typeface="Arial" pitchFamily="34" charset="0"/>
            </a:endParaRPr>
          </a:p>
        </p:txBody>
      </p:sp>
      <p:sp>
        <p:nvSpPr>
          <p:cNvPr id="22550" name="TextBox 9"/>
          <p:cNvSpPr txBox="1">
            <a:spLocks noChangeArrowheads="1"/>
          </p:cNvSpPr>
          <p:nvPr/>
        </p:nvSpPr>
        <p:spPr bwMode="auto">
          <a:xfrm>
            <a:off x="1676400" y="6248400"/>
            <a:ext cx="7239000" cy="400050"/>
          </a:xfrm>
          <a:prstGeom prst="rect">
            <a:avLst/>
          </a:prstGeom>
          <a:noFill/>
          <a:ln w="19050">
            <a:solidFill>
              <a:srgbClr val="6600CC"/>
            </a:solidFill>
            <a:miter lim="800000"/>
            <a:headEnd/>
            <a:tailEnd/>
          </a:ln>
        </p:spPr>
        <p:txBody>
          <a:bodyPr>
            <a:spAutoFit/>
          </a:bodyPr>
          <a:lstStyle/>
          <a:p>
            <a:pPr defTabSz="457200">
              <a:defRPr/>
            </a:pPr>
            <a:r>
              <a:rPr lang="en-US" sz="2000" b="1" i="1" dirty="0">
                <a:solidFill>
                  <a:srgbClr val="94734E">
                    <a:lumMod val="50000"/>
                  </a:srgbClr>
                </a:solidFill>
                <a:latin typeface="Tahoma" pitchFamily="34" charset="0"/>
                <a:ea typeface="MS PGothic" pitchFamily="34" charset="-128"/>
                <a:cs typeface="ＭＳ Ｐゴシック" charset="0"/>
              </a:rPr>
              <a:t>Levels of cognition and constructivist learning increase</a:t>
            </a:r>
          </a:p>
        </p:txBody>
      </p:sp>
      <p:cxnSp>
        <p:nvCxnSpPr>
          <p:cNvPr id="12" name="Straight Arrow Connector 11"/>
          <p:cNvCxnSpPr/>
          <p:nvPr/>
        </p:nvCxnSpPr>
        <p:spPr>
          <a:xfrm>
            <a:off x="2514600" y="6172200"/>
            <a:ext cx="6248400" cy="158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52700" y="4000500"/>
            <a:ext cx="40386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9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152400"/>
            <a:ext cx="8229600" cy="1143000"/>
          </a:xfrm>
        </p:spPr>
        <p:txBody>
          <a:bodyPr/>
          <a:lstStyle/>
          <a:p>
            <a:pPr eaLnBrk="1" fontAlgn="auto" hangingPunct="1">
              <a:spcAft>
                <a:spcPts val="0"/>
              </a:spcAft>
              <a:defRPr/>
            </a:pPr>
            <a:r>
              <a:rPr lang="en-US" sz="4000" dirty="0" smtClean="0">
                <a:ea typeface="+mj-ea"/>
              </a:rPr>
              <a:t>Performance Levels:  Key Words</a:t>
            </a:r>
          </a:p>
        </p:txBody>
      </p:sp>
      <p:graphicFrame>
        <p:nvGraphicFramePr>
          <p:cNvPr id="13343" name="Group 31"/>
          <p:cNvGraphicFramePr>
            <a:graphicFrameLocks noGrp="1"/>
          </p:cNvGraphicFramePr>
          <p:nvPr>
            <p:ph idx="1"/>
            <p:extLst>
              <p:ext uri="{D42A27DB-BD31-4B8C-83A1-F6EECF244321}">
                <p14:modId xmlns:p14="http://schemas.microsoft.com/office/powerpoint/2010/main" val="3785862066"/>
              </p:ext>
            </p:extLst>
          </p:nvPr>
        </p:nvGraphicFramePr>
        <p:xfrm>
          <a:off x="457200" y="1904999"/>
          <a:ext cx="8229600" cy="4450080"/>
        </p:xfrm>
        <a:graphic>
          <a:graphicData uri="http://schemas.openxmlformats.org/drawingml/2006/table">
            <a:tbl>
              <a:tblPr/>
              <a:tblGrid>
                <a:gridCol w="2114026"/>
                <a:gridCol w="2000774"/>
                <a:gridCol w="2057400"/>
                <a:gridCol w="2057400"/>
              </a:tblGrid>
              <a:tr h="71786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Ineffective</a:t>
                      </a: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Minimally Effective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Effective </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Highly Effective</a:t>
                      </a: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1141">
                <a:tc>
                  <a:txBody>
                    <a:bodyPr/>
                    <a:lstStyle/>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Unsafe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Negative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Inappropriate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Insensitive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Unclear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Poor</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Low</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0" i="0" u="none" strike="noStrike" kern="1200" cap="none" spc="0" normalizeH="0" baseline="0" noProof="0" dirty="0" smtClean="0">
                          <a:ln>
                            <a:noFill/>
                          </a:ln>
                          <a:solidFill>
                            <a:prstClr val="black"/>
                          </a:solidFill>
                          <a:effectLst/>
                          <a:uLnTx/>
                          <a:uFillTx/>
                          <a:latin typeface="Arial" charset="0"/>
                          <a:ea typeface="+mn-ea"/>
                          <a:cs typeface="+mn-cs"/>
                        </a:rPr>
                        <a:t>Unsuitable</a:t>
                      </a:r>
                    </a:p>
                    <a:p>
                      <a:pPr marL="0" marR="0" lvl="0" indent="0" algn="ctr" defTabSz="914400" rtl="0" eaLnBrk="1" fontAlgn="base" latinLnBrk="0" hangingPunct="1">
                        <a:lnSpc>
                          <a:spcPct val="100000"/>
                        </a:lnSpc>
                        <a:spcBef>
                          <a:spcPct val="20000"/>
                        </a:spcBef>
                        <a:spcAft>
                          <a:spcPct val="0"/>
                        </a:spcAft>
                        <a:buClr>
                          <a:srgbClr val="C0C0C0"/>
                        </a:buClr>
                        <a:buSzPct val="90000"/>
                        <a:buFont typeface="Wingdings" pitchFamily="2" charset="2"/>
                        <a:buNone/>
                        <a:tabLst/>
                        <a:defRPr/>
                      </a:pPr>
                      <a:r>
                        <a:rPr kumimoji="0" lang="en-US" sz="2000" b="1" i="0" u="none" strike="noStrike" kern="1200" cap="none" spc="0" normalizeH="0" baseline="0" noProof="0" dirty="0" smtClean="0">
                          <a:ln>
                            <a:noFill/>
                          </a:ln>
                          <a:solidFill>
                            <a:prstClr val="black"/>
                          </a:solidFill>
                          <a:effectLst/>
                          <a:uLnTx/>
                          <a:uFillTx/>
                          <a:latin typeface="Arial" charset="0"/>
                          <a:ea typeface="+mn-ea"/>
                          <a:cs typeface="+mn-cs"/>
                        </a:rPr>
                        <a:t>None</a:t>
                      </a:r>
                      <a:endParaRPr kumimoji="0" lang="en-US" sz="2000" b="1" i="0" u="none" strike="noStrike" cap="none" normalizeH="0" baseline="0" dirty="0" smtClean="0">
                        <a:ln>
                          <a:noFill/>
                        </a:ln>
                        <a:solidFill>
                          <a:schemeClr val="tx1"/>
                        </a:solidFill>
                        <a:effectLst/>
                        <a:latin typeface="Arial" charset="0"/>
                      </a:endParaRPr>
                    </a:p>
                  </a:txBody>
                  <a:tcPr marL="90601" marR="906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Partial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Generally</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Attempts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Awareness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Effort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Some</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Safe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Consistent</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Respectful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Effective</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Clear</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High Expectations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Most</a:t>
                      </a:r>
                    </a:p>
                  </a:txBody>
                  <a:tcPr marL="90601" marR="906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Respectful</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High Standards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Seamless </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Student Lead</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Teacher Monitoring</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STUDENTS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Always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Arial" pitchFamily="34" charset="0"/>
                        <a:buNone/>
                        <a:tabLst/>
                      </a:pPr>
                      <a:endParaRPr kumimoji="0" lang="en-US" sz="2000" b="0" i="0" u="none" strike="noStrike" cap="none" normalizeH="0" baseline="0" dirty="0" smtClean="0">
                        <a:ln>
                          <a:noFill/>
                        </a:ln>
                        <a:solidFill>
                          <a:schemeClr val="tx1"/>
                        </a:solidFill>
                        <a:effectLst/>
                        <a:latin typeface="Arial" charset="0"/>
                      </a:endParaRPr>
                    </a:p>
                  </a:txBody>
                  <a:tcPr marL="90601" marR="906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12" name="Slide Number Placeholder 6"/>
          <p:cNvSpPr>
            <a:spLocks noGrp="1"/>
          </p:cNvSpPr>
          <p:nvPr>
            <p:ph type="sldNum" sz="quarter" idx="12"/>
          </p:nvPr>
        </p:nvSpPr>
        <p:spPr bwMode="auto">
          <a:xfrm>
            <a:off x="3048000" y="6356350"/>
            <a:ext cx="3352800" cy="2746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Medium" pitchFamily="34" charset="0"/>
                <a:ea typeface="MS PGothic" pitchFamily="34" charset="-128"/>
              </a:defRPr>
            </a:lvl1pPr>
            <a:lvl2pPr marL="742950" indent="-285750" eaLnBrk="0" hangingPunct="0">
              <a:defRPr>
                <a:solidFill>
                  <a:schemeClr val="tx1"/>
                </a:solidFill>
                <a:latin typeface="Franklin Gothic Medium" pitchFamily="34" charset="0"/>
                <a:ea typeface="MS PGothic" pitchFamily="34" charset="-128"/>
              </a:defRPr>
            </a:lvl2pPr>
            <a:lvl3pPr marL="1143000" indent="-228600" eaLnBrk="0" hangingPunct="0">
              <a:defRPr>
                <a:solidFill>
                  <a:schemeClr val="tx1"/>
                </a:solidFill>
                <a:latin typeface="Franklin Gothic Medium" pitchFamily="34" charset="0"/>
                <a:ea typeface="MS PGothic" pitchFamily="34" charset="-128"/>
              </a:defRPr>
            </a:lvl3pPr>
            <a:lvl4pPr marL="1600200" indent="-228600" eaLnBrk="0" hangingPunct="0">
              <a:defRPr>
                <a:solidFill>
                  <a:schemeClr val="tx1"/>
                </a:solidFill>
                <a:latin typeface="Franklin Gothic Medium" pitchFamily="34" charset="0"/>
                <a:ea typeface="MS PGothic" pitchFamily="34" charset="-128"/>
              </a:defRPr>
            </a:lvl4pPr>
            <a:lvl5pPr marL="2057400" indent="-228600" eaLnBrk="0" hangingPunct="0">
              <a:defRPr>
                <a:solidFill>
                  <a:schemeClr val="tx1"/>
                </a:solidFill>
                <a:latin typeface="Franklin Gothic Medium"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Medium" pitchFamily="34" charset="0"/>
                <a:ea typeface="MS PGothic" pitchFamily="34" charset="-128"/>
              </a:defRPr>
            </a:lvl9pPr>
          </a:lstStyle>
          <a:p>
            <a:pPr eaLnBrk="1" hangingPunct="1"/>
            <a:fld id="{B635994A-DEC0-4E5E-A687-0FAFF7972765}" type="slidenum">
              <a:rPr lang="en-US">
                <a:solidFill>
                  <a:prstClr val="black"/>
                </a:solidFill>
                <a:latin typeface="Arial" pitchFamily="34" charset="0"/>
              </a:rPr>
              <a:pPr eaLnBrk="1" hangingPunct="1"/>
              <a:t>18</a:t>
            </a:fld>
            <a:endParaRPr lang="en-US">
              <a:solidFill>
                <a:prstClr val="black"/>
              </a:solidFill>
              <a:latin typeface="Arial" pitchFamily="34" charset="0"/>
            </a:endParaRPr>
          </a:p>
        </p:txBody>
      </p:sp>
      <p:sp>
        <p:nvSpPr>
          <p:cNvPr id="13339" name="AutoShape 27"/>
          <p:cNvSpPr>
            <a:spLocks noChangeArrowheads="1"/>
          </p:cNvSpPr>
          <p:nvPr/>
        </p:nvSpPr>
        <p:spPr bwMode="auto">
          <a:xfrm>
            <a:off x="2514600" y="1143000"/>
            <a:ext cx="3276600" cy="762000"/>
          </a:xfrm>
          <a:prstGeom prst="wedgeEllipseCallout">
            <a:avLst>
              <a:gd name="adj1" fmla="val 56333"/>
              <a:gd name="adj2" fmla="val 77963"/>
            </a:avLst>
          </a:prstGeom>
          <a:solidFill>
            <a:schemeClr val="bg2">
              <a:lumMod val="50000"/>
            </a:schemeClr>
          </a:solidFill>
          <a:ln w="9525">
            <a:solidFill>
              <a:schemeClr val="tx1"/>
            </a:solidFill>
            <a:miter lim="800000"/>
            <a:headEnd/>
            <a:tailEnd/>
          </a:ln>
        </p:spPr>
        <p:txBody>
          <a:bodyPr/>
          <a:lstStyle/>
          <a:p>
            <a:pPr algn="ctr" defTabSz="457200">
              <a:defRPr/>
            </a:pPr>
            <a:r>
              <a:rPr lang="en-US" sz="2000" b="1" dirty="0">
                <a:solidFill>
                  <a:srgbClr val="928B70">
                    <a:lumMod val="20000"/>
                    <a:lumOff val="80000"/>
                  </a:srgbClr>
                </a:solidFill>
                <a:ea typeface="MS PGothic" pitchFamily="34" charset="-128"/>
                <a:cs typeface="ＭＳ Ｐゴシック" charset="0"/>
              </a:rPr>
              <a:t>Teacher-directed success!</a:t>
            </a:r>
          </a:p>
        </p:txBody>
      </p:sp>
      <p:sp>
        <p:nvSpPr>
          <p:cNvPr id="13341" name="AutoShape 29"/>
          <p:cNvSpPr>
            <a:spLocks noChangeArrowheads="1"/>
          </p:cNvSpPr>
          <p:nvPr/>
        </p:nvSpPr>
        <p:spPr bwMode="auto">
          <a:xfrm>
            <a:off x="5715000" y="1143000"/>
            <a:ext cx="3124200" cy="685800"/>
          </a:xfrm>
          <a:prstGeom prst="wedgeEllipseCallout">
            <a:avLst>
              <a:gd name="adj1" fmla="val 37009"/>
              <a:gd name="adj2" fmla="val 93713"/>
            </a:avLst>
          </a:prstGeom>
          <a:solidFill>
            <a:srgbClr val="009900"/>
          </a:solidFill>
          <a:ln w="9525">
            <a:solidFill>
              <a:schemeClr val="tx1"/>
            </a:solidFill>
            <a:miter lim="800000"/>
            <a:headEnd/>
            <a:tailEnd/>
          </a:ln>
        </p:spPr>
        <p:txBody>
          <a:bodyPr/>
          <a:lstStyle/>
          <a:p>
            <a:pPr algn="ctr" defTabSz="457200">
              <a:defRPr/>
            </a:pPr>
            <a:r>
              <a:rPr lang="en-US" b="1" dirty="0">
                <a:solidFill>
                  <a:srgbClr val="928B70">
                    <a:lumMod val="20000"/>
                    <a:lumOff val="80000"/>
                  </a:srgbClr>
                </a:solidFill>
                <a:latin typeface="Tahoma" pitchFamily="34" charset="0"/>
                <a:ea typeface="MS PGothic" pitchFamily="34" charset="-128"/>
                <a:cs typeface="ＭＳ Ｐゴシック" charset="0"/>
              </a:rPr>
              <a:t>Student-directed success!</a:t>
            </a:r>
          </a:p>
        </p:txBody>
      </p:sp>
      <p:sp>
        <p:nvSpPr>
          <p:cNvPr id="23576" name="TextBox 9"/>
          <p:cNvSpPr txBox="1">
            <a:spLocks noChangeArrowheads="1"/>
          </p:cNvSpPr>
          <p:nvPr/>
        </p:nvSpPr>
        <p:spPr bwMode="auto">
          <a:xfrm>
            <a:off x="1676400" y="6248400"/>
            <a:ext cx="7239000" cy="400050"/>
          </a:xfrm>
          <a:prstGeom prst="rect">
            <a:avLst/>
          </a:prstGeom>
          <a:noFill/>
          <a:ln w="19050">
            <a:solidFill>
              <a:schemeClr val="bg2"/>
            </a:solidFill>
            <a:miter lim="800000"/>
            <a:headEnd/>
            <a:tailEnd/>
          </a:ln>
        </p:spPr>
        <p:txBody>
          <a:bodyPr>
            <a:spAutoFit/>
          </a:bodyPr>
          <a:lstStyle/>
          <a:p>
            <a:pPr defTabSz="457200">
              <a:defRPr/>
            </a:pPr>
            <a:r>
              <a:rPr lang="en-US" sz="2000" b="1" i="1" dirty="0">
                <a:solidFill>
                  <a:srgbClr val="94734E">
                    <a:lumMod val="50000"/>
                  </a:srgbClr>
                </a:solidFill>
                <a:latin typeface="Tahoma" pitchFamily="34" charset="0"/>
                <a:ea typeface="MS PGothic" pitchFamily="34" charset="-128"/>
                <a:cs typeface="ＭＳ Ｐゴシック" charset="0"/>
              </a:rPr>
              <a:t>Levels of cognition and constructivist learning increase</a:t>
            </a:r>
          </a:p>
        </p:txBody>
      </p:sp>
      <p:cxnSp>
        <p:nvCxnSpPr>
          <p:cNvPr id="12" name="Straight Arrow Connector 11"/>
          <p:cNvCxnSpPr/>
          <p:nvPr/>
        </p:nvCxnSpPr>
        <p:spPr>
          <a:xfrm>
            <a:off x="2514600" y="6248400"/>
            <a:ext cx="6248400" cy="1588"/>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2514600" y="4038600"/>
            <a:ext cx="41148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559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9" grpId="0" animBg="1"/>
      <p:bldP spid="133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WHAT IS CLOSE READING?</a:t>
            </a:r>
            <a:endParaRPr lang="en-US" dirty="0"/>
          </a:p>
        </p:txBody>
      </p:sp>
      <p:sp>
        <p:nvSpPr>
          <p:cNvPr id="3" name="Content Placeholder 2"/>
          <p:cNvSpPr>
            <a:spLocks noGrp="1"/>
          </p:cNvSpPr>
          <p:nvPr>
            <p:ph idx="1"/>
          </p:nvPr>
        </p:nvSpPr>
        <p:spPr>
          <a:xfrm>
            <a:off x="457200" y="1143000"/>
            <a:ext cx="8229600" cy="5562600"/>
          </a:xfrm>
        </p:spPr>
        <p:txBody>
          <a:bodyPr>
            <a:normAutofit fontScale="32500" lnSpcReduction="20000"/>
          </a:bodyPr>
          <a:lstStyle/>
          <a:p>
            <a:r>
              <a:rPr lang="en-US" sz="4600" b="1" u="sng" dirty="0"/>
              <a:t>Close Reading:  </a:t>
            </a:r>
            <a:r>
              <a:rPr lang="en-US" sz="4600" dirty="0"/>
              <a:t>Read closely to determine what the text says explicitly and to make logical inferences from it; cite specific textual evidence when writing or speaking to support conclusions drawn from the text. Thus, what “close reading” really means in practice is disciplined re-reading of inherently complex and worthy texts. The close = re-read + worthy assumption here is critical: we assume that a rich text simply cannot be understood and appreciated by a single read, no matter how skilled and motivated the reader.</a:t>
            </a:r>
          </a:p>
          <a:p>
            <a:endParaRPr lang="en-US" sz="4600" dirty="0"/>
          </a:p>
          <a:p>
            <a:r>
              <a:rPr lang="en-US" sz="4600" b="1" u="sng" dirty="0"/>
              <a:t>The </a:t>
            </a:r>
            <a:r>
              <a:rPr lang="en-US" sz="4600" b="1" u="sng" dirty="0" smtClean="0"/>
              <a:t>goal: </a:t>
            </a:r>
            <a:r>
              <a:rPr lang="en-US" sz="4600" dirty="0"/>
              <a:t>C</a:t>
            </a:r>
            <a:r>
              <a:rPr lang="en-US" sz="4600" dirty="0" smtClean="0"/>
              <a:t>losely </a:t>
            </a:r>
            <a:r>
              <a:rPr lang="en-US" sz="4600" dirty="0"/>
              <a:t>analyze the material and explain why details are significant. Therefore, close reading does not try to summarize the author’s main points, rather, it focuses on “picking apart” and closely looking at the what the author makes his/her argument, why is it interesting, etc.  That emphasis is clear from the anchor standards in the Common Core, as noted above: the goal is to understand what the author is doing and accomplishing, and what it means; the goal is not to respond personally to what the author is doing.  This does not mean, however, that we should ignore or try to bypass the reader’s responses, prior knowledge, or interests. On the contrary, reading cannot help but involve an inter-mingling of our experience and what the author says and perhaps means. But it does not follow from this fact that instruction should give equal weight to personal reactions to a text when the goal is close reading. On the contrary: we must constantly be alert to how and where our own prejudices (literally, pre-judging) may be interfering with meaning-making of the text.</a:t>
            </a:r>
          </a:p>
          <a:p>
            <a:endParaRPr lang="en-US" sz="4600" dirty="0"/>
          </a:p>
          <a:p>
            <a:r>
              <a:rPr lang="en-US" sz="4600" b="1" u="sng" dirty="0"/>
              <a:t>Read Domain </a:t>
            </a:r>
            <a:r>
              <a:rPr lang="en-US" sz="4600" b="1" u="sng" dirty="0" smtClean="0"/>
              <a:t>3--</a:t>
            </a:r>
            <a:r>
              <a:rPr lang="en-US" sz="4600" dirty="0" smtClean="0"/>
              <a:t> </a:t>
            </a:r>
            <a:r>
              <a:rPr lang="en-US" sz="4600" i="1" u="sng" dirty="0"/>
              <a:t>Teaching for </a:t>
            </a:r>
            <a:r>
              <a:rPr lang="en-US" sz="4600" i="1" u="sng" dirty="0" smtClean="0"/>
              <a:t>Learning. </a:t>
            </a:r>
            <a:r>
              <a:rPr lang="en-US" sz="4600" dirty="0"/>
              <a:t>Read the Danielson description and paraphrase each of the components (3a, 3b, 3c, 3d, and 3e) on the back of this page</a:t>
            </a:r>
            <a:r>
              <a:rPr lang="en-US" sz="4600" dirty="0" smtClean="0"/>
              <a:t>.</a:t>
            </a:r>
            <a:endParaRPr lang="en-US" sz="4600" dirty="0"/>
          </a:p>
          <a:p>
            <a:endParaRPr lang="en-US" sz="4600" dirty="0"/>
          </a:p>
          <a:p>
            <a:r>
              <a:rPr lang="en-US" sz="4600" b="1" u="sng" dirty="0"/>
              <a:t>Reread </a:t>
            </a:r>
            <a:r>
              <a:rPr lang="en-US" sz="4600" b="1" u="sng" dirty="0" smtClean="0"/>
              <a:t>3A</a:t>
            </a:r>
            <a:r>
              <a:rPr lang="en-US" sz="4600" b="1" i="1" dirty="0" smtClean="0"/>
              <a:t>--</a:t>
            </a:r>
            <a:r>
              <a:rPr lang="en-US" sz="4600" i="1" u="sng" dirty="0" smtClean="0"/>
              <a:t>Communicating </a:t>
            </a:r>
            <a:r>
              <a:rPr lang="en-US" sz="4600" i="1" u="sng" dirty="0"/>
              <a:t>with Students</a:t>
            </a:r>
            <a:r>
              <a:rPr lang="en-US" sz="4600" i="1" dirty="0"/>
              <a:t>.</a:t>
            </a:r>
            <a:r>
              <a:rPr lang="en-US" sz="4600" dirty="0"/>
              <a:t>  Explain the teacher’s responsibility in detail to effectively communicate from the beginning of a lesson through the conclusion of the lesson. Cite specific evidence.</a:t>
            </a:r>
          </a:p>
          <a:p>
            <a:endParaRPr lang="en-US" dirty="0"/>
          </a:p>
        </p:txBody>
      </p:sp>
    </p:spTree>
    <p:extLst>
      <p:ext uri="{BB962C8B-B14F-4D97-AF65-F5344CB8AC3E}">
        <p14:creationId xmlns:p14="http://schemas.microsoft.com/office/powerpoint/2010/main" val="282125364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1362456"/>
          </a:xfrm>
        </p:spPr>
        <p:txBody>
          <a:bodyPr>
            <a:normAutofit/>
          </a:bodyPr>
          <a:lstStyle/>
          <a:p>
            <a:r>
              <a:rPr lang="en-US" dirty="0" smtClean="0"/>
              <a:t>Your mission:</a:t>
            </a:r>
            <a:endParaRPr lang="en-US" dirty="0"/>
          </a:p>
        </p:txBody>
      </p:sp>
      <p:sp>
        <p:nvSpPr>
          <p:cNvPr id="3" name="Content Placeholder 2"/>
          <p:cNvSpPr>
            <a:spLocks noGrp="1"/>
          </p:cNvSpPr>
          <p:nvPr>
            <p:ph type="body" idx="1"/>
          </p:nvPr>
        </p:nvSpPr>
        <p:spPr>
          <a:xfrm>
            <a:off x="530352" y="1905000"/>
            <a:ext cx="7772400" cy="4419600"/>
          </a:xfrm>
        </p:spPr>
        <p:txBody>
          <a:bodyPr>
            <a:normAutofit fontScale="32500" lnSpcReduction="20000"/>
          </a:bodyPr>
          <a:lstStyle/>
          <a:p>
            <a:pPr marL="0" indent="0">
              <a:buNone/>
            </a:pPr>
            <a:endParaRPr lang="en-US" sz="5100" dirty="0"/>
          </a:p>
          <a:p>
            <a:pPr marL="685800" indent="-685800">
              <a:buFont typeface="Arial" pitchFamily="34" charset="0"/>
              <a:buChar char="•"/>
            </a:pPr>
            <a:r>
              <a:rPr lang="en-US" sz="7400" dirty="0"/>
              <a:t>This system is about </a:t>
            </a:r>
            <a:r>
              <a:rPr lang="en-US" sz="7400" dirty="0" smtClean="0"/>
              <a:t>making you the best teacher possible.</a:t>
            </a:r>
            <a:endParaRPr lang="en-US" sz="7400" dirty="0"/>
          </a:p>
          <a:p>
            <a:pPr marL="685800" indent="-685800">
              <a:buFont typeface="Arial" pitchFamily="34" charset="0"/>
              <a:buChar char="•"/>
            </a:pPr>
            <a:r>
              <a:rPr lang="en-US" sz="7400" dirty="0"/>
              <a:t>Being a better teacher benefits not only the </a:t>
            </a:r>
            <a:r>
              <a:rPr lang="en-US" sz="7400" dirty="0" smtClean="0"/>
              <a:t>student, </a:t>
            </a:r>
            <a:r>
              <a:rPr lang="en-US" sz="7400" dirty="0"/>
              <a:t>but the teacher as well.</a:t>
            </a:r>
          </a:p>
          <a:p>
            <a:pPr marL="685800" indent="-685800">
              <a:buFont typeface="Arial" pitchFamily="34" charset="0"/>
              <a:buChar char="•"/>
            </a:pPr>
            <a:r>
              <a:rPr lang="en-US" sz="7400" dirty="0"/>
              <a:t>What do you </a:t>
            </a:r>
            <a:r>
              <a:rPr lang="en-US" sz="7400" dirty="0" smtClean="0"/>
              <a:t>already know</a:t>
            </a:r>
            <a:r>
              <a:rPr lang="en-US" sz="7400" dirty="0"/>
              <a:t>?  </a:t>
            </a:r>
            <a:r>
              <a:rPr lang="en-US" sz="7400" dirty="0" smtClean="0"/>
              <a:t>Learn how Competencies align to </a:t>
            </a:r>
            <a:r>
              <a:rPr lang="en-US" sz="7400" dirty="0"/>
              <a:t>Domains </a:t>
            </a:r>
          </a:p>
          <a:p>
            <a:pPr marL="685800" indent="-685800">
              <a:buFont typeface="Arial" pitchFamily="34" charset="0"/>
              <a:buChar char="•"/>
            </a:pPr>
            <a:r>
              <a:rPr lang="en-US" sz="7400" dirty="0"/>
              <a:t>How does this tie to CCSS instruction?</a:t>
            </a:r>
          </a:p>
          <a:p>
            <a:pPr marL="685800" indent="-685800">
              <a:buFont typeface="Arial" pitchFamily="34" charset="0"/>
              <a:buChar char="•"/>
            </a:pPr>
            <a:r>
              <a:rPr lang="en-US" sz="7400" dirty="0"/>
              <a:t>Understanding the three-part evaluation system.</a:t>
            </a:r>
          </a:p>
          <a:p>
            <a:pPr marL="685800" indent="-685800">
              <a:buFont typeface="Arial" pitchFamily="34" charset="0"/>
              <a:buChar char="•"/>
            </a:pPr>
            <a:r>
              <a:rPr lang="en-US" sz="7400" dirty="0"/>
              <a:t>What is the new teacher observation cycle?</a:t>
            </a:r>
          </a:p>
          <a:p>
            <a:pPr marL="685800" indent="-685800">
              <a:buFont typeface="Arial" pitchFamily="34" charset="0"/>
              <a:buChar char="•"/>
            </a:pPr>
            <a:r>
              <a:rPr lang="en-US" sz="7400" dirty="0"/>
              <a:t>Dig deeply into the Domains 1-4.</a:t>
            </a:r>
          </a:p>
          <a:p>
            <a:pPr marL="685800" indent="-685800">
              <a:buFont typeface="Arial" pitchFamily="34" charset="0"/>
              <a:buChar char="•"/>
            </a:pPr>
            <a:r>
              <a:rPr lang="en-US" sz="7400" dirty="0"/>
              <a:t>This new system is not optional, and is the new evaluation system for </a:t>
            </a:r>
            <a:r>
              <a:rPr lang="en-US" sz="7400" i="1" dirty="0"/>
              <a:t>all</a:t>
            </a:r>
            <a:r>
              <a:rPr lang="en-US" sz="7400" dirty="0"/>
              <a:t> NM teachers.</a:t>
            </a:r>
          </a:p>
          <a:p>
            <a:endParaRPr lang="en-US" dirty="0"/>
          </a:p>
        </p:txBody>
      </p:sp>
    </p:spTree>
    <p:extLst>
      <p:ext uri="{BB962C8B-B14F-4D97-AF65-F5344CB8AC3E}">
        <p14:creationId xmlns:p14="http://schemas.microsoft.com/office/powerpoint/2010/main" val="342156539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dirty="0" smtClean="0"/>
              <a:t>CLOSE READING</a:t>
            </a:r>
            <a:endParaRPr lang="en-US" dirty="0"/>
          </a:p>
        </p:txBody>
      </p:sp>
      <p:sp>
        <p:nvSpPr>
          <p:cNvPr id="3" name="Rectangle 2"/>
          <p:cNvSpPr/>
          <p:nvPr/>
        </p:nvSpPr>
        <p:spPr>
          <a:xfrm>
            <a:off x="358923" y="1219200"/>
            <a:ext cx="8534400" cy="4985980"/>
          </a:xfrm>
          <a:prstGeom prst="rect">
            <a:avLst/>
          </a:prstGeom>
        </p:spPr>
        <p:txBody>
          <a:bodyPr wrap="square">
            <a:spAutoFit/>
          </a:bodyPr>
          <a:lstStyle/>
          <a:p>
            <a:endParaRPr lang="en-US" sz="1400" dirty="0"/>
          </a:p>
          <a:p>
            <a:r>
              <a:rPr lang="en-US" sz="1600" b="1" u="sng" dirty="0"/>
              <a:t>Materials needed:</a:t>
            </a:r>
          </a:p>
          <a:p>
            <a:r>
              <a:rPr lang="en-US" sz="1600" dirty="0"/>
              <a:t>•	Danielson’s 2013 Teacher Evaluation Information (can be downloaded from site</a:t>
            </a:r>
            <a:r>
              <a:rPr lang="en-US" sz="1600" dirty="0" smtClean="0"/>
              <a:t>—	copy description</a:t>
            </a:r>
            <a:r>
              <a:rPr lang="en-US" sz="1600" dirty="0"/>
              <a:t>, not the rubrics)</a:t>
            </a:r>
          </a:p>
          <a:p>
            <a:r>
              <a:rPr lang="en-US" sz="1600" dirty="0"/>
              <a:t>•	NM Teach rubrics</a:t>
            </a:r>
          </a:p>
          <a:p>
            <a:r>
              <a:rPr lang="en-US" sz="1600" dirty="0"/>
              <a:t>•	Close Reading description</a:t>
            </a:r>
          </a:p>
          <a:p>
            <a:r>
              <a:rPr lang="en-US" sz="1600" dirty="0"/>
              <a:t>•	Close Reading </a:t>
            </a:r>
            <a:r>
              <a:rPr lang="en-US" sz="1600" dirty="0" smtClean="0"/>
              <a:t>Tool	</a:t>
            </a:r>
            <a:endParaRPr lang="en-US" sz="1600" dirty="0"/>
          </a:p>
          <a:p>
            <a:r>
              <a:rPr lang="en-US" sz="1600" b="1" u="sng" dirty="0"/>
              <a:t>Activity</a:t>
            </a:r>
            <a:r>
              <a:rPr lang="en-US" sz="1600" b="1" u="sng" dirty="0" smtClean="0"/>
              <a:t>:</a:t>
            </a:r>
            <a:endParaRPr lang="en-US" sz="1600" b="1" u="sng" dirty="0"/>
          </a:p>
          <a:p>
            <a:r>
              <a:rPr lang="en-US" sz="1600" dirty="0"/>
              <a:t>1.	Read Domain 3 – Communicating with Students thoroughly.</a:t>
            </a:r>
          </a:p>
          <a:p>
            <a:r>
              <a:rPr lang="en-US" sz="1600" dirty="0"/>
              <a:t>2.	Distribute the “tool” and review what Close Reading is and how it is important to the </a:t>
            </a:r>
            <a:r>
              <a:rPr lang="en-US" sz="1600" dirty="0" smtClean="0"/>
              <a:t>	ELA </a:t>
            </a:r>
            <a:r>
              <a:rPr lang="en-US" sz="1600" dirty="0"/>
              <a:t>CCSS.</a:t>
            </a:r>
          </a:p>
          <a:p>
            <a:r>
              <a:rPr lang="en-US" sz="1600" dirty="0"/>
              <a:t>3.	Use the tool.  (one suggestion – use all groupings to finish up – individual, small </a:t>
            </a:r>
            <a:r>
              <a:rPr lang="en-US" sz="1600" dirty="0" smtClean="0"/>
              <a:t>	groups </a:t>
            </a:r>
            <a:r>
              <a:rPr lang="en-US" sz="1600" dirty="0"/>
              <a:t>and </a:t>
            </a:r>
            <a:r>
              <a:rPr lang="en-US" sz="1600" dirty="0" smtClean="0"/>
              <a:t>whole </a:t>
            </a:r>
            <a:r>
              <a:rPr lang="en-US" sz="1600" dirty="0"/>
              <a:t>group)</a:t>
            </a:r>
          </a:p>
          <a:p>
            <a:r>
              <a:rPr lang="en-US" sz="1600" dirty="0" smtClean="0"/>
              <a:t>		a.  Have </a:t>
            </a:r>
            <a:r>
              <a:rPr lang="en-US" sz="1600" dirty="0"/>
              <a:t>teachers individually go through the entire tool.  (Important for </a:t>
            </a:r>
            <a:r>
              <a:rPr lang="en-US" sz="1600" dirty="0" smtClean="0"/>
              <a:t>			      each </a:t>
            </a:r>
            <a:r>
              <a:rPr lang="en-US" sz="1600" dirty="0"/>
              <a:t>teacher </a:t>
            </a:r>
            <a:r>
              <a:rPr lang="en-US" sz="1600" dirty="0" smtClean="0"/>
              <a:t>to read </a:t>
            </a:r>
            <a:r>
              <a:rPr lang="en-US" sz="1600" dirty="0"/>
              <a:t>all </a:t>
            </a:r>
            <a:r>
              <a:rPr lang="en-US" sz="1600" dirty="0" smtClean="0"/>
              <a:t>areas </a:t>
            </a:r>
            <a:r>
              <a:rPr lang="en-US" sz="1600" dirty="0"/>
              <a:t>in detail.)</a:t>
            </a:r>
          </a:p>
          <a:p>
            <a:r>
              <a:rPr lang="en-US" sz="1600" dirty="0" smtClean="0"/>
              <a:t>		b.  Using </a:t>
            </a:r>
            <a:r>
              <a:rPr lang="en-US" sz="1600" dirty="0"/>
              <a:t>at minimum 5 groups (or 10 or 15) and assign each group one of </a:t>
            </a:r>
            <a:r>
              <a:rPr lang="en-US" sz="1600" dirty="0" smtClean="0"/>
              <a:t>			      the components/elements</a:t>
            </a:r>
            <a:r>
              <a:rPr lang="en-US" sz="1600" dirty="0"/>
              <a:t>.  </a:t>
            </a:r>
          </a:p>
          <a:p>
            <a:r>
              <a:rPr lang="en-US" sz="1600" dirty="0" smtClean="0"/>
              <a:t>		i.  Have </a:t>
            </a:r>
            <a:r>
              <a:rPr lang="en-US" sz="1600" dirty="0"/>
              <a:t>each group review the responses to thoroughly answer the </a:t>
            </a:r>
            <a:r>
              <a:rPr lang="en-US" sz="1600" dirty="0" smtClean="0"/>
              <a:t>			     question</a:t>
            </a:r>
            <a:r>
              <a:rPr lang="en-US" sz="1600" dirty="0"/>
              <a:t>.  Have </a:t>
            </a:r>
            <a:r>
              <a:rPr lang="en-US" sz="1600" dirty="0" smtClean="0"/>
              <a:t>each </a:t>
            </a:r>
            <a:r>
              <a:rPr lang="en-US" sz="1600" dirty="0"/>
              <a:t>group </a:t>
            </a:r>
            <a:r>
              <a:rPr lang="en-US" sz="1600" dirty="0" smtClean="0"/>
              <a:t>prepare </a:t>
            </a:r>
            <a:r>
              <a:rPr lang="en-US" sz="1600" dirty="0"/>
              <a:t>a detailed </a:t>
            </a:r>
            <a:r>
              <a:rPr lang="en-US" sz="1600" dirty="0" err="1"/>
              <a:t>reponse</a:t>
            </a:r>
            <a:r>
              <a:rPr lang="en-US" sz="1600" dirty="0"/>
              <a:t> to the question.</a:t>
            </a:r>
          </a:p>
          <a:p>
            <a:r>
              <a:rPr lang="en-US" sz="1600" dirty="0" smtClean="0"/>
              <a:t>		ii.  Jigsaw </a:t>
            </a:r>
            <a:r>
              <a:rPr lang="en-US" sz="1600" dirty="0"/>
              <a:t>or report out to the whole group.</a:t>
            </a:r>
          </a:p>
        </p:txBody>
      </p:sp>
    </p:spTree>
    <p:extLst>
      <p:ext uri="{BB962C8B-B14F-4D97-AF65-F5344CB8AC3E}">
        <p14:creationId xmlns:p14="http://schemas.microsoft.com/office/powerpoint/2010/main" val="195308337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19200"/>
            <a:ext cx="8229600" cy="1071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762000"/>
            <a:ext cx="83058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CORNELL </a:t>
            </a:r>
            <a:r>
              <a:rPr lang="en-US" dirty="0"/>
              <a:t>NOTES TEMPLATE</a:t>
            </a:r>
            <a:br>
              <a:rPr lang="en-US" dirty="0"/>
            </a:br>
            <a:endParaRPr lang="en-US" dirty="0"/>
          </a:p>
        </p:txBody>
      </p:sp>
    </p:spTree>
    <p:extLst>
      <p:ext uri="{BB962C8B-B14F-4D97-AF65-F5344CB8AC3E}">
        <p14:creationId xmlns:p14="http://schemas.microsoft.com/office/powerpoint/2010/main" val="2294120462"/>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2400"/>
            <a:ext cx="7391400" cy="990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79267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Artifact</a:t>
            </a:r>
            <a:r>
              <a:rPr lang="en-US" dirty="0" err="1" smtClean="0">
                <a:sym typeface="Wingdings" pitchFamily="2" charset="2"/>
              </a:rPr>
              <a:t>Domain</a:t>
            </a:r>
            <a:r>
              <a:rPr lang="en-US" dirty="0" smtClean="0">
                <a:sym typeface="Wingdings" pitchFamily="2" charset="2"/>
              </a:rPr>
              <a:t> Matching</a:t>
            </a:r>
            <a:endParaRPr lang="en-US" dirty="0"/>
          </a:p>
        </p:txBody>
      </p:sp>
      <p:sp>
        <p:nvSpPr>
          <p:cNvPr id="3" name="Content Placeholder 2"/>
          <p:cNvSpPr>
            <a:spLocks noGrp="1"/>
          </p:cNvSpPr>
          <p:nvPr>
            <p:ph sz="half" idx="1"/>
          </p:nvPr>
        </p:nvSpPr>
        <p:spPr/>
        <p:txBody>
          <a:bodyPr/>
          <a:lstStyle/>
          <a:p>
            <a:r>
              <a:rPr lang="en-US" dirty="0" smtClean="0"/>
              <a:t>Purpose:  To begin to develop familiarity with artifacts and behaviors that will demonstrate competencies in each domain.</a:t>
            </a:r>
            <a:endParaRPr lang="en-US" dirty="0"/>
          </a:p>
        </p:txBody>
      </p:sp>
      <p:sp>
        <p:nvSpPr>
          <p:cNvPr id="4" name="Content Placeholder 3"/>
          <p:cNvSpPr>
            <a:spLocks noGrp="1"/>
          </p:cNvSpPr>
          <p:nvPr>
            <p:ph sz="half" idx="2"/>
          </p:nvPr>
        </p:nvSpPr>
        <p:spPr/>
        <p:txBody>
          <a:bodyPr/>
          <a:lstStyle/>
          <a:p>
            <a:r>
              <a:rPr lang="en-US" dirty="0" smtClean="0"/>
              <a:t>Preparation:  Print an observation rubric summary for each table group.  Print out observables and cut into strips and put strips in an envelope for each group.</a:t>
            </a:r>
            <a:endParaRPr lang="en-US" dirty="0"/>
          </a:p>
        </p:txBody>
      </p:sp>
    </p:spTree>
    <p:extLst>
      <p:ext uri="{BB962C8B-B14F-4D97-AF65-F5344CB8AC3E}">
        <p14:creationId xmlns:p14="http://schemas.microsoft.com/office/powerpoint/2010/main" val="2461044011"/>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54539" y="-1044938"/>
            <a:ext cx="5834923" cy="8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58082"/>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Artifact</a:t>
            </a:r>
            <a:r>
              <a:rPr lang="en-US" dirty="0" err="1" smtClean="0">
                <a:sym typeface="Wingdings" pitchFamily="2" charset="2"/>
              </a:rPr>
              <a:t>Domain</a:t>
            </a:r>
            <a:r>
              <a:rPr lang="en-US" dirty="0" smtClean="0">
                <a:sym typeface="Wingdings" pitchFamily="2" charset="2"/>
              </a:rPr>
              <a:t> Matching</a:t>
            </a:r>
            <a:endParaRPr lang="en-US" dirty="0"/>
          </a:p>
        </p:txBody>
      </p:sp>
      <p:sp>
        <p:nvSpPr>
          <p:cNvPr id="3" name="Content Placeholder 2"/>
          <p:cNvSpPr>
            <a:spLocks noGrp="1"/>
          </p:cNvSpPr>
          <p:nvPr>
            <p:ph sz="half" idx="1"/>
          </p:nvPr>
        </p:nvSpPr>
        <p:spPr/>
        <p:txBody>
          <a:bodyPr/>
          <a:lstStyle/>
          <a:p>
            <a:r>
              <a:rPr lang="en-US" dirty="0" smtClean="0"/>
              <a:t>Activity:  Divide teachers into groups.  Give each group a copy of the observation rubric summary and the envelope you have prepared.  Ask the groups to match each observable with the correct domain.</a:t>
            </a:r>
            <a:endParaRPr lang="en-US" dirty="0"/>
          </a:p>
        </p:txBody>
      </p:sp>
      <p:sp>
        <p:nvSpPr>
          <p:cNvPr id="4" name="Content Placeholder 3"/>
          <p:cNvSpPr>
            <a:spLocks noGrp="1"/>
          </p:cNvSpPr>
          <p:nvPr>
            <p:ph sz="half" idx="2"/>
          </p:nvPr>
        </p:nvSpPr>
        <p:spPr/>
        <p:txBody>
          <a:bodyPr/>
          <a:lstStyle/>
          <a:p>
            <a:r>
              <a:rPr lang="en-US" dirty="0" smtClean="0"/>
              <a:t>Extension:  Ask each table group to develop one additional observable for each domain.</a:t>
            </a:r>
            <a:endParaRPr lang="en-US" dirty="0"/>
          </a:p>
        </p:txBody>
      </p:sp>
    </p:spTree>
    <p:extLst>
      <p:ext uri="{BB962C8B-B14F-4D97-AF65-F5344CB8AC3E}">
        <p14:creationId xmlns:p14="http://schemas.microsoft.com/office/powerpoint/2010/main" val="332400318"/>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772400" cy="1362456"/>
          </a:xfrm>
        </p:spPr>
        <p:txBody>
          <a:bodyPr/>
          <a:lstStyle/>
          <a:p>
            <a:r>
              <a:rPr lang="en-US" dirty="0" smtClean="0"/>
              <a:t>Jigsaw</a:t>
            </a:r>
            <a:endParaRPr lang="en-US" dirty="0"/>
          </a:p>
        </p:txBody>
      </p:sp>
      <p:sp>
        <p:nvSpPr>
          <p:cNvPr id="3" name="Text Placeholder 2"/>
          <p:cNvSpPr>
            <a:spLocks noGrp="1"/>
          </p:cNvSpPr>
          <p:nvPr>
            <p:ph type="body" idx="1"/>
          </p:nvPr>
        </p:nvSpPr>
        <p:spPr>
          <a:xfrm>
            <a:off x="457200" y="2057400"/>
            <a:ext cx="7848600" cy="4724400"/>
          </a:xfrm>
        </p:spPr>
        <p:txBody>
          <a:bodyPr>
            <a:normAutofit fontScale="32500" lnSpcReduction="20000"/>
          </a:bodyPr>
          <a:lstStyle/>
          <a:p>
            <a:r>
              <a:rPr lang="en-US" sz="6800" dirty="0"/>
              <a:t>How </a:t>
            </a:r>
            <a:r>
              <a:rPr lang="en-US" sz="6800" dirty="0" smtClean="0"/>
              <a:t>do </a:t>
            </a:r>
            <a:r>
              <a:rPr lang="en-US" sz="6800" dirty="0"/>
              <a:t>I do it?</a:t>
            </a:r>
          </a:p>
          <a:p>
            <a:endParaRPr lang="en-US" sz="6800" dirty="0"/>
          </a:p>
          <a:p>
            <a:r>
              <a:rPr lang="en-US" sz="6800" dirty="0"/>
              <a:t>In its simplest form, the Jigsaw instructional strategy is when:</a:t>
            </a:r>
          </a:p>
          <a:p>
            <a:endParaRPr lang="en-US" sz="6800" dirty="0"/>
          </a:p>
          <a:p>
            <a:r>
              <a:rPr lang="en-US" sz="6800" dirty="0"/>
              <a:t>1. Each </a:t>
            </a:r>
            <a:r>
              <a:rPr lang="en-US" sz="6800" dirty="0" smtClean="0"/>
              <a:t>participant </a:t>
            </a:r>
            <a:r>
              <a:rPr lang="en-US" sz="6800" dirty="0"/>
              <a:t>receives a portion of the materials to be introduced; </a:t>
            </a:r>
          </a:p>
          <a:p>
            <a:r>
              <a:rPr lang="en-US" sz="6800" dirty="0"/>
              <a:t>2. </a:t>
            </a:r>
            <a:r>
              <a:rPr lang="en-US" sz="6800" dirty="0" smtClean="0"/>
              <a:t>Participants </a:t>
            </a:r>
            <a:r>
              <a:rPr lang="en-US" sz="6800" dirty="0"/>
              <a:t>leave their "home" groups and meet in "expert" groups; </a:t>
            </a:r>
          </a:p>
          <a:p>
            <a:r>
              <a:rPr lang="en-US" sz="6800" dirty="0"/>
              <a:t>3. Expert groups discuss the material and brainstorm ways in which to present their understandings to the other members of their “home” group; </a:t>
            </a:r>
          </a:p>
          <a:p>
            <a:r>
              <a:rPr lang="en-US" sz="6800" dirty="0"/>
              <a:t>4. The experts return to their “home” groups to teach their portion of the materials and to learn from the other members of their “home” group</a:t>
            </a:r>
          </a:p>
          <a:p>
            <a:endParaRPr lang="en-US" dirty="0"/>
          </a:p>
        </p:txBody>
      </p:sp>
    </p:spTree>
    <p:extLst>
      <p:ext uri="{BB962C8B-B14F-4D97-AF65-F5344CB8AC3E}">
        <p14:creationId xmlns:p14="http://schemas.microsoft.com/office/powerpoint/2010/main" val="75078169"/>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362456"/>
          </a:xfrm>
        </p:spPr>
        <p:txBody>
          <a:bodyPr/>
          <a:lstStyle/>
          <a:p>
            <a:r>
              <a:rPr lang="en-US" dirty="0" smtClean="0"/>
              <a:t>Gallery Walk</a:t>
            </a:r>
            <a:endParaRPr lang="en-US" dirty="0"/>
          </a:p>
        </p:txBody>
      </p:sp>
      <p:sp>
        <p:nvSpPr>
          <p:cNvPr id="3" name="Text Placeholder 2"/>
          <p:cNvSpPr>
            <a:spLocks noGrp="1"/>
          </p:cNvSpPr>
          <p:nvPr>
            <p:ph type="body" idx="1"/>
          </p:nvPr>
        </p:nvSpPr>
        <p:spPr>
          <a:xfrm>
            <a:off x="457200" y="1828800"/>
            <a:ext cx="7772400" cy="4381936"/>
          </a:xfrm>
        </p:spPr>
        <p:txBody>
          <a:bodyPr>
            <a:normAutofit fontScale="77500" lnSpcReduction="20000"/>
          </a:bodyPr>
          <a:lstStyle/>
          <a:p>
            <a:r>
              <a:rPr lang="en-US" dirty="0" smtClean="0"/>
              <a:t>--</a:t>
            </a:r>
            <a:r>
              <a:rPr lang="en-US" dirty="0"/>
              <a:t>a discussion technique for active engagement</a:t>
            </a:r>
          </a:p>
          <a:p>
            <a:pPr marL="457200" indent="-457200">
              <a:buFont typeface="+mj-lt"/>
              <a:buAutoNum type="arabicPeriod"/>
            </a:pPr>
            <a:endParaRPr lang="en-US" dirty="0" smtClean="0"/>
          </a:p>
          <a:p>
            <a:pPr marL="457200" indent="-457200">
              <a:buFont typeface="+mj-lt"/>
              <a:buAutoNum type="arabicPeriod"/>
            </a:pPr>
            <a:r>
              <a:rPr lang="en-US" dirty="0" smtClean="0"/>
              <a:t>The Gallery </a:t>
            </a:r>
            <a:r>
              <a:rPr lang="en-US" dirty="0"/>
              <a:t>Walk gets </a:t>
            </a:r>
            <a:r>
              <a:rPr lang="en-US" dirty="0" smtClean="0"/>
              <a:t>participants out </a:t>
            </a:r>
            <a:r>
              <a:rPr lang="en-US" dirty="0"/>
              <a:t>of their chairs and actively involves them in synthesizing important concepts, in consensus building, in writing, and in public speaking. </a:t>
            </a: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In </a:t>
            </a:r>
            <a:r>
              <a:rPr lang="en-US" dirty="0"/>
              <a:t>Gallery Walk teams rotate around the </a:t>
            </a:r>
            <a:r>
              <a:rPr lang="en-US" dirty="0" smtClean="0"/>
              <a:t>room</a:t>
            </a:r>
            <a:r>
              <a:rPr lang="en-US" dirty="0"/>
              <a:t>, composing answers to </a:t>
            </a:r>
            <a:r>
              <a:rPr lang="en-US" dirty="0" smtClean="0"/>
              <a:t>pre-determined questions </a:t>
            </a:r>
            <a:r>
              <a:rPr lang="en-US" dirty="0"/>
              <a:t>as well as reflecting upon the answers given by other groups. </a:t>
            </a: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Questions </a:t>
            </a:r>
            <a:r>
              <a:rPr lang="en-US" dirty="0"/>
              <a:t>are posted on charts or just pieces of paper located in different parts of the classroom. Each chart or "station" has its own question that relates to an important </a:t>
            </a:r>
            <a:r>
              <a:rPr lang="en-US" dirty="0" smtClean="0"/>
              <a:t>discussion </a:t>
            </a:r>
            <a:r>
              <a:rPr lang="en-US" dirty="0"/>
              <a:t>concept. </a:t>
            </a: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The </a:t>
            </a:r>
            <a:r>
              <a:rPr lang="en-US" dirty="0"/>
              <a:t>technique closes with an oral presentation or "report out" in which each group synthesizes comments to a particular question. </a:t>
            </a:r>
            <a:r>
              <a:rPr lang="en-US" dirty="0" smtClean="0"/>
              <a:t>Be sure to give the group time to independently look at all of the charts/questions and their responses.</a:t>
            </a:r>
            <a:endParaRPr lang="en-US" dirty="0"/>
          </a:p>
        </p:txBody>
      </p:sp>
    </p:spTree>
    <p:extLst>
      <p:ext uri="{BB962C8B-B14F-4D97-AF65-F5344CB8AC3E}">
        <p14:creationId xmlns:p14="http://schemas.microsoft.com/office/powerpoint/2010/main" val="4186262721"/>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Tying it all together in 2013-14</a:t>
            </a:r>
          </a:p>
        </p:txBody>
      </p:sp>
      <p:sp>
        <p:nvSpPr>
          <p:cNvPr id="3" name="Text Placeholder 2"/>
          <p:cNvSpPr>
            <a:spLocks noGrp="1"/>
          </p:cNvSpPr>
          <p:nvPr>
            <p:ph type="body" idx="1"/>
          </p:nvPr>
        </p:nvSpPr>
        <p:spPr>
          <a:xfrm>
            <a:off x="457200" y="1855248"/>
            <a:ext cx="2514600" cy="659352"/>
          </a:xfrm>
        </p:spPr>
        <p:txBody>
          <a:bodyPr/>
          <a:lstStyle/>
          <a:p>
            <a:r>
              <a:rPr lang="en-US" dirty="0" smtClean="0">
                <a:solidFill>
                  <a:schemeClr val="bg2">
                    <a:lumMod val="25000"/>
                  </a:schemeClr>
                </a:solidFill>
              </a:rPr>
              <a:t>Here’s What….</a:t>
            </a:r>
            <a:endParaRPr lang="en-US" dirty="0">
              <a:solidFill>
                <a:schemeClr val="bg2">
                  <a:lumMod val="25000"/>
                </a:schemeClr>
              </a:solidFill>
            </a:endParaRPr>
          </a:p>
        </p:txBody>
      </p:sp>
      <p:sp>
        <p:nvSpPr>
          <p:cNvPr id="4" name="Text Placeholder 3"/>
          <p:cNvSpPr>
            <a:spLocks noGrp="1"/>
          </p:cNvSpPr>
          <p:nvPr>
            <p:ph type="body" sz="half" idx="3"/>
          </p:nvPr>
        </p:nvSpPr>
        <p:spPr>
          <a:xfrm>
            <a:off x="3352800" y="1859757"/>
            <a:ext cx="1600200" cy="654843"/>
          </a:xfrm>
        </p:spPr>
        <p:txBody>
          <a:bodyPr/>
          <a:lstStyle/>
          <a:p>
            <a:r>
              <a:rPr lang="en-US" dirty="0" smtClean="0">
                <a:solidFill>
                  <a:schemeClr val="accent1">
                    <a:lumMod val="75000"/>
                  </a:schemeClr>
                </a:solidFill>
              </a:rPr>
              <a:t>So What?</a:t>
            </a:r>
            <a:endParaRPr lang="en-US" dirty="0">
              <a:solidFill>
                <a:schemeClr val="accent1">
                  <a:lumMod val="75000"/>
                </a:schemeClr>
              </a:solidFill>
            </a:endParaRPr>
          </a:p>
        </p:txBody>
      </p:sp>
      <p:sp>
        <p:nvSpPr>
          <p:cNvPr id="6" name="TextBox 5"/>
          <p:cNvSpPr txBox="1"/>
          <p:nvPr/>
        </p:nvSpPr>
        <p:spPr>
          <a:xfrm>
            <a:off x="2971800" y="2514600"/>
            <a:ext cx="2590800" cy="4016484"/>
          </a:xfrm>
          <a:prstGeom prst="rect">
            <a:avLst/>
          </a:prstGeom>
          <a:noFill/>
        </p:spPr>
        <p:txBody>
          <a:bodyPr wrap="square" rtlCol="0">
            <a:spAutoFit/>
          </a:bodyPr>
          <a:lstStyle/>
          <a:p>
            <a:pPr marL="285750" indent="-285750">
              <a:buFont typeface="Arial" pitchFamily="34" charset="0"/>
              <a:buChar char="•"/>
            </a:pPr>
            <a:r>
              <a:rPr lang="en-US" sz="1700" dirty="0" smtClean="0"/>
              <a:t>Tie the new system to CCSS Instruction</a:t>
            </a:r>
          </a:p>
          <a:p>
            <a:pPr marL="285750" indent="-285750">
              <a:buFont typeface="Arial" pitchFamily="34" charset="0"/>
              <a:buChar char="•"/>
            </a:pPr>
            <a:r>
              <a:rPr lang="en-US" sz="1700" dirty="0" smtClean="0"/>
              <a:t>PLC/Grade Level discussion on Effective Teaching</a:t>
            </a:r>
          </a:p>
          <a:p>
            <a:pPr marL="285750" indent="-285750">
              <a:buFont typeface="Arial" pitchFamily="34" charset="0"/>
              <a:buChar char="•"/>
            </a:pPr>
            <a:r>
              <a:rPr lang="en-US" sz="1700" dirty="0" smtClean="0"/>
              <a:t>Long-term goal-setting</a:t>
            </a:r>
          </a:p>
          <a:p>
            <a:pPr marL="285750" indent="-285750">
              <a:buFont typeface="Arial" pitchFamily="34" charset="0"/>
              <a:buChar char="•"/>
            </a:pPr>
            <a:r>
              <a:rPr lang="en-US" sz="1700" dirty="0" smtClean="0"/>
              <a:t>Reflection on progress</a:t>
            </a:r>
          </a:p>
          <a:p>
            <a:pPr marL="285750" indent="-285750">
              <a:buFont typeface="Arial" pitchFamily="34" charset="0"/>
              <a:buChar char="•"/>
            </a:pPr>
            <a:r>
              <a:rPr lang="en-US" sz="1700" dirty="0" smtClean="0"/>
              <a:t>On-going collaboration</a:t>
            </a:r>
          </a:p>
          <a:p>
            <a:pPr marL="285750" indent="-285750">
              <a:buFont typeface="Arial" pitchFamily="34" charset="0"/>
              <a:buChar char="•"/>
            </a:pPr>
            <a:r>
              <a:rPr lang="en-US" sz="1700" dirty="0" smtClean="0"/>
              <a:t>What does the data say?</a:t>
            </a:r>
          </a:p>
          <a:p>
            <a:pPr marL="285750" indent="-285750">
              <a:buFont typeface="Arial" pitchFamily="34" charset="0"/>
              <a:buChar char="•"/>
            </a:pPr>
            <a:r>
              <a:rPr lang="en-US" sz="1700" dirty="0" smtClean="0"/>
              <a:t>Continues review of system, expectations and outcomes.</a:t>
            </a:r>
            <a:endParaRPr lang="en-US" sz="1700" dirty="0"/>
          </a:p>
        </p:txBody>
      </p:sp>
      <p:sp>
        <p:nvSpPr>
          <p:cNvPr id="7" name="Rectangle 6"/>
          <p:cNvSpPr/>
          <p:nvPr/>
        </p:nvSpPr>
        <p:spPr>
          <a:xfrm>
            <a:off x="6172200" y="1981200"/>
            <a:ext cx="2057400" cy="461665"/>
          </a:xfrm>
          <a:prstGeom prst="rect">
            <a:avLst/>
          </a:prstGeom>
        </p:spPr>
        <p:txBody>
          <a:bodyPr wrap="square">
            <a:spAutoFit/>
          </a:bodyPr>
          <a:lstStyle/>
          <a:p>
            <a:r>
              <a:rPr lang="en-US" sz="2400" b="1" dirty="0" smtClean="0">
                <a:solidFill>
                  <a:schemeClr val="accent3">
                    <a:lumMod val="75000"/>
                  </a:schemeClr>
                </a:solidFill>
              </a:rPr>
              <a:t>Now What</a:t>
            </a:r>
            <a:r>
              <a:rPr lang="en-US" sz="2400" b="1" dirty="0">
                <a:solidFill>
                  <a:schemeClr val="accent3">
                    <a:lumMod val="75000"/>
                  </a:schemeClr>
                </a:solidFill>
              </a:rPr>
              <a:t>?</a:t>
            </a:r>
          </a:p>
        </p:txBody>
      </p:sp>
      <p:sp>
        <p:nvSpPr>
          <p:cNvPr id="8" name="TextBox 7"/>
          <p:cNvSpPr txBox="1"/>
          <p:nvPr/>
        </p:nvSpPr>
        <p:spPr>
          <a:xfrm>
            <a:off x="5943600" y="2600770"/>
            <a:ext cx="2786789" cy="2585323"/>
          </a:xfrm>
          <a:prstGeom prst="rect">
            <a:avLst/>
          </a:prstGeom>
          <a:noFill/>
        </p:spPr>
        <p:txBody>
          <a:bodyPr wrap="none" rtlCol="0">
            <a:spAutoFit/>
          </a:bodyPr>
          <a:lstStyle/>
          <a:p>
            <a:pPr marL="285750" indent="-285750">
              <a:buFont typeface="Arial" pitchFamily="34" charset="0"/>
              <a:buChar char="•"/>
            </a:pPr>
            <a:r>
              <a:rPr lang="en-US" dirty="0" smtClean="0"/>
              <a:t>Staff Meetings</a:t>
            </a:r>
          </a:p>
          <a:p>
            <a:pPr marL="285750" indent="-285750">
              <a:buFont typeface="Arial" pitchFamily="34" charset="0"/>
              <a:buChar char="•"/>
            </a:pPr>
            <a:r>
              <a:rPr lang="en-US" dirty="0" smtClean="0"/>
              <a:t>IC Meetings</a:t>
            </a:r>
          </a:p>
          <a:p>
            <a:pPr marL="285750" indent="-285750">
              <a:buFont typeface="Arial" pitchFamily="34" charset="0"/>
              <a:buChar char="•"/>
            </a:pPr>
            <a:r>
              <a:rPr lang="en-US" dirty="0" smtClean="0"/>
              <a:t>PLC Time</a:t>
            </a:r>
          </a:p>
          <a:p>
            <a:pPr marL="285750" indent="-285750">
              <a:buFont typeface="Arial" pitchFamily="34" charset="0"/>
              <a:buChar char="•"/>
            </a:pPr>
            <a:r>
              <a:rPr lang="en-US" dirty="0" smtClean="0"/>
              <a:t>Principal Forums</a:t>
            </a:r>
          </a:p>
          <a:p>
            <a:pPr marL="285750" indent="-285750">
              <a:buFont typeface="Arial" pitchFamily="34" charset="0"/>
              <a:buChar char="•"/>
            </a:pPr>
            <a:r>
              <a:rPr lang="en-US" dirty="0" smtClean="0"/>
              <a:t>Grade Level Meetings</a:t>
            </a:r>
          </a:p>
          <a:p>
            <a:pPr marL="285750" indent="-285750">
              <a:buFont typeface="Arial" pitchFamily="34" charset="0"/>
              <a:buChar char="•"/>
            </a:pPr>
            <a:r>
              <a:rPr lang="en-US" dirty="0" smtClean="0"/>
              <a:t>Personal planning time</a:t>
            </a:r>
          </a:p>
          <a:p>
            <a:pPr marL="285750" indent="-285750">
              <a:buFont typeface="Arial" pitchFamily="34" charset="0"/>
              <a:buChar char="•"/>
            </a:pPr>
            <a:r>
              <a:rPr lang="en-US" dirty="0" smtClean="0"/>
              <a:t>Conferencing Time</a:t>
            </a:r>
          </a:p>
          <a:p>
            <a:pPr marL="285750" indent="-285750">
              <a:buFont typeface="Arial" pitchFamily="34" charset="0"/>
              <a:buChar char="•"/>
            </a:pPr>
            <a:r>
              <a:rPr lang="en-US" dirty="0" smtClean="0"/>
              <a:t>Inst. Coach visits</a:t>
            </a:r>
          </a:p>
          <a:p>
            <a:pPr marL="285750" indent="-285750">
              <a:buFont typeface="Arial" pitchFamily="34" charset="0"/>
              <a:buChar char="•"/>
            </a:pPr>
            <a:r>
              <a:rPr lang="en-US" dirty="0" smtClean="0"/>
              <a:t>PTA/PTO Meetings</a:t>
            </a:r>
            <a:endParaRPr lang="en-US" dirty="0"/>
          </a:p>
        </p:txBody>
      </p:sp>
      <p:sp>
        <p:nvSpPr>
          <p:cNvPr id="10" name="TextBox 9"/>
          <p:cNvSpPr txBox="1"/>
          <p:nvPr/>
        </p:nvSpPr>
        <p:spPr>
          <a:xfrm>
            <a:off x="301681" y="2590800"/>
            <a:ext cx="2441520" cy="1200329"/>
          </a:xfrm>
          <a:prstGeom prst="rect">
            <a:avLst/>
          </a:prstGeom>
          <a:noFill/>
        </p:spPr>
        <p:txBody>
          <a:bodyPr wrap="square" rtlCol="0">
            <a:spAutoFit/>
          </a:bodyPr>
          <a:lstStyle/>
          <a:p>
            <a:pPr marL="285750" indent="-285750">
              <a:buFont typeface="Arial" pitchFamily="34" charset="0"/>
              <a:buChar char="•"/>
            </a:pPr>
            <a:r>
              <a:rPr lang="en-US" dirty="0"/>
              <a:t>Common Core Instruction</a:t>
            </a:r>
          </a:p>
          <a:p>
            <a:pPr marL="285750" indent="-285750">
              <a:buFont typeface="Arial" pitchFamily="34" charset="0"/>
              <a:buChar char="•"/>
            </a:pPr>
            <a:r>
              <a:rPr lang="en-US" dirty="0"/>
              <a:t>Effective Teaching</a:t>
            </a:r>
          </a:p>
          <a:p>
            <a:pPr marL="285750" indent="-285750">
              <a:buFont typeface="Arial" pitchFamily="34" charset="0"/>
              <a:buChar char="•"/>
            </a:pPr>
            <a:r>
              <a:rPr lang="en-US" dirty="0"/>
              <a:t>New Evaluation</a:t>
            </a:r>
          </a:p>
        </p:txBody>
      </p:sp>
    </p:spTree>
    <p:extLst>
      <p:ext uri="{BB962C8B-B14F-4D97-AF65-F5344CB8AC3E}">
        <p14:creationId xmlns:p14="http://schemas.microsoft.com/office/powerpoint/2010/main" val="1668699683"/>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295400"/>
            <a:ext cx="8839200" cy="1362456"/>
          </a:xfrm>
        </p:spPr>
        <p:txBody>
          <a:bodyPr>
            <a:normAutofit/>
          </a:bodyPr>
          <a:lstStyle/>
          <a:p>
            <a:r>
              <a:rPr lang="en-US" sz="4500" dirty="0" smtClean="0"/>
              <a:t> CCSS Resources at SYMBALOO.COM</a:t>
            </a:r>
            <a:endParaRPr lang="en-US" sz="4500" dirty="0"/>
          </a:p>
        </p:txBody>
      </p:sp>
      <p:sp>
        <p:nvSpPr>
          <p:cNvPr id="4" name="Rectangle 3"/>
          <p:cNvSpPr/>
          <p:nvPr/>
        </p:nvSpPr>
        <p:spPr>
          <a:xfrm>
            <a:off x="381000" y="4114800"/>
            <a:ext cx="8382000" cy="523220"/>
          </a:xfrm>
          <a:prstGeom prst="rect">
            <a:avLst/>
          </a:prstGeom>
        </p:spPr>
        <p:txBody>
          <a:bodyPr wrap="square">
            <a:spAutoFit/>
          </a:bodyPr>
          <a:lstStyle/>
          <a:p>
            <a:pPr algn="ctr"/>
            <a:r>
              <a:rPr lang="en-US" sz="2800" dirty="0" smtClean="0">
                <a:hlinkClick r:id="rId2"/>
              </a:rPr>
              <a:t>http://www.symbaloo.com/mix/ccssresources2</a:t>
            </a:r>
            <a:endParaRPr lang="en-US" sz="2800" dirty="0"/>
          </a:p>
        </p:txBody>
      </p:sp>
    </p:spTree>
    <p:extLst>
      <p:ext uri="{BB962C8B-B14F-4D97-AF65-F5344CB8AC3E}">
        <p14:creationId xmlns:p14="http://schemas.microsoft.com/office/powerpoint/2010/main" val="42787279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772400" cy="1362456"/>
          </a:xfrm>
        </p:spPr>
        <p:txBody>
          <a:bodyPr>
            <a:normAutofit fontScale="90000"/>
          </a:bodyPr>
          <a:lstStyle/>
          <a:p>
            <a:pPr algn="ct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4400" dirty="0" smtClean="0"/>
              <a:t>Bridging </a:t>
            </a:r>
            <a:r>
              <a:rPr lang="en-US" sz="4400" dirty="0"/>
              <a:t>Teacher </a:t>
            </a:r>
            <a:r>
              <a:rPr lang="en-US" sz="4400" dirty="0" smtClean="0"/>
              <a:t/>
            </a:r>
            <a:br>
              <a:rPr lang="en-US" sz="4400" dirty="0" smtClean="0"/>
            </a:br>
            <a:r>
              <a:rPr lang="en-US" sz="4400" dirty="0" smtClean="0"/>
              <a:t>Competencies and Domains</a:t>
            </a:r>
            <a:r>
              <a:rPr lang="en-US" dirty="0"/>
              <a:t/>
            </a:r>
            <a:br>
              <a:rPr lang="en-US" dirty="0"/>
            </a:br>
            <a:endParaRPr lang="en-US" dirty="0"/>
          </a:p>
        </p:txBody>
      </p:sp>
      <p:pic>
        <p:nvPicPr>
          <p:cNvPr id="307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375150"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tretch>
            <a:fillRect/>
          </a:stretch>
        </p:blipFill>
        <p:spPr bwMode="auto">
          <a:xfrm>
            <a:off x="4724400" y="1920875"/>
            <a:ext cx="4419600"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97099"/>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990600"/>
            <a:ext cx="5715000" cy="1754326"/>
          </a:xfrm>
          <a:prstGeom prst="rect">
            <a:avLst/>
          </a:prstGeom>
        </p:spPr>
        <p:txBody>
          <a:bodyPr wrap="square">
            <a:spAutoFit/>
          </a:bodyPr>
          <a:lstStyle/>
          <a:p>
            <a:pPr algn="ctr"/>
            <a:r>
              <a:rPr lang="en-US" sz="3600" dirty="0"/>
              <a:t>APS CCSS </a:t>
            </a:r>
            <a:br>
              <a:rPr lang="en-US" sz="3600" dirty="0"/>
            </a:br>
            <a:r>
              <a:rPr lang="en-US" sz="3600" dirty="0"/>
              <a:t>Walk-Through Form Indicators</a:t>
            </a:r>
          </a:p>
        </p:txBody>
      </p:sp>
      <p:sp>
        <p:nvSpPr>
          <p:cNvPr id="7" name="Subtitle 2"/>
          <p:cNvSpPr txBox="1">
            <a:spLocks/>
          </p:cNvSpPr>
          <p:nvPr/>
        </p:nvSpPr>
        <p:spPr>
          <a:xfrm>
            <a:off x="457200" y="3556000"/>
            <a:ext cx="8382000" cy="2463799"/>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4000" dirty="0" smtClean="0"/>
              <a:t>What will my site administrator  </a:t>
            </a:r>
          </a:p>
          <a:p>
            <a:pPr marL="0" indent="0" algn="ctr">
              <a:buNone/>
            </a:pPr>
            <a:r>
              <a:rPr lang="en-US" sz="4000" dirty="0" smtClean="0"/>
              <a:t>look for in my classroom?</a:t>
            </a:r>
            <a:endParaRPr lang="en-US" sz="4000" dirty="0"/>
          </a:p>
        </p:txBody>
      </p:sp>
    </p:spTree>
    <p:extLst>
      <p:ext uri="{BB962C8B-B14F-4D97-AF65-F5344CB8AC3E}">
        <p14:creationId xmlns:p14="http://schemas.microsoft.com/office/powerpoint/2010/main" val="425788404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743108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53200" y="1066800"/>
            <a:ext cx="1598579" cy="369332"/>
          </a:xfrm>
          <a:prstGeom prst="rect">
            <a:avLst/>
          </a:prstGeom>
        </p:spPr>
        <p:txBody>
          <a:bodyPr wrap="none">
            <a:spAutoFit/>
          </a:bodyPr>
          <a:lstStyle/>
          <a:p>
            <a:r>
              <a:rPr lang="en-US" dirty="0"/>
              <a:t>3 </a:t>
            </a:r>
            <a:r>
              <a:rPr lang="en-US" dirty="0" smtClean="0"/>
              <a:t>-Part </a:t>
            </a:r>
            <a:r>
              <a:rPr lang="en-US" dirty="0"/>
              <a:t>System</a:t>
            </a:r>
          </a:p>
        </p:txBody>
      </p:sp>
      <p:sp>
        <p:nvSpPr>
          <p:cNvPr id="4" name="Rectangle 3"/>
          <p:cNvSpPr/>
          <p:nvPr/>
        </p:nvSpPr>
        <p:spPr>
          <a:xfrm>
            <a:off x="1295400" y="1143000"/>
            <a:ext cx="1598579" cy="369332"/>
          </a:xfrm>
          <a:prstGeom prst="rect">
            <a:avLst/>
          </a:prstGeom>
        </p:spPr>
        <p:txBody>
          <a:bodyPr wrap="none">
            <a:spAutoFit/>
          </a:bodyPr>
          <a:lstStyle/>
          <a:p>
            <a:r>
              <a:rPr lang="en-US" dirty="0"/>
              <a:t>3 -Part System</a:t>
            </a:r>
          </a:p>
        </p:txBody>
      </p:sp>
      <p:graphicFrame>
        <p:nvGraphicFramePr>
          <p:cNvPr id="6" name="Chart 5"/>
          <p:cNvGraphicFramePr/>
          <p:nvPr>
            <p:extLst>
              <p:ext uri="{D42A27DB-BD31-4B8C-83A1-F6EECF244321}">
                <p14:modId xmlns:p14="http://schemas.microsoft.com/office/powerpoint/2010/main" val="2579324980"/>
              </p:ext>
            </p:extLst>
          </p:nvPr>
        </p:nvGraphicFramePr>
        <p:xfrm>
          <a:off x="1658143" y="3962400"/>
          <a:ext cx="5694346" cy="332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285256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55564"/>
            <a:ext cx="3629773" cy="369332"/>
          </a:xfrm>
          <a:prstGeom prst="rect">
            <a:avLst/>
          </a:prstGeom>
        </p:spPr>
        <p:txBody>
          <a:bodyPr wrap="square">
            <a:spAutoFit/>
          </a:bodyPr>
          <a:lstStyle/>
          <a:p>
            <a:r>
              <a:rPr lang="en-US" dirty="0"/>
              <a:t>Teacher Observation Cycle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645700"/>
            <a:ext cx="6864350" cy="591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1680865"/>
            <a:ext cx="1524000" cy="923330"/>
          </a:xfrm>
          <a:prstGeom prst="rect">
            <a:avLst/>
          </a:prstGeom>
        </p:spPr>
        <p:txBody>
          <a:bodyPr wrap="square">
            <a:spAutoFit/>
          </a:bodyPr>
          <a:lstStyle/>
          <a:p>
            <a:r>
              <a:rPr lang="en-US" dirty="0"/>
              <a:t>Domain 1 &amp; 4 scored once per semester.</a:t>
            </a:r>
          </a:p>
        </p:txBody>
      </p:sp>
      <p:sp>
        <p:nvSpPr>
          <p:cNvPr id="4" name="Rectangle 3"/>
          <p:cNvSpPr/>
          <p:nvPr/>
        </p:nvSpPr>
        <p:spPr>
          <a:xfrm>
            <a:off x="7016751" y="990600"/>
            <a:ext cx="1676400" cy="923330"/>
          </a:xfrm>
          <a:prstGeom prst="rect">
            <a:avLst/>
          </a:prstGeom>
        </p:spPr>
        <p:txBody>
          <a:bodyPr wrap="square">
            <a:spAutoFit/>
          </a:bodyPr>
          <a:lstStyle/>
          <a:p>
            <a:r>
              <a:rPr lang="en-US" dirty="0"/>
              <a:t>Domain 2 &amp; 3 scored three times per year.</a:t>
            </a:r>
          </a:p>
        </p:txBody>
      </p:sp>
    </p:spTree>
    <p:extLst>
      <p:ext uri="{BB962C8B-B14F-4D97-AF65-F5344CB8AC3E}">
        <p14:creationId xmlns:p14="http://schemas.microsoft.com/office/powerpoint/2010/main" val="1284139111"/>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1" y="228600"/>
            <a:ext cx="8915400" cy="381000"/>
          </a:xfrm>
          <a:solidFill>
            <a:schemeClr val="accent3">
              <a:lumMod val="40000"/>
              <a:lumOff val="60000"/>
            </a:schemeClr>
          </a:solidFill>
          <a:ln>
            <a:solidFill>
              <a:schemeClr val="accent1">
                <a:lumMod val="75000"/>
              </a:schemeClr>
            </a:solidFill>
          </a:ln>
        </p:spPr>
        <p:txBody>
          <a:bodyPr>
            <a:noAutofit/>
          </a:bodyPr>
          <a:lstStyle/>
          <a:p>
            <a:pPr algn="ctr"/>
            <a:r>
              <a:rPr lang="en-US" sz="2400" dirty="0" smtClean="0"/>
              <a:t>SAMPLE PDP Aligned to NMTEACH/Danielson Domains</a:t>
            </a:r>
            <a:endParaRPr lang="en-US"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611" y="609600"/>
            <a:ext cx="7315200" cy="68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13642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2212848" cy="1582621"/>
          </a:xfrm>
        </p:spPr>
        <p:txBody>
          <a:bodyPr>
            <a:normAutofit/>
          </a:bodyPr>
          <a:lstStyle/>
          <a:p>
            <a:r>
              <a:rPr lang="en-US" dirty="0" smtClean="0"/>
              <a:t/>
            </a:r>
            <a:br>
              <a:rPr lang="en-US" dirty="0" smtClean="0"/>
            </a:br>
            <a:r>
              <a:rPr lang="en-US" dirty="0" smtClean="0"/>
              <a:t>DOMAINS 1—4</a:t>
            </a:r>
            <a:br>
              <a:rPr lang="en-US" dirty="0" smtClean="0"/>
            </a:br>
            <a:endParaRPr lang="en-US" dirty="0"/>
          </a:p>
        </p:txBody>
      </p:sp>
      <p:sp>
        <p:nvSpPr>
          <p:cNvPr id="3" name="Subtitle 2"/>
          <p:cNvSpPr>
            <a:spLocks noGrp="1"/>
          </p:cNvSpPr>
          <p:nvPr>
            <p:ph type="body" sz="half" idx="2"/>
          </p:nvPr>
        </p:nvSpPr>
        <p:spPr>
          <a:xfrm>
            <a:off x="457200" y="2133600"/>
            <a:ext cx="2209800" cy="2179320"/>
          </a:xfrm>
        </p:spPr>
        <p:txBody>
          <a:bodyPr>
            <a:normAutofit fontScale="92500" lnSpcReduction="10000"/>
          </a:bodyPr>
          <a:lstStyle/>
          <a:p>
            <a:pPr marL="285750" indent="-285750">
              <a:buFont typeface="Arial" pitchFamily="34" charset="0"/>
              <a:buChar char="•"/>
            </a:pPr>
            <a:r>
              <a:rPr lang="en-US" dirty="0"/>
              <a:t>PLANNING AND </a:t>
            </a:r>
            <a:r>
              <a:rPr lang="en-US" dirty="0" smtClean="0"/>
              <a:t>PREPARATION</a:t>
            </a:r>
          </a:p>
          <a:p>
            <a:endParaRPr lang="en-US" dirty="0" smtClean="0"/>
          </a:p>
          <a:p>
            <a:pPr marL="285750" indent="-285750">
              <a:buFont typeface="Arial" pitchFamily="34" charset="0"/>
              <a:buChar char="•"/>
            </a:pPr>
            <a:r>
              <a:rPr lang="en-US" dirty="0" smtClean="0"/>
              <a:t>CREATING AN ENVIRONMENT FOR LEARNING</a:t>
            </a:r>
          </a:p>
          <a:p>
            <a:pPr marL="285750" indent="-285750">
              <a:buFont typeface="Arial" pitchFamily="34" charset="0"/>
              <a:buChar char="•"/>
            </a:pPr>
            <a:endParaRPr lang="en-US" dirty="0" smtClean="0"/>
          </a:p>
          <a:p>
            <a:pPr marL="285750" indent="-285750">
              <a:buFont typeface="Arial" pitchFamily="34" charset="0"/>
              <a:buChar char="•"/>
            </a:pPr>
            <a:r>
              <a:rPr lang="en-US" dirty="0" smtClean="0"/>
              <a:t>TEACHING FOR LEARNING</a:t>
            </a:r>
          </a:p>
          <a:p>
            <a:pPr marL="285750" indent="-285750">
              <a:buFont typeface="Arial" pitchFamily="34" charset="0"/>
              <a:buChar char="•"/>
            </a:pPr>
            <a:endParaRPr lang="en-US" dirty="0" smtClean="0"/>
          </a:p>
          <a:p>
            <a:pPr marL="285750" indent="-285750">
              <a:buFont typeface="Arial" pitchFamily="34" charset="0"/>
              <a:buChar char="•"/>
            </a:pPr>
            <a:r>
              <a:rPr lang="en-US" dirty="0" smtClean="0"/>
              <a:t>PROFESSIONALISM</a:t>
            </a:r>
          </a:p>
          <a:p>
            <a:endParaRPr lang="en-US" dirty="0" smtClean="0"/>
          </a:p>
          <a:p>
            <a:endParaRPr lang="en-US" dirty="0"/>
          </a:p>
          <a:p>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7544" b="7544"/>
          <a:stretch>
            <a:fillRect/>
          </a:stretch>
        </p:blipFill>
        <p:spPr/>
      </p:pic>
      <p:sp>
        <p:nvSpPr>
          <p:cNvPr id="6" name="TextBox 5"/>
          <p:cNvSpPr txBox="1"/>
          <p:nvPr/>
        </p:nvSpPr>
        <p:spPr>
          <a:xfrm>
            <a:off x="609600" y="228600"/>
            <a:ext cx="8013732"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i="1" dirty="0" smtClean="0">
                <a:solidFill>
                  <a:schemeClr val="accent1">
                    <a:lumMod val="50000"/>
                  </a:schemeClr>
                </a:solidFill>
              </a:rPr>
              <a:t>Everyone needs some support from time to time….</a:t>
            </a:r>
            <a:endParaRPr lang="en-US" sz="2800" i="1" dirty="0">
              <a:solidFill>
                <a:schemeClr val="accent1">
                  <a:lumMod val="50000"/>
                </a:schemeClr>
              </a:solidFill>
            </a:endParaRPr>
          </a:p>
        </p:txBody>
      </p:sp>
      <p:sp>
        <p:nvSpPr>
          <p:cNvPr id="7" name="TextBox 6"/>
          <p:cNvSpPr txBox="1"/>
          <p:nvPr/>
        </p:nvSpPr>
        <p:spPr>
          <a:xfrm>
            <a:off x="914400" y="5580498"/>
            <a:ext cx="719453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400" dirty="0" smtClean="0">
                <a:solidFill>
                  <a:schemeClr val="accent1">
                    <a:lumMod val="50000"/>
                  </a:schemeClr>
                </a:solidFill>
                <a:hlinkClick r:id="rId4"/>
              </a:rPr>
              <a:t>http://ped.state.nm.us/ped/NMTeachIndex.html</a:t>
            </a:r>
            <a:endParaRPr lang="en-US" sz="2400" dirty="0">
              <a:solidFill>
                <a:schemeClr val="accent1">
                  <a:lumMod val="50000"/>
                </a:schemeClr>
              </a:solidFill>
            </a:endParaRPr>
          </a:p>
        </p:txBody>
      </p:sp>
    </p:spTree>
    <p:extLst>
      <p:ext uri="{BB962C8B-B14F-4D97-AF65-F5344CB8AC3E}">
        <p14:creationId xmlns:p14="http://schemas.microsoft.com/office/powerpoint/2010/main" val="2975417055"/>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72400" cy="1362456"/>
          </a:xfrm>
        </p:spPr>
        <p:txBody>
          <a:bodyPr/>
          <a:lstStyle/>
          <a:p>
            <a:r>
              <a:rPr lang="en-US" dirty="0" smtClean="0"/>
              <a:t>Unwrap the Domains…</a:t>
            </a:r>
            <a:endParaRPr lang="en-US" dirty="0"/>
          </a:p>
        </p:txBody>
      </p:sp>
      <p:sp>
        <p:nvSpPr>
          <p:cNvPr id="3" name="Rectangle 2"/>
          <p:cNvSpPr/>
          <p:nvPr/>
        </p:nvSpPr>
        <p:spPr>
          <a:xfrm>
            <a:off x="1219200" y="2133600"/>
            <a:ext cx="7086600" cy="4462760"/>
          </a:xfrm>
          <a:prstGeom prst="rect">
            <a:avLst/>
          </a:prstGeom>
        </p:spPr>
        <p:txBody>
          <a:bodyPr wrap="square">
            <a:spAutoFit/>
          </a:bodyPr>
          <a:lstStyle/>
          <a:p>
            <a:r>
              <a:rPr lang="en-US" sz="4400" dirty="0"/>
              <a:t>4 Domains 8</a:t>
            </a:r>
            <a:r>
              <a:rPr lang="en-US" sz="4400" dirty="0" smtClean="0"/>
              <a:t> </a:t>
            </a:r>
            <a:r>
              <a:rPr lang="en-US" sz="4400" dirty="0"/>
              <a:t>Ways……</a:t>
            </a:r>
          </a:p>
          <a:p>
            <a:r>
              <a:rPr lang="en-US" sz="2400" b="1" i="1" u="sng" dirty="0"/>
              <a:t>Assignment to teachers to pre-read the Domains</a:t>
            </a:r>
          </a:p>
          <a:p>
            <a:pPr marL="342900" indent="-342900">
              <a:buFont typeface="Arial" pitchFamily="34" charset="0"/>
              <a:buChar char="•"/>
            </a:pPr>
            <a:r>
              <a:rPr lang="en-US" sz="2400" dirty="0"/>
              <a:t>Appointment Clock Strategy</a:t>
            </a:r>
          </a:p>
          <a:p>
            <a:pPr marL="342900" indent="-342900">
              <a:buFont typeface="Arial" pitchFamily="34" charset="0"/>
              <a:buChar char="•"/>
            </a:pPr>
            <a:r>
              <a:rPr lang="en-US" sz="2400" dirty="0" smtClean="0"/>
              <a:t>Teacher </a:t>
            </a:r>
            <a:r>
              <a:rPr lang="en-US" sz="2400" dirty="0"/>
              <a:t>Reflection Tip Sheet</a:t>
            </a:r>
          </a:p>
          <a:p>
            <a:pPr marL="342900" indent="-342900">
              <a:buFont typeface="Arial" pitchFamily="34" charset="0"/>
              <a:buChar char="•"/>
            </a:pPr>
            <a:r>
              <a:rPr lang="en-US" sz="2400" dirty="0" smtClean="0"/>
              <a:t>Key Words </a:t>
            </a:r>
            <a:r>
              <a:rPr lang="en-US" sz="2400" dirty="0" err="1" smtClean="0"/>
              <a:t>Stategy</a:t>
            </a:r>
            <a:endParaRPr lang="en-US" sz="2400" dirty="0" smtClean="0"/>
          </a:p>
          <a:p>
            <a:pPr marL="342900" indent="-342900">
              <a:buFont typeface="Arial" pitchFamily="34" charset="0"/>
              <a:buChar char="•"/>
            </a:pPr>
            <a:r>
              <a:rPr lang="en-US" sz="2400" dirty="0"/>
              <a:t>Close </a:t>
            </a:r>
            <a:r>
              <a:rPr lang="en-US" sz="2400" dirty="0" smtClean="0"/>
              <a:t>Reading</a:t>
            </a:r>
            <a:endParaRPr lang="en-US" sz="2400" dirty="0"/>
          </a:p>
          <a:p>
            <a:pPr marL="342900" indent="-342900">
              <a:buFont typeface="Arial" pitchFamily="34" charset="0"/>
              <a:buChar char="•"/>
            </a:pPr>
            <a:r>
              <a:rPr lang="en-US" sz="2400" dirty="0"/>
              <a:t>AVID Critical Reading Strategies</a:t>
            </a:r>
          </a:p>
          <a:p>
            <a:pPr marL="342900" indent="-342900">
              <a:buFont typeface="Arial" pitchFamily="34" charset="0"/>
              <a:buChar char="•"/>
            </a:pPr>
            <a:r>
              <a:rPr lang="en-US" sz="2400" dirty="0" err="1" smtClean="0"/>
              <a:t>Artifact</a:t>
            </a:r>
            <a:r>
              <a:rPr lang="en-US" sz="2400" dirty="0" err="1" smtClean="0">
                <a:sym typeface="Wingdings" pitchFamily="2" charset="2"/>
              </a:rPr>
              <a:t></a:t>
            </a:r>
            <a:r>
              <a:rPr lang="en-US" sz="2400" dirty="0" err="1" smtClean="0"/>
              <a:t>Domain</a:t>
            </a:r>
            <a:r>
              <a:rPr lang="en-US" sz="2400" dirty="0" smtClean="0"/>
              <a:t> </a:t>
            </a:r>
            <a:r>
              <a:rPr lang="en-US" sz="2400" dirty="0"/>
              <a:t>Matching</a:t>
            </a:r>
          </a:p>
          <a:p>
            <a:pPr marL="342900" indent="-342900">
              <a:buFont typeface="Arial" pitchFamily="34" charset="0"/>
              <a:buChar char="•"/>
            </a:pPr>
            <a:r>
              <a:rPr lang="en-US" sz="2400" dirty="0"/>
              <a:t>Table Talks with Jigsaw report out</a:t>
            </a:r>
          </a:p>
          <a:p>
            <a:pPr marL="342900" indent="-342900">
              <a:buFont typeface="Arial" pitchFamily="34" charset="0"/>
              <a:buChar char="•"/>
            </a:pPr>
            <a:r>
              <a:rPr lang="en-US" sz="2400" dirty="0"/>
              <a:t>Table Talks with Gallery Walk report out</a:t>
            </a:r>
          </a:p>
          <a:p>
            <a:pPr marL="342900" indent="-342900">
              <a:buFont typeface="Arial" pitchFamily="34" charset="0"/>
              <a:buChar char="•"/>
            </a:pPr>
            <a:endParaRPr lang="en-US" sz="2400" dirty="0"/>
          </a:p>
        </p:txBody>
      </p:sp>
    </p:spTree>
    <p:extLst>
      <p:ext uri="{BB962C8B-B14F-4D97-AF65-F5344CB8AC3E}">
        <p14:creationId xmlns:p14="http://schemas.microsoft.com/office/powerpoint/2010/main" val="328880513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3105835"/>
            <a:ext cx="4572000" cy="646331"/>
          </a:xfrm>
          <a:prstGeom prst="rect">
            <a:avLst/>
          </a:prstGeom>
        </p:spPr>
        <p:txBody>
          <a:bodyPr>
            <a:spAutoFit/>
          </a:bodyPr>
          <a:lstStyle/>
          <a:p>
            <a:r>
              <a:rPr lang="en-US" dirty="0"/>
              <a:t> </a:t>
            </a:r>
          </a:p>
          <a:p>
            <a:r>
              <a:rPr lang="en-US" dirty="0"/>
              <a:t> </a:t>
            </a:r>
          </a:p>
        </p:txBody>
      </p:sp>
      <p:sp>
        <p:nvSpPr>
          <p:cNvPr id="4" name="Rectangle 3"/>
          <p:cNvSpPr/>
          <p:nvPr/>
        </p:nvSpPr>
        <p:spPr>
          <a:xfrm>
            <a:off x="304800" y="381000"/>
            <a:ext cx="8534400" cy="1477328"/>
          </a:xfrm>
          <a:prstGeom prst="rect">
            <a:avLst/>
          </a:prstGeom>
        </p:spPr>
        <p:txBody>
          <a:bodyPr wrap="square">
            <a:spAutoFit/>
          </a:bodyPr>
          <a:lstStyle/>
          <a:p>
            <a:r>
              <a:rPr lang="en-US" dirty="0"/>
              <a:t> </a:t>
            </a:r>
          </a:p>
          <a:p>
            <a:pPr algn="ctr"/>
            <a:r>
              <a:rPr lang="en-US" dirty="0"/>
              <a:t> </a:t>
            </a:r>
            <a:r>
              <a:rPr lang="en-US" b="1" i="1" u="sng" dirty="0"/>
              <a:t>APPOINTMENT CLOCK</a:t>
            </a:r>
            <a:endParaRPr lang="en-US" dirty="0"/>
          </a:p>
          <a:p>
            <a:pPr algn="ctr"/>
            <a:r>
              <a:rPr lang="en-US" b="1" i="1" u="sng" dirty="0"/>
              <a:t>Create an appointment for each of the four times provided.  Make sure you have a different name on each line.  </a:t>
            </a:r>
            <a:endParaRPr lang="en-US" dirty="0"/>
          </a:p>
          <a:p>
            <a:endParaRPr lang="en-US" dirty="0"/>
          </a:p>
        </p:txBody>
      </p:sp>
      <p:pic>
        <p:nvPicPr>
          <p:cNvPr id="5" name="Picture 4" descr="C:\Users\e101999\AppData\Local\Microsoft\Windows\Temporary Internet Files\Content.IE5\A70LMIHP\MP900384768[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5952" y="2419349"/>
            <a:ext cx="3864928" cy="3317875"/>
          </a:xfrm>
          <a:prstGeom prst="rect">
            <a:avLst/>
          </a:prstGeom>
          <a:noFill/>
          <a:ln>
            <a:noFill/>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403" y="1652717"/>
            <a:ext cx="19050"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648200" y="5562600"/>
            <a:ext cx="9525" cy="11811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324600" y="4078287"/>
            <a:ext cx="1238250" cy="1905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391410" y="4059236"/>
            <a:ext cx="1238250" cy="190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0751776"/>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46558.0"/>
</version>
</file>

<file path=customXml/itemProps1.xml><?xml version="1.0" encoding="utf-8"?>
<ds:datastoreItem xmlns:ds="http://schemas.openxmlformats.org/officeDocument/2006/customXml" ds:itemID="{88F820B1-A034-429B-B8CD-667486AEC729}">
  <ds:schemaRefs/>
</ds:datastoreItem>
</file>

<file path=docProps/app.xml><?xml version="1.0" encoding="utf-8"?>
<Properties xmlns="http://schemas.openxmlformats.org/officeDocument/2006/extended-properties" xmlns:vt="http://schemas.openxmlformats.org/officeDocument/2006/docPropsVTypes">
  <Template>Flow</Template>
  <TotalTime>773</TotalTime>
  <Words>2410</Words>
  <Application>Microsoft Office PowerPoint</Application>
  <PresentationFormat>On-screen Show (4:3)</PresentationFormat>
  <Paragraphs>301</Paragraphs>
  <Slides>30</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MS PGothic</vt:lpstr>
      <vt:lpstr>MS PGothic</vt:lpstr>
      <vt:lpstr>Arial</vt:lpstr>
      <vt:lpstr>Calibri</vt:lpstr>
      <vt:lpstr>Constantia</vt:lpstr>
      <vt:lpstr>HGP明朝E</vt:lpstr>
      <vt:lpstr>Tahoma</vt:lpstr>
      <vt:lpstr>Wingdings</vt:lpstr>
      <vt:lpstr>Wingdings 2</vt:lpstr>
      <vt:lpstr>Flow</vt:lpstr>
      <vt:lpstr>MISSION:  EVALUATION</vt:lpstr>
      <vt:lpstr>Your mission:</vt:lpstr>
      <vt:lpstr>     Bridging Teacher  Competencies and Domains </vt:lpstr>
      <vt:lpstr>PowerPoint Presentation</vt:lpstr>
      <vt:lpstr>PowerPoint Presentation</vt:lpstr>
      <vt:lpstr>SAMPLE PDP Aligned to NMTEACH/Danielson Domains</vt:lpstr>
      <vt:lpstr> DOMAINS 1—4 </vt:lpstr>
      <vt:lpstr>Unwrap the Domains…</vt:lpstr>
      <vt:lpstr>PowerPoint Presentation</vt:lpstr>
      <vt:lpstr>APPOINTMENT CLOCK QUESTIONS/TASKS…..</vt:lpstr>
      <vt:lpstr>PowerPoint Presentation</vt:lpstr>
      <vt:lpstr>PowerPoint Presentation</vt:lpstr>
      <vt:lpstr>Performance Levels: Key Words</vt:lpstr>
      <vt:lpstr>PowerPoint Presentation</vt:lpstr>
      <vt:lpstr>Performance Levels:  Key Words</vt:lpstr>
      <vt:lpstr>Performance Levels:  Key Words</vt:lpstr>
      <vt:lpstr>Performance Levels:  Key Words</vt:lpstr>
      <vt:lpstr>Performance Levels:  Key Words</vt:lpstr>
      <vt:lpstr>WHAT IS CLOSE READING?</vt:lpstr>
      <vt:lpstr>CLOSE READING</vt:lpstr>
      <vt:lpstr>   CORNELL NOTES TEMPLATE </vt:lpstr>
      <vt:lpstr>PowerPoint Presentation</vt:lpstr>
      <vt:lpstr>ArtifactDomain Matching</vt:lpstr>
      <vt:lpstr>PowerPoint Presentation</vt:lpstr>
      <vt:lpstr>ArtifactDomain Matching</vt:lpstr>
      <vt:lpstr>Jigsaw</vt:lpstr>
      <vt:lpstr>Gallery Walk</vt:lpstr>
      <vt:lpstr>Tying it all together in 2013-14</vt:lpstr>
      <vt:lpstr> CCSS Resources at SYMBALOO.COM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Jacobson, Jami D</cp:lastModifiedBy>
  <cp:revision>57</cp:revision>
  <dcterms:created xsi:type="dcterms:W3CDTF">2013-06-27T17:25:24Z</dcterms:created>
  <dcterms:modified xsi:type="dcterms:W3CDTF">2013-07-22T19:10:23Z</dcterms:modified>
</cp:coreProperties>
</file>