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25"/>
  </p:notesMasterIdLst>
  <p:sldIdLst>
    <p:sldId id="256" r:id="rId3"/>
    <p:sldId id="257" r:id="rId4"/>
    <p:sldId id="258" r:id="rId5"/>
    <p:sldId id="259" r:id="rId6"/>
    <p:sldId id="260" r:id="rId7"/>
    <p:sldId id="268" r:id="rId8"/>
    <p:sldId id="269" r:id="rId9"/>
    <p:sldId id="270" r:id="rId10"/>
    <p:sldId id="261" r:id="rId11"/>
    <p:sldId id="274" r:id="rId12"/>
    <p:sldId id="272" r:id="rId13"/>
    <p:sldId id="271" r:id="rId14"/>
    <p:sldId id="275" r:id="rId15"/>
    <p:sldId id="273" r:id="rId16"/>
    <p:sldId id="262" r:id="rId17"/>
    <p:sldId id="278" r:id="rId18"/>
    <p:sldId id="267" r:id="rId19"/>
    <p:sldId id="277" r:id="rId20"/>
    <p:sldId id="266" r:id="rId21"/>
    <p:sldId id="265" r:id="rId22"/>
    <p:sldId id="263" r:id="rId23"/>
    <p:sldId id="264" r:id="rId2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B69D9-0CFE-4F0E-BD50-33185547862B}" type="datetimeFigureOut">
              <a:rPr lang="en-US" smtClean="0"/>
              <a:t>7/24/2013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EBD4F-91B7-4689-A150-6916829CB8C8}" type="slidenum">
              <a:rPr lang="en-US" smtClean="0"/>
              <a:t>‹#›</a:t>
            </a:fld>
            <a:endParaRPr lang="en-US"/>
          </a:p>
        </p:txBody>
      </p:sp>
    </p:spTree>
    <p:extLst>
      <p:ext uri="{BB962C8B-B14F-4D97-AF65-F5344CB8AC3E}">
        <p14:creationId xmlns:p14="http://schemas.microsoft.com/office/powerpoint/2010/main" val="32302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video.  After the video, ask participants some  or all of the following questions:</a:t>
            </a:r>
          </a:p>
          <a:p>
            <a:r>
              <a:rPr lang="en-US" dirty="0" smtClean="0"/>
              <a:t>What did you learn from this video? What questions do you have about the Common Core? What excites you about the Common Core? </a:t>
            </a:r>
          </a:p>
          <a:p>
            <a:r>
              <a:rPr lang="en-US" dirty="0" smtClean="0"/>
              <a:t>How do you think the Common Core might address some of your child’s needs in school?</a:t>
            </a:r>
          </a:p>
          <a:p>
            <a:r>
              <a:rPr lang="en-US" dirty="0" smtClean="0"/>
              <a:t>Imagine your family has to move from one state  or district to another in the middle of the school year. What challenges might this have posed for your child before the Common Core? How does the Common Core make this easier? </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2</a:t>
            </a:fld>
            <a:endParaRPr lang="en-US"/>
          </a:p>
        </p:txBody>
      </p:sp>
    </p:spTree>
    <p:extLst>
      <p:ext uri="{BB962C8B-B14F-4D97-AF65-F5344CB8AC3E}">
        <p14:creationId xmlns:p14="http://schemas.microsoft.com/office/powerpoint/2010/main" val="26604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Core State Standards (CCSS) for mathematics include two types of standards: one for mathematical practice (how students are able to apply and extend math principles) and one for mathematical content (what students know about math). The two are linked together while students are learning.</a:t>
            </a:r>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13</a:t>
            </a:fld>
            <a:endParaRPr lang="en-US"/>
          </a:p>
        </p:txBody>
      </p:sp>
    </p:spTree>
    <p:extLst>
      <p:ext uri="{BB962C8B-B14F-4D97-AF65-F5344CB8AC3E}">
        <p14:creationId xmlns:p14="http://schemas.microsoft.com/office/powerpoint/2010/main" val="417301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ideas to support children at home with the Common Core shifts in math.</a:t>
            </a:r>
          </a:p>
          <a:p>
            <a:endParaRPr lang="en-US" dirty="0" smtClean="0"/>
          </a:p>
          <a:p>
            <a:r>
              <a:rPr lang="en-US" dirty="0" smtClean="0"/>
              <a:t>Working with your child on basic math facts such as addition, subtraction, multiplication, and division will help to improve student’s speed and accuracy in math.  This could involve a variety of opportunities from flash cards to games including dice and cards.  </a:t>
            </a:r>
            <a:br>
              <a:rPr lang="en-US" dirty="0" smtClean="0"/>
            </a:br>
            <a:endParaRPr lang="en-US" dirty="0" smtClean="0"/>
          </a:p>
          <a:p>
            <a:r>
              <a:rPr lang="en-US" dirty="0" smtClean="0"/>
              <a:t>Encourage your child not to give up on math problems, but finish them to completion.  This will help build their stamina for solving multi-step problems that they will be required to engage in at school. Encourage children to engage in math games or test their skills with online math challenges that are timed.</a:t>
            </a:r>
            <a:br>
              <a:rPr lang="en-US" dirty="0" smtClean="0"/>
            </a:br>
            <a:endParaRPr lang="en-US" dirty="0" smtClean="0"/>
          </a:p>
          <a:p>
            <a:r>
              <a:rPr lang="en-US" dirty="0" smtClean="0"/>
              <a:t>Many student can get the answers to their math problems, but have a difficult time explaining their thinking behind the answer.  Encouraging your child to talk the math out and show their work or thinking helps them to demonstrate their conceptual understanding of math.</a:t>
            </a:r>
            <a:br>
              <a:rPr lang="en-US" dirty="0" smtClean="0"/>
            </a:br>
            <a:endParaRPr lang="en-US" dirty="0" smtClean="0"/>
          </a:p>
          <a:p>
            <a:r>
              <a:rPr lang="en-US" dirty="0" smtClean="0"/>
              <a:t>Helping children to see math in action at home creates a real-world experience and application for math skills. Try measuring ingredients, measuring objects around the house, calculating the area of a room to input furniture, analyzing sports statistics, etc. </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14</a:t>
            </a:fld>
            <a:endParaRPr lang="en-US"/>
          </a:p>
        </p:txBody>
      </p:sp>
    </p:spTree>
    <p:extLst>
      <p:ext uri="{BB962C8B-B14F-4D97-AF65-F5344CB8AC3E}">
        <p14:creationId xmlns:p14="http://schemas.microsoft.com/office/powerpoint/2010/main" val="193066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should be able to show work sample, data folders, testing results that will help a parent understand how their child is doing academically.  Have an idea of what that child should be doing at home to help improve performance</a:t>
            </a:r>
            <a:r>
              <a:rPr lang="en-US" baseline="0" dirty="0" smtClean="0"/>
              <a:t> in reading and math.  If you think you will need more than your standard conference appointment time to cover these issues, plan ahead and create that time in your schedule or make a separate appointment so that all necessary topics are covered and everyone understands what needs to be done to help this child succeed.</a:t>
            </a:r>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20</a:t>
            </a:fld>
            <a:endParaRPr lang="en-US"/>
          </a:p>
        </p:txBody>
      </p:sp>
    </p:spTree>
    <p:extLst>
      <p:ext uri="{BB962C8B-B14F-4D97-AF65-F5344CB8AC3E}">
        <p14:creationId xmlns:p14="http://schemas.microsoft.com/office/powerpoint/2010/main" val="372949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myths and rumors flying in</a:t>
            </a:r>
            <a:r>
              <a:rPr lang="en-US" baseline="0" dirty="0" smtClean="0"/>
              <a:t> the media about the Common Core.  In recent days, Common Core State Standards have been blamed for everything from promoting Communism in schools to using iris scans to track children to hurting teachers by dictating curriculum and teaching methods.</a:t>
            </a:r>
          </a:p>
          <a:p>
            <a:endParaRPr lang="en-US" baseline="0" dirty="0" smtClean="0"/>
          </a:p>
          <a:p>
            <a:r>
              <a:rPr lang="en-US" baseline="0" dirty="0" smtClean="0"/>
              <a:t>Is any of that true? No. Common Core State Standards define what students need to know at each grade level. They are simple, clear and rigorous academic expectations and do not dictate curriculum – meaning how teachers teach, how students learn and the materials used for instruction.  Research shows that for decades, the education establishment has lowered academic standards in our schools. The result has been generations of Americans students not adequately prepared for college or the workforce, which has ultimately led to a decline in American competitiveness. Common Core standards challenge students to read critically, write extensively, and solve real-world math problems at greater capacity, raising the bar for all students and resulting in a more valuable education. The standards are benchmarked to high international standards to guarantee that American students are prepared to succeed in the 21st century global economy.  Don’t believe everything you hear in the media.  Research a bit for yourself with these resources.  Additional Resources are on the next slide.</a:t>
            </a:r>
          </a:p>
          <a:p>
            <a:endParaRPr lang="en-US" baseline="0" dirty="0" smtClean="0"/>
          </a:p>
        </p:txBody>
      </p:sp>
      <p:sp>
        <p:nvSpPr>
          <p:cNvPr id="4" name="Slide Number Placeholder 3"/>
          <p:cNvSpPr>
            <a:spLocks noGrp="1"/>
          </p:cNvSpPr>
          <p:nvPr>
            <p:ph type="sldNum" sz="quarter" idx="10"/>
          </p:nvPr>
        </p:nvSpPr>
        <p:spPr/>
        <p:txBody>
          <a:bodyPr/>
          <a:lstStyle/>
          <a:p>
            <a:fld id="{47CEBD4F-91B7-4689-A150-6916829CB8C8}" type="slidenum">
              <a:rPr lang="en-US" smtClean="0"/>
              <a:t>21</a:t>
            </a:fld>
            <a:endParaRPr lang="en-US"/>
          </a:p>
        </p:txBody>
      </p:sp>
    </p:spTree>
    <p:extLst>
      <p:ext uri="{BB962C8B-B14F-4D97-AF65-F5344CB8AC3E}">
        <p14:creationId xmlns:p14="http://schemas.microsoft.com/office/powerpoint/2010/main" val="102747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Alert parents to the websites for math and literacy parent guides, created by the Council of the Great City Schools. These guides should be printed out and distributed to parents at the end of the meeting.  Calling their attention to the website will serve as a resource for them if they need to refer back to the Roadmaps over the course of the year.  </a:t>
            </a:r>
          </a:p>
          <a:p>
            <a:endParaRPr lang="en-US" dirty="0" smtClean="0"/>
          </a:p>
          <a:p>
            <a:r>
              <a:rPr lang="en-US" dirty="0" smtClean="0"/>
              <a:t>Show parents the major emphases chart for math, for their child’s specific grade level, on www.achievethecore.org.  </a:t>
            </a:r>
          </a:p>
          <a:p>
            <a:endParaRPr lang="en-US" dirty="0" smtClean="0"/>
          </a:p>
          <a:p>
            <a:r>
              <a:rPr lang="en-US" dirty="0" smtClean="0"/>
              <a:t>Show parents the Common Core text exemplar site for appendix B.  This might be of interest for parents who support book fairs at school and want suggestions on the types of books they might  choose for their child.</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22</a:t>
            </a:fld>
            <a:endParaRPr lang="en-US"/>
          </a:p>
        </p:txBody>
      </p:sp>
    </p:spTree>
    <p:extLst>
      <p:ext uri="{BB962C8B-B14F-4D97-AF65-F5344CB8AC3E}">
        <p14:creationId xmlns:p14="http://schemas.microsoft.com/office/powerpoint/2010/main" val="97077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each state previously had its own set of expectations, which resulted in potentially significant differences in student learning from state to state, 46 states and DC have now adopted the Common Core State Standards. In addition, Guam, the U.S. Virgin Islands, the American Samoa Islands, and the Mariana Islands have also freely adopted the Standards. </a:t>
            </a:r>
          </a:p>
          <a:p>
            <a:endParaRPr lang="en-US" dirty="0" smtClean="0"/>
          </a:p>
          <a:p>
            <a:r>
              <a:rPr lang="en-US" dirty="0" smtClean="0"/>
              <a:t>This is not a political initiative. Each state has the authority to adopt standards. To have 46 states come together, regardless of their political affiliation, and agree on what’s best for education in America is no small feat.</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5</a:t>
            </a:fld>
            <a:endParaRPr lang="en-US"/>
          </a:p>
        </p:txBody>
      </p:sp>
    </p:spTree>
    <p:extLst>
      <p:ext uri="{BB962C8B-B14F-4D97-AF65-F5344CB8AC3E}">
        <p14:creationId xmlns:p14="http://schemas.microsoft.com/office/powerpoint/2010/main" val="83786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Core State Standards set clear goals, rather than broad and vague: they are specific about what students should know and be able to do at each grade level, in each content area. Before the Common Core, it was estimated that some states’ standards could take almost 30 years to adequately teach– now, students are given the time they need to learn what’s most important for college and careers. </a:t>
            </a:r>
          </a:p>
          <a:p>
            <a:endParaRPr lang="en-US" dirty="0" smtClean="0"/>
          </a:p>
          <a:p>
            <a:r>
              <a:rPr lang="en-US" dirty="0" smtClean="0"/>
              <a:t>The Common Core State Standards are consistent: what one student learns in the 5th grade in one state is the same thing that a student learns in the 5th grade in another state.  This is also true from school to school.  If your child were to transfer from one school to another, the expectations and learning standards would now be the same. This does not mean how they learn will be the same, or that classroom activities will be the same – teachers and local communities will still decide on their own curriculum.  But it does means that we have agreed upon learning outcomes for each grade. </a:t>
            </a:r>
          </a:p>
          <a:p>
            <a:endParaRPr lang="en-US" dirty="0" smtClean="0"/>
          </a:p>
          <a:p>
            <a:r>
              <a:rPr lang="en-US" dirty="0" smtClean="0"/>
              <a:t>The Common Core State Standards set high learning goals: they require students to go beyond the surface of a long list of topics and support in-depth study and understanding of key concepts and skills. The learning goals are intended to help students make real-world applications and to adequately prepare them for higher education and career pathways.  The Standards are informed by standards in the top-performing states in the nation and from around the world. They seek to make our children global competitors.</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6</a:t>
            </a:fld>
            <a:endParaRPr lang="en-US"/>
          </a:p>
        </p:txBody>
      </p:sp>
    </p:spTree>
    <p:extLst>
      <p:ext uri="{BB962C8B-B14F-4D97-AF65-F5344CB8AC3E}">
        <p14:creationId xmlns:p14="http://schemas.microsoft.com/office/powerpoint/2010/main" val="283091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7</a:t>
            </a:fld>
            <a:endParaRPr lang="en-US"/>
          </a:p>
        </p:txBody>
      </p:sp>
    </p:spTree>
    <p:extLst>
      <p:ext uri="{BB962C8B-B14F-4D97-AF65-F5344CB8AC3E}">
        <p14:creationId xmlns:p14="http://schemas.microsoft.com/office/powerpoint/2010/main" val="54208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Standards allow more time to focus on what matters most! Focusing on what matters most means teachers and students are able to slow down and go in depth with their learning.  Prior to the Common Core, the structure of learning concepts stretched a mile wide and an inch deep, so while students covered a lot of material, the level of knowledge about the material they covered was typically shallow.  This shallow level of understanding will not prepare students for the level of success we want them to have in college or in their careers. The Standards offer an opportunity to take time for authentic learning instead of rushing through concepts.  </a:t>
            </a:r>
          </a:p>
          <a:p>
            <a:endParaRPr lang="en-US" dirty="0" smtClean="0"/>
          </a:p>
          <a:p>
            <a:r>
              <a:rPr lang="en-US" dirty="0" smtClean="0"/>
              <a:t>What will this look like?  In mathematics, certain topics may no longer be included.  Instead, students will have time to really develop understanding and fluency with key mathematics skills and concepts.  In literacy, more time to focus means students may spend a lot of time with a particular text, reading and rereading it closely to gain meaning. </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8</a:t>
            </a:fld>
            <a:endParaRPr lang="en-US"/>
          </a:p>
        </p:txBody>
      </p:sp>
    </p:spTree>
    <p:extLst>
      <p:ext uri="{BB962C8B-B14F-4D97-AF65-F5344CB8AC3E}">
        <p14:creationId xmlns:p14="http://schemas.microsoft.com/office/powerpoint/2010/main" val="190126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think about what it takes to help students become ready for college and careers, there are major changes, or “shifts,” in the way teachers will teach. The shifts represent what the standards now expect students to learn and teachers to teach. They are the headlines that describe some of what will change.  </a:t>
            </a:r>
          </a:p>
          <a:p>
            <a:endParaRPr lang="en-US" dirty="0" smtClean="0"/>
          </a:p>
          <a:p>
            <a:r>
              <a:rPr lang="en-US" dirty="0" smtClean="0"/>
              <a:t>The shifts in ELA/Literacy are as follows:</a:t>
            </a:r>
          </a:p>
          <a:p>
            <a:endParaRPr lang="en-US" dirty="0" smtClean="0"/>
          </a:p>
          <a:p>
            <a:r>
              <a:rPr lang="en-US" dirty="0" smtClean="0"/>
              <a:t>Shift 1 – The first shift focuses on the need to incorporate more nonfiction text into the curriculum. This expectation is different from what is typically taking place in classrooms, where students mostly read stories.  Reading nonfiction prepares your children for reading text that can support their learning about the world around them. Nonfiction reading has historically been the type of reading that students struggle with the most, but the only way students can get better at it is to practice more, with support from their teachers. As we talk about building knowledge and incorporating more nonfiction into the curriculum, parents can expect students to see more emphasis on literacy in science, social studies, and history.</a:t>
            </a:r>
          </a:p>
          <a:p>
            <a:endParaRPr lang="en-US" dirty="0" smtClean="0"/>
          </a:p>
          <a:p>
            <a:r>
              <a:rPr lang="en-US" dirty="0" smtClean="0"/>
              <a:t>Shift 2 - As in careers and education beyond high school, students need to be able to respond to, write, and speak about information they read. This seems like a common thing to expect, but many assessments or assignments prior to CCSS did not make this a requirement. Students are often asked to write about their personal experiences and opinions without being required to ground their thoughts in evidence.  Such use of evidence in reading, writing, and speaking is essential to success in nearly all pathways following K-12 education.  </a:t>
            </a:r>
          </a:p>
          <a:p>
            <a:endParaRPr lang="en-US" dirty="0" smtClean="0"/>
          </a:p>
          <a:p>
            <a:r>
              <a:rPr lang="en-US" dirty="0" smtClean="0"/>
              <a:t>Shift 3 – In the research about college and career readiness that informed the development of the Common Core State Standards, it was determined that standards in literacy need to address not only the skills of literacy, but also the level  of text students read.  In other words, not just how students read, but what they read.  Many of the students who graduate high school struggle with reading the types of texts required either in the workplace or college and training classes. To address this issue, the Standards include expectations for the complexity of texts students read in each grade; it is a staircase that reaches college and career readiness by graduation.  The features of a text that make it complex include vocabulary, sentence structure, and the subject and theme of the text.</a:t>
            </a:r>
          </a:p>
          <a:p>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9</a:t>
            </a:fld>
            <a:endParaRPr lang="en-US"/>
          </a:p>
        </p:txBody>
      </p:sp>
    </p:spTree>
    <p:extLst>
      <p:ext uri="{BB962C8B-B14F-4D97-AF65-F5344CB8AC3E}">
        <p14:creationId xmlns:p14="http://schemas.microsoft.com/office/powerpoint/2010/main" val="215556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CCSS</a:t>
            </a:r>
            <a:r>
              <a:rPr lang="en-US" baseline="0" dirty="0" smtClean="0"/>
              <a:t> for ELA include standards for use in ELA courses as well as literacy standards in history/social studies, science and technical subjects.  The standards for ELA describe expertise that </a:t>
            </a:r>
            <a:r>
              <a:rPr lang="en-US" baseline="0" dirty="0" err="1" smtClean="0"/>
              <a:t>sutdnets</a:t>
            </a:r>
            <a:r>
              <a:rPr lang="en-US" baseline="0" dirty="0" smtClean="0"/>
              <a:t> will develop in the areas of reading, writing, speaking and listening, an language.  The standards also describe how students use and strengthen these skills, particularly reading and writing, in other subjects at their grade level.</a:t>
            </a:r>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10</a:t>
            </a:fld>
            <a:endParaRPr lang="en-US"/>
          </a:p>
        </p:txBody>
      </p:sp>
    </p:spTree>
    <p:extLst>
      <p:ext uri="{BB962C8B-B14F-4D97-AF65-F5344CB8AC3E}">
        <p14:creationId xmlns:p14="http://schemas.microsoft.com/office/powerpoint/2010/main" val="401379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ideas for supporting students with the Common Core shifts in ELA/Literacy at home.</a:t>
            </a:r>
          </a:p>
          <a:p>
            <a:endParaRPr lang="en-US" dirty="0" smtClean="0"/>
          </a:p>
          <a:p>
            <a:r>
              <a:rPr lang="en-US" dirty="0" smtClean="0"/>
              <a:t>As students read, parents can read the same material and have conversations with their children that are focused on the text.</a:t>
            </a:r>
            <a:br>
              <a:rPr lang="en-US" dirty="0" smtClean="0"/>
            </a:br>
            <a:endParaRPr lang="en-US" dirty="0" smtClean="0"/>
          </a:p>
          <a:p>
            <a:r>
              <a:rPr lang="en-US" dirty="0" smtClean="0"/>
              <a:t>Give children multiple opportunities to engage in reading about things that interest them – especially informational texts (biographies, historical non-fiction, hobbies, sports, science topics, etc.) If your children are interested in games, have them read information about who invented the game, when it was invented, or have them explain step by step procedures to make their games operate in a certain manner.  If they are interested in different historical figures, athletes, or science topics, encourage them to read books or articles that relate to those people.</a:t>
            </a:r>
            <a:br>
              <a:rPr lang="en-US" dirty="0" smtClean="0"/>
            </a:br>
            <a:endParaRPr lang="en-US" dirty="0" smtClean="0"/>
          </a:p>
          <a:p>
            <a:r>
              <a:rPr lang="en-US" dirty="0" smtClean="0"/>
              <a:t>As children inquire about different concepts or become curious about certain topics, encourage them to research their own questions by doing a web search and reading news articles or books that help them to find out new information.</a:t>
            </a:r>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11</a:t>
            </a:fld>
            <a:endParaRPr lang="en-US"/>
          </a:p>
        </p:txBody>
      </p:sp>
    </p:spTree>
    <p:extLst>
      <p:ext uri="{BB962C8B-B14F-4D97-AF65-F5344CB8AC3E}">
        <p14:creationId xmlns:p14="http://schemas.microsoft.com/office/powerpoint/2010/main" val="262623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means making room in the curriculum so that students have time to develop a foundation in the important math concepts and skills that they need to continue learning more advanced math concepts and skills. Year after year international studies demonstrate that the US is behind other high performing countries in math achievement.  In those countries students focus on doing fewer things well, which supports the development of deeper understanding and greater confidence in math.  This approach was integrated into the design of the CCSS.  Rather than a list of topics appearing year after year, over and over again, each year the standards provide a more focused list of concepts that students experience in depth. In the past students and teachers were expected to merely cover many topics in one year, rather than spend time on really teaching and learning to mastery. </a:t>
            </a:r>
          </a:p>
          <a:p>
            <a:endParaRPr lang="en-US" dirty="0" smtClean="0"/>
          </a:p>
          <a:p>
            <a:r>
              <a:rPr lang="en-US" dirty="0" smtClean="0"/>
              <a:t>Coherence is about math making sense.  In the past, students would learn one concept one week, say place value, then a totally different concept the following week, like geometry.  In this process, students often got lost in their learning and were not able to make connections from one week to another, let alone from one year to the next year.  When standards were not focused, teachers did not have the time to make these connections to build understanding. The CCSS are connected in a purposeful way so that students have a learning experience that bridges the concepts they learn within and across grades. </a:t>
            </a:r>
          </a:p>
          <a:p>
            <a:r>
              <a:rPr lang="en-US" dirty="0" smtClean="0"/>
              <a:t> </a:t>
            </a:r>
          </a:p>
          <a:p>
            <a:r>
              <a:rPr lang="en-US" dirty="0" smtClean="0"/>
              <a:t>Rigor: In building mathematics proficiency there are three elements-- students need to understand the math concepts (vs. just how to get the answer), perform the procedures with fluency (speed and accuracy), and apply math to real world situations. All three elements are important in developing deep understanding, and each requires specific classroom experiences. </a:t>
            </a:r>
            <a:endParaRPr lang="en-US" dirty="0"/>
          </a:p>
        </p:txBody>
      </p:sp>
      <p:sp>
        <p:nvSpPr>
          <p:cNvPr id="4" name="Slide Number Placeholder 3"/>
          <p:cNvSpPr>
            <a:spLocks noGrp="1"/>
          </p:cNvSpPr>
          <p:nvPr>
            <p:ph type="sldNum" sz="quarter" idx="10"/>
          </p:nvPr>
        </p:nvSpPr>
        <p:spPr/>
        <p:txBody>
          <a:bodyPr/>
          <a:lstStyle/>
          <a:p>
            <a:fld id="{47CEBD4F-91B7-4689-A150-6916829CB8C8}" type="slidenum">
              <a:rPr lang="en-US" smtClean="0"/>
              <a:t>12</a:t>
            </a:fld>
            <a:endParaRPr lang="en-US"/>
          </a:p>
        </p:txBody>
      </p:sp>
    </p:spTree>
    <p:extLst>
      <p:ext uri="{BB962C8B-B14F-4D97-AF65-F5344CB8AC3E}">
        <p14:creationId xmlns:p14="http://schemas.microsoft.com/office/powerpoint/2010/main" val="10606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B7AC3D-28ED-47ED-99CE-EF95357752D2}"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3119-4B06-487B-9D04-F68DC1CC9FA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7AC3D-28ED-47ED-99CE-EF95357752D2}"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7AC3D-28ED-47ED-99CE-EF95357752D2}"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B7AC3D-28ED-47ED-99CE-EF95357752D2}"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7AC3D-28ED-47ED-99CE-EF95357752D2}"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13119-4B06-487B-9D04-F68DC1CC9FA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B7AC3D-28ED-47ED-99CE-EF95357752D2}" type="datetimeFigureOut">
              <a:rPr lang="en-US" smtClean="0"/>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B7AC3D-28ED-47ED-99CE-EF95357752D2}" type="datetimeFigureOut">
              <a:rPr lang="en-US" smtClean="0"/>
              <a:t>7/24/2013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13119-4B06-487B-9D04-F68DC1CC9FA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B7AC3D-28ED-47ED-99CE-EF95357752D2}" type="datetimeFigureOut">
              <a:rPr lang="en-US" smtClean="0"/>
              <a:t>7/24/2013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7AC3D-28ED-47ED-99CE-EF95357752D2}" type="datetimeFigureOut">
              <a:rPr lang="en-US" smtClean="0"/>
              <a:t>7/24/2013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7AC3D-28ED-47ED-99CE-EF95357752D2}" type="datetimeFigureOut">
              <a:rPr lang="en-US" smtClean="0"/>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13119-4B06-487B-9D04-F68DC1CC9FA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7AC3D-28ED-47ED-99CE-EF95357752D2}" type="datetimeFigureOut">
              <a:rPr lang="en-US" smtClean="0"/>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13119-4B06-487B-9D04-F68DC1CC9F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B7AC3D-28ED-47ED-99CE-EF95357752D2}" type="datetimeFigureOut">
              <a:rPr lang="en-US" smtClean="0"/>
              <a:t>7/24/2013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FD13119-4B06-487B-9D04-F68DC1CC9FA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vimeo.com/5193349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scd.org/publications/educational-leadership/dec12/vol70/num04/The-Common-Core-Ate-My-Baby-and-Other-Urban-Legends.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orestandards.org/resources/myths-vs-fact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vidayfamilia.univision.com/es-el-momento/article/2012-06-20/estandares-comunes-common-core-standards" TargetMode="External"/><Relationship Id="rId3" Type="http://schemas.openxmlformats.org/officeDocument/2006/relationships/hyperlink" Target="http://www.cgcs.org/site/Default.aspx?PageID=244" TargetMode="External"/><Relationship Id="rId7" Type="http://schemas.openxmlformats.org/officeDocument/2006/relationships/hyperlink" Target="http://www.colorincolorado.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pta.org/parents/content.cfm?ItemNumber=2583" TargetMode="External"/><Relationship Id="rId4" Type="http://schemas.openxmlformats.org/officeDocument/2006/relationships/hyperlink" Target="http://www.cgcs.org/Page/32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CCSS for Parents</a:t>
            </a:r>
            <a:endParaRPr lang="en-US" dirty="0"/>
          </a:p>
        </p:txBody>
      </p:sp>
      <p:sp>
        <p:nvSpPr>
          <p:cNvPr id="3" name="Subtitle 2"/>
          <p:cNvSpPr>
            <a:spLocks noGrp="1"/>
          </p:cNvSpPr>
          <p:nvPr>
            <p:ph type="subTitle" idx="1"/>
          </p:nvPr>
        </p:nvSpPr>
        <p:spPr>
          <a:xfrm>
            <a:off x="762000" y="4724400"/>
            <a:ext cx="6858000" cy="1371600"/>
          </a:xfrm>
        </p:spPr>
        <p:txBody>
          <a:bodyPr>
            <a:normAutofit fontScale="77500" lnSpcReduction="20000"/>
          </a:bodyPr>
          <a:lstStyle/>
          <a:p>
            <a:pPr algn="ctr"/>
            <a:r>
              <a:rPr lang="en-US" dirty="0" smtClean="0"/>
              <a:t>An  </a:t>
            </a:r>
          </a:p>
          <a:p>
            <a:pPr algn="ctr"/>
            <a:r>
              <a:rPr lang="en-US" dirty="0" smtClean="0"/>
              <a:t>Albuquerque Public Schools </a:t>
            </a:r>
          </a:p>
          <a:p>
            <a:pPr algn="ctr"/>
            <a:r>
              <a:rPr lang="en-US" dirty="0" smtClean="0"/>
              <a:t>Presentation</a:t>
            </a:r>
          </a:p>
          <a:p>
            <a:pPr algn="ctr"/>
            <a:r>
              <a:rPr lang="en-US" dirty="0" smtClean="0"/>
              <a:t>2013-14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0220" y="76200"/>
            <a:ext cx="2014728" cy="2462784"/>
          </a:xfrm>
          <a:prstGeom prst="rect">
            <a:avLst/>
          </a:prstGeom>
        </p:spPr>
      </p:pic>
    </p:spTree>
    <p:extLst>
      <p:ext uri="{BB962C8B-B14F-4D97-AF65-F5344CB8AC3E}">
        <p14:creationId xmlns:p14="http://schemas.microsoft.com/office/powerpoint/2010/main" val="21608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7924800" cy="1371600"/>
          </a:xfrm>
        </p:spPr>
        <p:txBody>
          <a:bodyPr>
            <a:noAutofit/>
          </a:bodyPr>
          <a:lstStyle/>
          <a:p>
            <a:r>
              <a:rPr lang="en-US" sz="4400" dirty="0" smtClean="0"/>
              <a:t>Key Features of the CCSS for ELA</a:t>
            </a:r>
            <a:endParaRPr lang="en-US" sz="4400" dirty="0"/>
          </a:p>
        </p:txBody>
      </p:sp>
      <p:sp>
        <p:nvSpPr>
          <p:cNvPr id="3" name="Content Placeholder 2"/>
          <p:cNvSpPr>
            <a:spLocks noGrp="1"/>
          </p:cNvSpPr>
          <p:nvPr>
            <p:ph idx="1"/>
          </p:nvPr>
        </p:nvSpPr>
        <p:spPr>
          <a:xfrm>
            <a:off x="228600" y="533400"/>
            <a:ext cx="8686800" cy="4724400"/>
          </a:xfrm>
        </p:spPr>
        <p:txBody>
          <a:bodyPr>
            <a:noAutofit/>
          </a:bodyPr>
          <a:lstStyle/>
          <a:p>
            <a:r>
              <a:rPr lang="en-US" sz="2800" dirty="0" smtClean="0"/>
              <a:t>Reading</a:t>
            </a:r>
            <a:r>
              <a:rPr lang="en-US" sz="2800" dirty="0"/>
              <a:t>: Text complexity and growth of </a:t>
            </a:r>
            <a:r>
              <a:rPr lang="en-US" sz="2800" dirty="0" smtClean="0"/>
              <a:t>comprehension</a:t>
            </a:r>
            <a:endParaRPr lang="en-US" sz="2800" dirty="0"/>
          </a:p>
          <a:p>
            <a:r>
              <a:rPr lang="en-US" sz="2800" dirty="0" smtClean="0"/>
              <a:t>Writing</a:t>
            </a:r>
            <a:r>
              <a:rPr lang="en-US" sz="2800" dirty="0"/>
              <a:t>: Text types, responding to reading, </a:t>
            </a:r>
            <a:r>
              <a:rPr lang="en-US" sz="2800" dirty="0" smtClean="0"/>
              <a:t>and </a:t>
            </a:r>
            <a:r>
              <a:rPr lang="en-US" sz="2800" dirty="0"/>
              <a:t>research</a:t>
            </a:r>
          </a:p>
          <a:p>
            <a:r>
              <a:rPr lang="en-US" sz="2800" dirty="0" smtClean="0"/>
              <a:t>Speaking </a:t>
            </a:r>
            <a:r>
              <a:rPr lang="en-US" sz="2800" dirty="0"/>
              <a:t>and listening: Flexible </a:t>
            </a:r>
            <a:r>
              <a:rPr lang="en-US" sz="2800" dirty="0" smtClean="0"/>
              <a:t>communication </a:t>
            </a:r>
            <a:r>
              <a:rPr lang="en-US" sz="2800" dirty="0"/>
              <a:t>and collaboration</a:t>
            </a:r>
          </a:p>
          <a:p>
            <a:r>
              <a:rPr lang="en-US" sz="2800" dirty="0" smtClean="0"/>
              <a:t>Language</a:t>
            </a:r>
            <a:r>
              <a:rPr lang="en-US" sz="2800" dirty="0"/>
              <a:t>: Conventions (grammar), effective </a:t>
            </a:r>
            <a:r>
              <a:rPr lang="en-US" sz="2800" dirty="0" smtClean="0"/>
              <a:t>use</a:t>
            </a:r>
            <a:r>
              <a:rPr lang="en-US" sz="2800" dirty="0"/>
              <a:t>, and </a:t>
            </a:r>
            <a:r>
              <a:rPr lang="en-US" sz="2800" dirty="0" smtClean="0"/>
              <a:t>vocabulary</a:t>
            </a:r>
            <a:endParaRPr lang="en-US" sz="2800" dirty="0"/>
          </a:p>
        </p:txBody>
      </p:sp>
    </p:spTree>
    <p:extLst>
      <p:ext uri="{BB962C8B-B14F-4D97-AF65-F5344CB8AC3E}">
        <p14:creationId xmlns:p14="http://schemas.microsoft.com/office/powerpoint/2010/main" val="385334307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help your child in literacy?</a:t>
            </a:r>
            <a:endParaRPr lang="en-US" dirty="0"/>
          </a:p>
        </p:txBody>
      </p:sp>
      <p:sp>
        <p:nvSpPr>
          <p:cNvPr id="4" name="Content Placeholder 3"/>
          <p:cNvSpPr>
            <a:spLocks noGrp="1"/>
          </p:cNvSpPr>
          <p:nvPr>
            <p:ph idx="1"/>
          </p:nvPr>
        </p:nvSpPr>
        <p:spPr/>
        <p:txBody>
          <a:bodyPr/>
          <a:lstStyle/>
          <a:p>
            <a:r>
              <a:rPr lang="en-US" dirty="0"/>
              <a:t>Ask your child specific questions about what they read.</a:t>
            </a:r>
          </a:p>
          <a:p>
            <a:r>
              <a:rPr lang="en-US" dirty="0"/>
              <a:t>Encourage children to read, then write and speak about, nonfiction text such as newspapers, magazines, and biographies.</a:t>
            </a:r>
          </a:p>
          <a:p>
            <a:r>
              <a:rPr lang="en-US" dirty="0"/>
              <a:t>Encourage children to research topics of interest and read </a:t>
            </a:r>
            <a:r>
              <a:rPr lang="en-US" dirty="0" smtClean="0"/>
              <a:t>books, stories, and/or articles that </a:t>
            </a:r>
            <a:r>
              <a:rPr lang="en-US" dirty="0"/>
              <a:t>relate to a central topic.</a:t>
            </a:r>
          </a:p>
          <a:p>
            <a:r>
              <a:rPr lang="en-US" dirty="0"/>
              <a:t>Have your child follow step by step instructions or a set of directions in order to accomplish a task, such as building a sandcastle or operating a game. </a:t>
            </a:r>
          </a:p>
          <a:p>
            <a:pPr marL="0" indent="0">
              <a:buNone/>
            </a:pPr>
            <a:endParaRPr lang="en-US" dirty="0"/>
          </a:p>
        </p:txBody>
      </p:sp>
    </p:spTree>
    <p:extLst>
      <p:ext uri="{BB962C8B-B14F-4D97-AF65-F5344CB8AC3E}">
        <p14:creationId xmlns:p14="http://schemas.microsoft.com/office/powerpoint/2010/main" val="259728758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Shifts:  Mathematics</a:t>
            </a:r>
            <a:endParaRPr lang="en-US" dirty="0"/>
          </a:p>
        </p:txBody>
      </p:sp>
      <p:sp>
        <p:nvSpPr>
          <p:cNvPr id="3" name="Rounded Rectangle 2"/>
          <p:cNvSpPr/>
          <p:nvPr/>
        </p:nvSpPr>
        <p:spPr>
          <a:xfrm>
            <a:off x="685800" y="762000"/>
            <a:ext cx="7543800" cy="3429000"/>
          </a:xfrm>
          <a:prstGeom prst="roundRect">
            <a:avLst/>
          </a:prstGeom>
          <a:solidFill>
            <a:srgbClr val="123D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dirty="0" smtClean="0"/>
              <a:t>Focus:  Zero in on mathematical practices and specific content within standards</a:t>
            </a:r>
          </a:p>
          <a:p>
            <a:pPr marL="342900" indent="-342900">
              <a:buAutoNum type="arabicPeriod"/>
            </a:pPr>
            <a:r>
              <a:rPr lang="en-US" sz="2800" dirty="0" smtClean="0"/>
              <a:t>Coherence:  Think across grades, and link to major topics</a:t>
            </a:r>
          </a:p>
          <a:p>
            <a:pPr marL="342900" indent="-342900">
              <a:buAutoNum type="arabicPeriod"/>
            </a:pPr>
            <a:r>
              <a:rPr lang="en-US" sz="2800" dirty="0" smtClean="0"/>
              <a:t>Rigor:  In major topics, pursue conceptual understanding, procedural skill and fluency, and application with equal intensity</a:t>
            </a:r>
            <a:endParaRPr lang="en-US" sz="2800" dirty="0"/>
          </a:p>
        </p:txBody>
      </p:sp>
    </p:spTree>
    <p:extLst>
      <p:ext uri="{BB962C8B-B14F-4D97-AF65-F5344CB8AC3E}">
        <p14:creationId xmlns:p14="http://schemas.microsoft.com/office/powerpoint/2010/main" val="389050626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0"/>
            <a:ext cx="7848600" cy="1600200"/>
          </a:xfrm>
        </p:spPr>
        <p:txBody>
          <a:bodyPr>
            <a:normAutofit/>
          </a:bodyPr>
          <a:lstStyle/>
          <a:p>
            <a:r>
              <a:rPr lang="en-US" sz="4400" dirty="0" smtClean="0"/>
              <a:t>Key Features of the CCSS for Math</a:t>
            </a:r>
            <a:endParaRPr lang="en-US" sz="4400" dirty="0"/>
          </a:p>
        </p:txBody>
      </p:sp>
      <p:sp>
        <p:nvSpPr>
          <p:cNvPr id="4" name="Content Placeholder 3"/>
          <p:cNvSpPr>
            <a:spLocks noGrp="1"/>
          </p:cNvSpPr>
          <p:nvPr>
            <p:ph idx="1"/>
          </p:nvPr>
        </p:nvSpPr>
        <p:spPr>
          <a:xfrm>
            <a:off x="304800" y="685800"/>
            <a:ext cx="8382000" cy="4724400"/>
          </a:xfrm>
        </p:spPr>
        <p:txBody>
          <a:bodyPr>
            <a:normAutofit/>
          </a:bodyPr>
          <a:lstStyle/>
          <a:p>
            <a:pPr marL="0" indent="0">
              <a:buNone/>
            </a:pPr>
            <a:r>
              <a:rPr lang="en-US" b="1" u="sng" dirty="0"/>
              <a:t>Standards for Mathematical Practice</a:t>
            </a:r>
          </a:p>
          <a:p>
            <a:r>
              <a:rPr lang="en-US" dirty="0" smtClean="0"/>
              <a:t>Make </a:t>
            </a:r>
            <a:r>
              <a:rPr lang="en-US" dirty="0"/>
              <a:t>sense of problems and persevere in solving </a:t>
            </a:r>
            <a:r>
              <a:rPr lang="en-US" dirty="0" smtClean="0"/>
              <a:t>them</a:t>
            </a:r>
            <a:r>
              <a:rPr lang="en-US" dirty="0"/>
              <a:t>.</a:t>
            </a:r>
          </a:p>
          <a:p>
            <a:r>
              <a:rPr lang="en-US" dirty="0" smtClean="0"/>
              <a:t>Reason </a:t>
            </a:r>
            <a:r>
              <a:rPr lang="en-US" dirty="0"/>
              <a:t>abstractly and quantitatively.</a:t>
            </a:r>
          </a:p>
          <a:p>
            <a:r>
              <a:rPr lang="en-US" dirty="0" smtClean="0"/>
              <a:t>Construct </a:t>
            </a:r>
            <a:r>
              <a:rPr lang="en-US" dirty="0"/>
              <a:t>viable arguments and critique the </a:t>
            </a:r>
            <a:r>
              <a:rPr lang="en-US" dirty="0" smtClean="0"/>
              <a:t>reasoning of  others</a:t>
            </a:r>
            <a:r>
              <a:rPr lang="en-US" dirty="0"/>
              <a:t>.</a:t>
            </a:r>
          </a:p>
          <a:p>
            <a:r>
              <a:rPr lang="en-US" dirty="0" smtClean="0"/>
              <a:t>Model </a:t>
            </a:r>
            <a:r>
              <a:rPr lang="en-US" dirty="0"/>
              <a:t>with mathematics.</a:t>
            </a:r>
          </a:p>
          <a:p>
            <a:r>
              <a:rPr lang="en-US" dirty="0" smtClean="0"/>
              <a:t>Use </a:t>
            </a:r>
            <a:r>
              <a:rPr lang="en-US" dirty="0"/>
              <a:t>appropriate tools strategically.</a:t>
            </a:r>
          </a:p>
          <a:p>
            <a:r>
              <a:rPr lang="en-US" dirty="0" smtClean="0"/>
              <a:t>Attend </a:t>
            </a:r>
            <a:r>
              <a:rPr lang="en-US" dirty="0"/>
              <a:t>to precision.</a:t>
            </a:r>
          </a:p>
          <a:p>
            <a:r>
              <a:rPr lang="en-US" dirty="0" smtClean="0"/>
              <a:t>Look </a:t>
            </a:r>
            <a:r>
              <a:rPr lang="en-US" dirty="0"/>
              <a:t>for and make use of structure.</a:t>
            </a:r>
          </a:p>
          <a:p>
            <a:r>
              <a:rPr lang="en-US" dirty="0" smtClean="0"/>
              <a:t>Look </a:t>
            </a:r>
            <a:r>
              <a:rPr lang="en-US" dirty="0"/>
              <a:t>for and express regularity in repeated </a:t>
            </a:r>
            <a:r>
              <a:rPr lang="en-US" dirty="0" smtClean="0"/>
              <a:t>reasoning</a:t>
            </a:r>
            <a:r>
              <a:rPr lang="en-US" dirty="0"/>
              <a:t>.</a:t>
            </a:r>
          </a:p>
        </p:txBody>
      </p:sp>
    </p:spTree>
    <p:extLst>
      <p:ext uri="{BB962C8B-B14F-4D97-AF65-F5344CB8AC3E}">
        <p14:creationId xmlns:p14="http://schemas.microsoft.com/office/powerpoint/2010/main" val="197721043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help your child in math?</a:t>
            </a:r>
            <a:endParaRPr lang="en-US" dirty="0"/>
          </a:p>
        </p:txBody>
      </p:sp>
      <p:sp>
        <p:nvSpPr>
          <p:cNvPr id="3" name="Content Placeholder 2"/>
          <p:cNvSpPr>
            <a:spLocks noGrp="1"/>
          </p:cNvSpPr>
          <p:nvPr>
            <p:ph idx="1"/>
          </p:nvPr>
        </p:nvSpPr>
        <p:spPr/>
        <p:txBody>
          <a:bodyPr>
            <a:normAutofit fontScale="92500" lnSpcReduction="10000"/>
          </a:bodyPr>
          <a:lstStyle/>
          <a:p>
            <a:r>
              <a:rPr lang="en-US" dirty="0"/>
              <a:t>Help children practice their addition, subtraction, multiplication and division facts.</a:t>
            </a:r>
          </a:p>
          <a:p>
            <a:r>
              <a:rPr lang="en-US" dirty="0"/>
              <a:t>Encourage children not to give up while solving </a:t>
            </a:r>
            <a:r>
              <a:rPr lang="en-US" dirty="0" smtClean="0"/>
              <a:t>problems, to build stamina and develop their critical thinking skills. </a:t>
            </a:r>
            <a:r>
              <a:rPr lang="en-US" dirty="0"/>
              <a:t>Don’t give them the answers - ask them to think of different ways they can solve problems.</a:t>
            </a:r>
          </a:p>
          <a:p>
            <a:r>
              <a:rPr lang="en-US" dirty="0"/>
              <a:t>Have children illustrate the math they were thinking in their head and discuss it out loud.</a:t>
            </a:r>
          </a:p>
          <a:p>
            <a:r>
              <a:rPr lang="en-US" dirty="0"/>
              <a:t>Have children apply their math knowledge to a real-world scenario at home, such as doubling a recipe or calculating the area of a room. </a:t>
            </a:r>
          </a:p>
        </p:txBody>
      </p:sp>
    </p:spTree>
    <p:extLst>
      <p:ext uri="{BB962C8B-B14F-4D97-AF65-F5344CB8AC3E}">
        <p14:creationId xmlns:p14="http://schemas.microsoft.com/office/powerpoint/2010/main" val="44123176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does this mean for students with special needs?</a:t>
            </a:r>
            <a:endParaRPr lang="en-US" sz="4000" dirty="0"/>
          </a:p>
        </p:txBody>
      </p:sp>
      <p:sp>
        <p:nvSpPr>
          <p:cNvPr id="3" name="Content Placeholder 2"/>
          <p:cNvSpPr>
            <a:spLocks noGrp="1"/>
          </p:cNvSpPr>
          <p:nvPr>
            <p:ph idx="1"/>
          </p:nvPr>
        </p:nvSpPr>
        <p:spPr/>
        <p:txBody>
          <a:bodyPr/>
          <a:lstStyle/>
          <a:p>
            <a:r>
              <a:rPr lang="en-US" dirty="0" smtClean="0"/>
              <a:t>Opportunity to improve access to rigorous academic content</a:t>
            </a:r>
          </a:p>
          <a:p>
            <a:r>
              <a:rPr lang="en-US" dirty="0" smtClean="0"/>
              <a:t>Continued emphasis on research-based practices and effective implementation</a:t>
            </a:r>
            <a:endParaRPr lang="en-US" dirty="0"/>
          </a:p>
        </p:txBody>
      </p:sp>
    </p:spTree>
    <p:extLst>
      <p:ext uri="{BB962C8B-B14F-4D97-AF65-F5344CB8AC3E}">
        <p14:creationId xmlns:p14="http://schemas.microsoft.com/office/powerpoint/2010/main" val="365652495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 we help students with disabilities achieve success?</a:t>
            </a:r>
          </a:p>
        </p:txBody>
      </p:sp>
      <p:sp>
        <p:nvSpPr>
          <p:cNvPr id="3" name="Content Placeholder 2"/>
          <p:cNvSpPr>
            <a:spLocks noGrp="1"/>
          </p:cNvSpPr>
          <p:nvPr>
            <p:ph idx="1"/>
          </p:nvPr>
        </p:nvSpPr>
        <p:spPr/>
        <p:txBody>
          <a:bodyPr/>
          <a:lstStyle/>
          <a:p>
            <a:r>
              <a:rPr lang="en-US" dirty="0"/>
              <a:t>Incorporate supports and accommodations designed to meet unique needs</a:t>
            </a:r>
          </a:p>
          <a:p>
            <a:r>
              <a:rPr lang="en-US" dirty="0"/>
              <a:t>Develop goals aligned with CCSS and chosen to facilitate learning</a:t>
            </a:r>
          </a:p>
          <a:p>
            <a:r>
              <a:rPr lang="en-US" dirty="0"/>
              <a:t>Deliver high quality, evidence based individualized instruction and supports</a:t>
            </a:r>
          </a:p>
          <a:p>
            <a:r>
              <a:rPr lang="en-US" dirty="0"/>
              <a:t>Promote culture of high expectations</a:t>
            </a:r>
          </a:p>
          <a:p>
            <a:r>
              <a:rPr lang="en-US" dirty="0"/>
              <a:t>Supports for learning based on principles of Universal Design for Learning</a:t>
            </a:r>
          </a:p>
          <a:p>
            <a:endParaRPr lang="en-US" dirty="0"/>
          </a:p>
        </p:txBody>
      </p:sp>
    </p:spTree>
    <p:extLst>
      <p:ext uri="{BB962C8B-B14F-4D97-AF65-F5344CB8AC3E}">
        <p14:creationId xmlns:p14="http://schemas.microsoft.com/office/powerpoint/2010/main" val="147552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p:spPr>
        <p:txBody>
          <a:bodyPr>
            <a:normAutofit/>
          </a:bodyPr>
          <a:lstStyle/>
          <a:p>
            <a:r>
              <a:rPr lang="en-US" sz="4000" dirty="0" smtClean="0"/>
              <a:t>What does this mean for English Language Learners?</a:t>
            </a:r>
            <a:endParaRPr lang="en-US" sz="4000" dirty="0"/>
          </a:p>
        </p:txBody>
      </p:sp>
      <p:sp>
        <p:nvSpPr>
          <p:cNvPr id="3" name="TextBox 2"/>
          <p:cNvSpPr txBox="1"/>
          <p:nvPr/>
        </p:nvSpPr>
        <p:spPr>
          <a:xfrm>
            <a:off x="228600" y="457200"/>
            <a:ext cx="8610600" cy="4539704"/>
          </a:xfrm>
          <a:prstGeom prst="rect">
            <a:avLst/>
          </a:prstGeom>
          <a:noFill/>
        </p:spPr>
        <p:txBody>
          <a:bodyPr wrap="square" rtlCol="0">
            <a:spAutoFit/>
          </a:bodyPr>
          <a:lstStyle/>
          <a:p>
            <a:r>
              <a:rPr lang="en-US" b="1" u="sng" dirty="0" smtClean="0"/>
              <a:t>Common questions and concerns:</a:t>
            </a:r>
          </a:p>
          <a:p>
            <a:endParaRPr lang="en-US" sz="1500" dirty="0" smtClean="0"/>
          </a:p>
          <a:p>
            <a:pPr algn="just"/>
            <a:r>
              <a:rPr lang="en-US" sz="1500" dirty="0"/>
              <a:t> </a:t>
            </a:r>
            <a:r>
              <a:rPr lang="en-US" sz="1500" dirty="0" smtClean="0"/>
              <a:t>         Q:  Can ELL and bilingual students handle higher language and literacy expectations?</a:t>
            </a:r>
          </a:p>
          <a:p>
            <a:pPr marL="342900" indent="-342900" algn="just">
              <a:buFont typeface="Arial" pitchFamily="34" charset="0"/>
              <a:buChar char="•"/>
            </a:pPr>
            <a:endParaRPr lang="en-US" sz="1500" dirty="0" smtClean="0"/>
          </a:p>
          <a:p>
            <a:pPr algn="just"/>
            <a:r>
              <a:rPr lang="en-US" sz="1500" dirty="0"/>
              <a:t> </a:t>
            </a:r>
            <a:r>
              <a:rPr lang="en-US" sz="1500" dirty="0" smtClean="0"/>
              <a:t>         A:  Absolutely!  They can and will succeed with additional support from teachers to ensure 	comprehension and academic language development.</a:t>
            </a:r>
          </a:p>
          <a:p>
            <a:pPr marL="342900" indent="-342900" algn="just">
              <a:buFont typeface="Arial" pitchFamily="34" charset="0"/>
              <a:buChar char="•"/>
            </a:pPr>
            <a:endParaRPr lang="en-US" sz="1500" dirty="0" smtClean="0"/>
          </a:p>
          <a:p>
            <a:pPr algn="just"/>
            <a:r>
              <a:rPr lang="en-US" sz="1500" dirty="0"/>
              <a:t> </a:t>
            </a:r>
            <a:r>
              <a:rPr lang="en-US" sz="1500" dirty="0" smtClean="0"/>
              <a:t>         Q:  For much too long, the needs of ELL and bilingual students have not been met,  despite the best 	intentions and efforts of educators. What will be different?</a:t>
            </a:r>
          </a:p>
          <a:p>
            <a:pPr algn="just"/>
            <a:endParaRPr lang="en-US" sz="1500" dirty="0" smtClean="0"/>
          </a:p>
          <a:p>
            <a:pPr algn="just"/>
            <a:r>
              <a:rPr lang="en-US" sz="1500" dirty="0"/>
              <a:t> </a:t>
            </a:r>
            <a:r>
              <a:rPr lang="en-US" sz="1500" dirty="0" smtClean="0"/>
              <a:t>         A:  Teachers will build upon language, cultural and experiential differences to support students in 	meeting the Common Core State Standard demands.  Focus will be on enrichment 	versus 	remediation.</a:t>
            </a:r>
          </a:p>
          <a:p>
            <a:pPr algn="just"/>
            <a:endParaRPr lang="en-US" sz="1500" dirty="0"/>
          </a:p>
          <a:p>
            <a:pPr algn="just"/>
            <a:r>
              <a:rPr lang="en-US" sz="1500" dirty="0"/>
              <a:t> </a:t>
            </a:r>
            <a:r>
              <a:rPr lang="en-US" sz="1500" dirty="0" smtClean="0"/>
              <a:t>         Q</a:t>
            </a:r>
            <a:r>
              <a:rPr lang="en-US" sz="1500" dirty="0"/>
              <a:t>:  What about dual language and bilingual programs?</a:t>
            </a:r>
          </a:p>
          <a:p>
            <a:pPr algn="just"/>
            <a:r>
              <a:rPr lang="en-US" sz="1500" dirty="0"/>
              <a:t> </a:t>
            </a:r>
          </a:p>
          <a:p>
            <a:pPr algn="just"/>
            <a:r>
              <a:rPr lang="en-US" sz="1500" dirty="0"/>
              <a:t> </a:t>
            </a:r>
            <a:r>
              <a:rPr lang="en-US" sz="1500" dirty="0" smtClean="0"/>
              <a:t>         A</a:t>
            </a:r>
            <a:r>
              <a:rPr lang="en-US" sz="1500" dirty="0"/>
              <a:t>:  Bilingual and dual language programs will follow the rigor of </a:t>
            </a:r>
            <a:r>
              <a:rPr lang="en-US" sz="1500" dirty="0" smtClean="0"/>
              <a:t>Common Core State Standards    	but </a:t>
            </a:r>
            <a:r>
              <a:rPr lang="en-US" sz="1500" dirty="0"/>
              <a:t>the instructional shifts will take place in Spanish and </a:t>
            </a:r>
            <a:r>
              <a:rPr lang="en-US" sz="1500" dirty="0" smtClean="0"/>
              <a:t>English</a:t>
            </a:r>
            <a:r>
              <a:rPr lang="en-US" sz="1500" dirty="0"/>
              <a:t>.</a:t>
            </a:r>
          </a:p>
          <a:p>
            <a:pPr algn="just"/>
            <a:endParaRPr lang="en-US" sz="1600" dirty="0"/>
          </a:p>
        </p:txBody>
      </p:sp>
    </p:spTree>
    <p:extLst>
      <p:ext uri="{BB962C8B-B14F-4D97-AF65-F5344CB8AC3E}">
        <p14:creationId xmlns:p14="http://schemas.microsoft.com/office/powerpoint/2010/main" val="304971253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548062"/>
            <a:ext cx="2097087"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831" y="4343400"/>
            <a:ext cx="178593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49" y="1371600"/>
            <a:ext cx="3871913"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96383"/>
            <a:ext cx="30416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272310"/>
            <a:ext cx="29940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9406" y="2754653"/>
            <a:ext cx="50641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9400" y="3929063"/>
            <a:ext cx="9636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8595" y="5562600"/>
            <a:ext cx="17922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850" y="4953000"/>
            <a:ext cx="2857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023" y="3404394"/>
            <a:ext cx="197485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242" y="2545236"/>
            <a:ext cx="50641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141" y="4753456"/>
            <a:ext cx="18526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7209" y="4121150"/>
            <a:ext cx="2444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8517" y="5105400"/>
            <a:ext cx="17684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62118" y="4536762"/>
            <a:ext cx="2809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5089" y="5630068"/>
            <a:ext cx="1675311"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1775" y="4413302"/>
            <a:ext cx="148113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16162" y="4078895"/>
            <a:ext cx="1603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7574" y="4931086"/>
            <a:ext cx="17319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0986" y="4276116"/>
            <a:ext cx="172561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76864" y="533400"/>
            <a:ext cx="6803166" cy="461665"/>
          </a:xfrm>
          <a:prstGeom prst="rect">
            <a:avLst/>
          </a:prstGeom>
          <a:noFill/>
        </p:spPr>
        <p:txBody>
          <a:bodyPr wrap="square" rtlCol="0">
            <a:spAutoFit/>
          </a:bodyPr>
          <a:lstStyle/>
          <a:p>
            <a:pPr algn="ctr"/>
            <a:r>
              <a:rPr lang="en-US" sz="2400" dirty="0" smtClean="0">
                <a:latin typeface="+mj-lt"/>
              </a:rPr>
              <a:t>WHAT WILL THIS LOOK LIKE FOR ALL LEARNERS?</a:t>
            </a:r>
            <a:endParaRPr lang="en-US" sz="2400" dirty="0">
              <a:latin typeface="+mj-lt"/>
            </a:endParaRPr>
          </a:p>
        </p:txBody>
      </p:sp>
    </p:spTree>
    <p:extLst>
      <p:ext uri="{BB962C8B-B14F-4D97-AF65-F5344CB8AC3E}">
        <p14:creationId xmlns:p14="http://schemas.microsoft.com/office/powerpoint/2010/main" val="251010561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will CCSS effect testing?</a:t>
            </a:r>
            <a:endParaRPr lang="en-US" dirty="0"/>
          </a:p>
        </p:txBody>
      </p:sp>
      <p:sp>
        <p:nvSpPr>
          <p:cNvPr id="3" name="Content Placeholder 2"/>
          <p:cNvSpPr>
            <a:spLocks noGrp="1"/>
          </p:cNvSpPr>
          <p:nvPr>
            <p:ph idx="1"/>
          </p:nvPr>
        </p:nvSpPr>
        <p:spPr/>
        <p:txBody>
          <a:bodyPr>
            <a:normAutofit lnSpcReduction="10000"/>
          </a:bodyPr>
          <a:lstStyle/>
          <a:p>
            <a:r>
              <a:rPr lang="en-US" dirty="0"/>
              <a:t>Partnership for Assessment of Readiness of College and </a:t>
            </a:r>
            <a:r>
              <a:rPr lang="en-US" dirty="0" smtClean="0"/>
              <a:t>Careers (PARCC)  will replace the SBA by 2014.</a:t>
            </a:r>
          </a:p>
          <a:p>
            <a:r>
              <a:rPr lang="en-US" dirty="0" smtClean="0"/>
              <a:t>PARCC is Common Core aligned.</a:t>
            </a:r>
          </a:p>
          <a:p>
            <a:r>
              <a:rPr lang="en-US" dirty="0" smtClean="0"/>
              <a:t>PARCC will be administered totally online.</a:t>
            </a:r>
          </a:p>
          <a:p>
            <a:r>
              <a:rPr lang="en-US" dirty="0"/>
              <a:t>PARCC’s next-generation assessment system will provide </a:t>
            </a:r>
            <a:r>
              <a:rPr lang="en-US" dirty="0" smtClean="0"/>
              <a:t>the </a:t>
            </a:r>
            <a:r>
              <a:rPr lang="en-US" dirty="0"/>
              <a:t>tools needed to identify whether students — from grade 3 through high school — are on track for postsecondary </a:t>
            </a:r>
            <a:r>
              <a:rPr lang="en-US" dirty="0" smtClean="0"/>
              <a:t>success, where </a:t>
            </a:r>
            <a:r>
              <a:rPr lang="en-US" dirty="0"/>
              <a:t>gaps may exist and how they can be addressed well before students enter college or the workforce</a:t>
            </a:r>
          </a:p>
        </p:txBody>
      </p:sp>
    </p:spTree>
    <p:extLst>
      <p:ext uri="{BB962C8B-B14F-4D97-AF65-F5344CB8AC3E}">
        <p14:creationId xmlns:p14="http://schemas.microsoft.com/office/powerpoint/2010/main" val="369756013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Basics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3200" y="4495800"/>
            <a:ext cx="3200400" cy="369332"/>
          </a:xfrm>
          <a:prstGeom prst="rect">
            <a:avLst/>
          </a:prstGeom>
          <a:noFill/>
        </p:spPr>
        <p:txBody>
          <a:bodyPr wrap="square" rtlCol="0">
            <a:spAutoFit/>
          </a:bodyPr>
          <a:lstStyle/>
          <a:p>
            <a:r>
              <a:rPr lang="en-US" dirty="0" smtClean="0">
                <a:hlinkClick r:id="rId4"/>
              </a:rPr>
              <a:t>http://vimeo.com/51933492</a:t>
            </a:r>
            <a:endParaRPr lang="en-US" dirty="0"/>
          </a:p>
        </p:txBody>
      </p:sp>
      <p:sp>
        <p:nvSpPr>
          <p:cNvPr id="3" name="TextBox 2"/>
          <p:cNvSpPr txBox="1"/>
          <p:nvPr/>
        </p:nvSpPr>
        <p:spPr>
          <a:xfrm>
            <a:off x="3048000" y="4865132"/>
            <a:ext cx="3505200" cy="369332"/>
          </a:xfrm>
          <a:prstGeom prst="rect">
            <a:avLst/>
          </a:prstGeom>
          <a:noFill/>
        </p:spPr>
        <p:txBody>
          <a:bodyPr wrap="square" rtlCol="0">
            <a:spAutoFit/>
          </a:bodyPr>
          <a:lstStyle/>
          <a:p>
            <a:r>
              <a:rPr lang="en-US" dirty="0" smtClean="0"/>
              <a:t>Click on the link above</a:t>
            </a:r>
            <a:endParaRPr lang="en-US" dirty="0"/>
          </a:p>
        </p:txBody>
      </p:sp>
    </p:spTree>
    <p:extLst>
      <p:ext uri="{BB962C8B-B14F-4D97-AF65-F5344CB8AC3E}">
        <p14:creationId xmlns:p14="http://schemas.microsoft.com/office/powerpoint/2010/main" val="111697125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001000" cy="1600200"/>
          </a:xfrm>
        </p:spPr>
        <p:txBody>
          <a:bodyPr>
            <a:normAutofit fontScale="90000"/>
          </a:bodyPr>
          <a:lstStyle/>
          <a:p>
            <a:r>
              <a:rPr lang="en-US" dirty="0" smtClean="0"/>
              <a:t>Key points to talk about with teachers during conferences.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Keep the conversation focused on your child’s needs. Don’t worry about how the rest of the class is doing. </a:t>
            </a:r>
            <a:endParaRPr lang="en-US" dirty="0" smtClean="0"/>
          </a:p>
          <a:p>
            <a:r>
              <a:rPr lang="en-US" dirty="0" smtClean="0"/>
              <a:t>What are his/her strength and growth areas?</a:t>
            </a:r>
          </a:p>
          <a:p>
            <a:r>
              <a:rPr lang="en-US" dirty="0" smtClean="0"/>
              <a:t>Ask to see your child’s data.  Ask for an explanation of anything that is not clear.</a:t>
            </a:r>
          </a:p>
          <a:p>
            <a:r>
              <a:rPr lang="en-US" dirty="0" smtClean="0"/>
              <a:t>Ask for one math and one reading strategy that you can use with your child at home to help your child meet instructional goals.  Follow through with this at home!</a:t>
            </a:r>
          </a:p>
          <a:p>
            <a:r>
              <a:rPr lang="en-US" dirty="0" smtClean="0"/>
              <a:t>Ask about upcoming tests.  How does your child react during testing and how can you help them be less stressed and successful?</a:t>
            </a:r>
          </a:p>
          <a:p>
            <a:pPr marL="0" indent="0">
              <a:buNone/>
            </a:pPr>
            <a:endParaRPr lang="en-US" dirty="0"/>
          </a:p>
        </p:txBody>
      </p:sp>
    </p:spTree>
    <p:extLst>
      <p:ext uri="{BB962C8B-B14F-4D97-AF65-F5344CB8AC3E}">
        <p14:creationId xmlns:p14="http://schemas.microsoft.com/office/powerpoint/2010/main" val="3962155260"/>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RUMORS and MYTHS</a:t>
            </a:r>
            <a:endParaRPr lang="en-US" dirty="0"/>
          </a:p>
        </p:txBody>
      </p:sp>
      <p:sp>
        <p:nvSpPr>
          <p:cNvPr id="3" name="Content Placeholder 2"/>
          <p:cNvSpPr>
            <a:spLocks noGrp="1"/>
          </p:cNvSpPr>
          <p:nvPr>
            <p:ph idx="1"/>
          </p:nvPr>
        </p:nvSpPr>
        <p:spPr/>
        <p:txBody>
          <a:bodyPr/>
          <a:lstStyle/>
          <a:p>
            <a:r>
              <a:rPr lang="en-US" dirty="0" smtClean="0"/>
              <a:t>To get to the truth about Common Core go to:</a:t>
            </a:r>
          </a:p>
          <a:p>
            <a:pPr lvl="1"/>
            <a:r>
              <a:rPr lang="en-US" dirty="0" smtClean="0">
                <a:hlinkClick r:id="rId3"/>
              </a:rPr>
              <a:t>http://www.ascd.org/publications/educational-leadership/dec12/vol70/num04/The-Common-Core-Ate-My-Baby-and-Other-Urban-Legends.aspx</a:t>
            </a:r>
            <a:endParaRPr lang="en-US" dirty="0" smtClean="0"/>
          </a:p>
          <a:p>
            <a:pPr lvl="1"/>
            <a:r>
              <a:rPr lang="en-US" dirty="0" smtClean="0">
                <a:hlinkClick r:id="rId4"/>
              </a:rPr>
              <a:t>http://www.corestandards.org/resources/myths-vs-facts</a:t>
            </a:r>
            <a:endParaRPr lang="en-US" dirty="0"/>
          </a:p>
        </p:txBody>
      </p:sp>
    </p:spTree>
    <p:extLst>
      <p:ext uri="{BB962C8B-B14F-4D97-AF65-F5344CB8AC3E}">
        <p14:creationId xmlns:p14="http://schemas.microsoft.com/office/powerpoint/2010/main" val="1884929775"/>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762000" y="685800"/>
            <a:ext cx="7543800" cy="4572000"/>
          </a:xfrm>
        </p:spPr>
        <p:txBody>
          <a:bodyPr>
            <a:normAutofit fontScale="62500" lnSpcReduction="20000"/>
          </a:bodyPr>
          <a:lstStyle/>
          <a:p>
            <a:pPr marL="0" indent="0">
              <a:buNone/>
            </a:pPr>
            <a:r>
              <a:rPr lang="en-US" b="1" u="sng" dirty="0"/>
              <a:t>Council of the Great City Schools Parent </a:t>
            </a:r>
            <a:r>
              <a:rPr lang="en-US" b="1" u="sng" dirty="0" smtClean="0"/>
              <a:t>Roadmaps:</a:t>
            </a:r>
          </a:p>
          <a:p>
            <a:pPr marL="0" indent="0">
              <a:buNone/>
            </a:pPr>
            <a:r>
              <a:rPr lang="en-US" i="1" u="sng" dirty="0" smtClean="0"/>
              <a:t>Math</a:t>
            </a:r>
          </a:p>
          <a:p>
            <a:pPr marL="0" indent="0">
              <a:buNone/>
            </a:pPr>
            <a:r>
              <a:rPr lang="en-US" b="1" i="1" u="sng" dirty="0" smtClean="0">
                <a:hlinkClick r:id="rId3"/>
              </a:rPr>
              <a:t>http://www.cgcs.org//site/Default.aspx?PageID=244</a:t>
            </a:r>
            <a:endParaRPr lang="en-US" b="1" i="1" u="sng" dirty="0"/>
          </a:p>
          <a:p>
            <a:pPr marL="0" indent="0">
              <a:buNone/>
            </a:pPr>
            <a:r>
              <a:rPr lang="en-US" i="1" u="sng" dirty="0" smtClean="0"/>
              <a:t>ELA </a:t>
            </a:r>
            <a:r>
              <a:rPr lang="en-US" i="1" u="sng" dirty="0"/>
              <a:t>/ Literacy </a:t>
            </a:r>
          </a:p>
          <a:p>
            <a:pPr marL="0" indent="0">
              <a:buNone/>
            </a:pPr>
            <a:r>
              <a:rPr lang="en-US" dirty="0" smtClean="0">
                <a:solidFill>
                  <a:srgbClr val="0070C0"/>
                </a:solidFill>
              </a:rPr>
              <a:t> </a:t>
            </a:r>
            <a:r>
              <a:rPr lang="en-US" dirty="0" smtClean="0">
                <a:solidFill>
                  <a:srgbClr val="0070C0"/>
                </a:solidFill>
                <a:hlinkClick r:id="rId4"/>
              </a:rPr>
              <a:t>http</a:t>
            </a:r>
            <a:r>
              <a:rPr lang="en-US" dirty="0">
                <a:solidFill>
                  <a:srgbClr val="0070C0"/>
                </a:solidFill>
                <a:hlinkClick r:id="rId4"/>
              </a:rPr>
              <a:t>://</a:t>
            </a:r>
            <a:r>
              <a:rPr lang="en-US" dirty="0" smtClean="0">
                <a:solidFill>
                  <a:srgbClr val="0070C0"/>
                </a:solidFill>
                <a:hlinkClick r:id="rId4"/>
              </a:rPr>
              <a:t>www.cgcs.org/Page/328</a:t>
            </a:r>
            <a:endParaRPr lang="en-US" dirty="0" smtClean="0">
              <a:solidFill>
                <a:srgbClr val="0070C0"/>
              </a:solidFill>
            </a:endParaRPr>
          </a:p>
          <a:p>
            <a:pPr marL="0" indent="0">
              <a:buNone/>
            </a:pPr>
            <a:endParaRPr lang="en-US" dirty="0">
              <a:solidFill>
                <a:srgbClr val="0070C0"/>
              </a:solidFill>
            </a:endParaRPr>
          </a:p>
          <a:p>
            <a:pPr marL="0" indent="0">
              <a:buNone/>
            </a:pPr>
            <a:r>
              <a:rPr lang="en-US" b="1" u="sng" dirty="0" smtClean="0"/>
              <a:t>National </a:t>
            </a:r>
            <a:r>
              <a:rPr lang="en-US" b="1" u="sng" dirty="0"/>
              <a:t>Parent Teachers Association (PTA)</a:t>
            </a:r>
          </a:p>
          <a:p>
            <a:pPr marL="0" indent="0">
              <a:buNone/>
            </a:pPr>
            <a:r>
              <a:rPr lang="en-US" dirty="0" smtClean="0">
                <a:solidFill>
                  <a:srgbClr val="0070C0"/>
                </a:solidFill>
                <a:hlinkClick r:id="rId5"/>
              </a:rPr>
              <a:t>http://pta.org/parents/content.cfm?ItemNumber=2583</a:t>
            </a:r>
            <a:endParaRPr lang="en-US" dirty="0" smtClean="0">
              <a:solidFill>
                <a:srgbClr val="0070C0"/>
              </a:solidFill>
            </a:endParaRPr>
          </a:p>
          <a:p>
            <a:pPr marL="0" indent="0">
              <a:buNone/>
            </a:pPr>
            <a:endParaRPr lang="en-US" dirty="0">
              <a:solidFill>
                <a:srgbClr val="0070C0"/>
              </a:solidFill>
            </a:endParaRPr>
          </a:p>
          <a:p>
            <a:pPr marL="0" indent="0">
              <a:buNone/>
            </a:pPr>
            <a:r>
              <a:rPr lang="en-US" b="1" u="sng" dirty="0"/>
              <a:t>Achieve the </a:t>
            </a:r>
            <a:r>
              <a:rPr lang="en-US" b="1" u="sng" dirty="0" smtClean="0"/>
              <a:t>Core</a:t>
            </a:r>
          </a:p>
          <a:p>
            <a:pPr marL="0" indent="0">
              <a:buNone/>
            </a:pPr>
            <a:r>
              <a:rPr lang="en-US" b="1" u="sng" dirty="0" smtClean="0">
                <a:hlinkClick r:id="rId6"/>
              </a:rPr>
              <a:t>http://www.achievethecore.org/</a:t>
            </a:r>
            <a:endParaRPr lang="en-US" b="1" u="sng" dirty="0"/>
          </a:p>
          <a:p>
            <a:pPr marL="0" indent="0">
              <a:buNone/>
            </a:pPr>
            <a:r>
              <a:rPr lang="en-US" dirty="0" smtClean="0">
                <a:solidFill>
                  <a:srgbClr val="0070C0"/>
                </a:solidFill>
              </a:rPr>
              <a:t>	</a:t>
            </a:r>
          </a:p>
          <a:p>
            <a:pPr marL="0" indent="0">
              <a:buNone/>
            </a:pPr>
            <a:r>
              <a:rPr lang="en-US" b="1" u="sng" dirty="0" err="1"/>
              <a:t>Colorín</a:t>
            </a:r>
            <a:r>
              <a:rPr lang="en-US" b="1" u="sng" dirty="0"/>
              <a:t> Colorado: a bilingual site for families and educators of English language Learners.</a:t>
            </a:r>
          </a:p>
          <a:p>
            <a:pPr marL="0" indent="0">
              <a:buNone/>
            </a:pPr>
            <a:r>
              <a:rPr lang="en-US" dirty="0"/>
              <a:t> </a:t>
            </a:r>
            <a:r>
              <a:rPr lang="en-US" dirty="0" smtClean="0">
                <a:hlinkClick r:id="rId7"/>
              </a:rPr>
              <a:t>http://www.colorincolorado.org</a:t>
            </a:r>
            <a:endParaRPr lang="en-US" dirty="0" smtClean="0"/>
          </a:p>
          <a:p>
            <a:pPr marL="0" indent="0">
              <a:buNone/>
            </a:pPr>
            <a:endParaRPr lang="es-ES" dirty="0" smtClean="0"/>
          </a:p>
          <a:p>
            <a:pPr marL="0" indent="0">
              <a:buNone/>
            </a:pPr>
            <a:r>
              <a:rPr lang="es-ES" b="1" u="sng" dirty="0" smtClean="0"/>
              <a:t>Univisión </a:t>
            </a:r>
            <a:r>
              <a:rPr lang="es-ES" b="1" u="sng" dirty="0"/>
              <a:t>and </a:t>
            </a:r>
            <a:r>
              <a:rPr lang="es-ES" b="1" u="sng" dirty="0" err="1"/>
              <a:t>Common</a:t>
            </a:r>
            <a:r>
              <a:rPr lang="es-ES" b="1" u="sng" dirty="0"/>
              <a:t> </a:t>
            </a:r>
            <a:r>
              <a:rPr lang="es-ES" b="1" u="sng" dirty="0" err="1"/>
              <a:t>Core</a:t>
            </a:r>
            <a:endParaRPr lang="es-ES" b="1" u="sng" dirty="0"/>
          </a:p>
          <a:p>
            <a:pPr marL="0" indent="0">
              <a:buNone/>
            </a:pPr>
            <a:r>
              <a:rPr lang="es-ES" b="1" u="sng" dirty="0"/>
              <a:t>Especial:  Estándares educativos esenciales- Univisión Vida y Familia</a:t>
            </a:r>
          </a:p>
          <a:p>
            <a:pPr marL="0" indent="0">
              <a:buNone/>
            </a:pPr>
            <a:r>
              <a:rPr lang="en-US" dirty="0" smtClean="0">
                <a:hlinkClick r:id="rId8"/>
              </a:rPr>
              <a:t>http://vidayfamilia.univision.com/es-el-momento/article/2012-06-20/estandares-comunes-common-core-standards</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9907875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this important?</a:t>
            </a:r>
            <a:endParaRPr lang="en-US" dirty="0"/>
          </a:p>
        </p:txBody>
      </p:sp>
      <p:sp>
        <p:nvSpPr>
          <p:cNvPr id="6" name="Content Placeholder 5"/>
          <p:cNvSpPr>
            <a:spLocks noGrp="1"/>
          </p:cNvSpPr>
          <p:nvPr>
            <p:ph idx="1"/>
          </p:nvPr>
        </p:nvSpPr>
        <p:spPr/>
        <p:txBody>
          <a:bodyPr/>
          <a:lstStyle/>
          <a:p>
            <a:r>
              <a:rPr lang="en-US" dirty="0" smtClean="0"/>
              <a:t>In the past, standards varied from state to state</a:t>
            </a:r>
          </a:p>
          <a:p>
            <a:r>
              <a:rPr lang="en-US" dirty="0" smtClean="0"/>
              <a:t>Student Mobility</a:t>
            </a:r>
          </a:p>
          <a:p>
            <a:r>
              <a:rPr lang="en-US" dirty="0" smtClean="0"/>
              <a:t>Global Competition</a:t>
            </a:r>
          </a:p>
          <a:p>
            <a:r>
              <a:rPr lang="en-US" dirty="0" smtClean="0"/>
              <a:t>Today’s jobs require different sets of skills</a:t>
            </a:r>
            <a:endParaRPr lang="en-US" dirty="0"/>
          </a:p>
        </p:txBody>
      </p:sp>
    </p:spTree>
    <p:extLst>
      <p:ext uri="{BB962C8B-B14F-4D97-AF65-F5344CB8AC3E}">
        <p14:creationId xmlns:p14="http://schemas.microsoft.com/office/powerpoint/2010/main" val="270639692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this important?</a:t>
            </a:r>
            <a:endParaRPr lang="en-US" dirty="0"/>
          </a:p>
        </p:txBody>
      </p:sp>
      <p:sp>
        <p:nvSpPr>
          <p:cNvPr id="3" name="Content Placeholder 2"/>
          <p:cNvSpPr>
            <a:spLocks noGrp="1"/>
          </p:cNvSpPr>
          <p:nvPr>
            <p:ph idx="1"/>
          </p:nvPr>
        </p:nvSpPr>
        <p:spPr/>
        <p:txBody>
          <a:bodyPr/>
          <a:lstStyle/>
          <a:p>
            <a:r>
              <a:rPr lang="en-US" dirty="0" smtClean="0"/>
              <a:t>Prepares students with the knowledge and skills they need to succeed in </a:t>
            </a:r>
            <a:r>
              <a:rPr lang="en-US" b="1" dirty="0" smtClean="0"/>
              <a:t>college and work</a:t>
            </a:r>
          </a:p>
          <a:p>
            <a:r>
              <a:rPr lang="en-US" dirty="0" smtClean="0"/>
              <a:t>Ensures </a:t>
            </a:r>
            <a:r>
              <a:rPr lang="en-US" b="1" dirty="0" smtClean="0"/>
              <a:t>consistent expectations</a:t>
            </a:r>
            <a:r>
              <a:rPr lang="en-US" dirty="0" smtClean="0"/>
              <a:t> regardless of a student’s zip code</a:t>
            </a:r>
          </a:p>
          <a:p>
            <a:r>
              <a:rPr lang="en-US" dirty="0" smtClean="0"/>
              <a:t>Provides educators, parents, and students with </a:t>
            </a:r>
            <a:r>
              <a:rPr lang="en-US" b="1" dirty="0" smtClean="0"/>
              <a:t>clear, focused guideposts.</a:t>
            </a:r>
            <a:endParaRPr lang="en-US" b="1" dirty="0"/>
          </a:p>
        </p:txBody>
      </p:sp>
    </p:spTree>
    <p:extLst>
      <p:ext uri="{BB962C8B-B14F-4D97-AF65-F5344CB8AC3E}">
        <p14:creationId xmlns:p14="http://schemas.microsoft.com/office/powerpoint/2010/main" val="22373320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6200" cy="1600200"/>
          </a:xfrm>
        </p:spPr>
        <p:txBody>
          <a:bodyPr>
            <a:normAutofit/>
          </a:bodyPr>
          <a:lstStyle/>
          <a:p>
            <a:r>
              <a:rPr lang="en-US" sz="4800" dirty="0" smtClean="0"/>
              <a:t>Common Core Across The USA    </a:t>
            </a:r>
            <a:endParaRPr lang="en-US" sz="48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187" y="685800"/>
            <a:ext cx="5009426" cy="3886200"/>
          </a:xfrm>
        </p:spPr>
      </p:pic>
      <p:sp>
        <p:nvSpPr>
          <p:cNvPr id="7" name="TextBox 6"/>
          <p:cNvSpPr txBox="1"/>
          <p:nvPr/>
        </p:nvSpPr>
        <p:spPr>
          <a:xfrm>
            <a:off x="152400" y="4485503"/>
            <a:ext cx="8693470" cy="923330"/>
          </a:xfrm>
          <a:prstGeom prst="rect">
            <a:avLst/>
          </a:prstGeom>
          <a:noFill/>
        </p:spPr>
        <p:txBody>
          <a:bodyPr wrap="none" rtlCol="0">
            <a:spAutoFit/>
          </a:bodyPr>
          <a:lstStyle/>
          <a:p>
            <a:r>
              <a:rPr lang="en-US" dirty="0" smtClean="0">
                <a:solidFill>
                  <a:srgbClr val="00B050"/>
                </a:solidFill>
              </a:rPr>
              <a:t>Green</a:t>
            </a:r>
            <a:r>
              <a:rPr lang="en-US" dirty="0" smtClean="0"/>
              <a:t> states have adopted Common Core State Standards</a:t>
            </a:r>
          </a:p>
          <a:p>
            <a:r>
              <a:rPr lang="en-US" dirty="0" smtClean="0">
                <a:solidFill>
                  <a:srgbClr val="0070C0"/>
                </a:solidFill>
              </a:rPr>
              <a:t>Blue</a:t>
            </a:r>
            <a:r>
              <a:rPr lang="en-US" dirty="0" smtClean="0"/>
              <a:t> states have adopted only the Common Core State Standards for English Language Arts</a:t>
            </a:r>
          </a:p>
          <a:p>
            <a:r>
              <a:rPr lang="en-US" dirty="0" smtClean="0">
                <a:solidFill>
                  <a:schemeClr val="tx2">
                    <a:lumMod val="75000"/>
                    <a:lumOff val="25000"/>
                  </a:schemeClr>
                </a:solidFill>
              </a:rPr>
              <a:t>Grey</a:t>
            </a:r>
            <a:r>
              <a:rPr lang="en-US" dirty="0" smtClean="0"/>
              <a:t> states have not adopted Common Core State Standards</a:t>
            </a:r>
            <a:endParaRPr lang="en-US" dirty="0"/>
          </a:p>
        </p:txBody>
      </p:sp>
    </p:spTree>
    <p:extLst>
      <p:ext uri="{BB962C8B-B14F-4D97-AF65-F5344CB8AC3E}">
        <p14:creationId xmlns:p14="http://schemas.microsoft.com/office/powerpoint/2010/main" val="143406457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Common Core State Standards?</a:t>
            </a:r>
            <a:endParaRPr lang="en-US" dirty="0"/>
          </a:p>
        </p:txBody>
      </p:sp>
      <p:sp>
        <p:nvSpPr>
          <p:cNvPr id="3" name="Content Placeholder 2"/>
          <p:cNvSpPr>
            <a:spLocks noGrp="1"/>
          </p:cNvSpPr>
          <p:nvPr>
            <p:ph idx="1"/>
          </p:nvPr>
        </p:nvSpPr>
        <p:spPr/>
        <p:txBody>
          <a:bodyPr/>
          <a:lstStyle/>
          <a:p>
            <a:r>
              <a:rPr lang="en-US" dirty="0"/>
              <a:t>The Common Core State Standards set grade-by-grade learning expectations for students in grades K-12 for Mathematics and for English Language Arts and Literacy.  </a:t>
            </a:r>
          </a:p>
          <a:p>
            <a:endParaRPr lang="en-US" dirty="0"/>
          </a:p>
          <a:p>
            <a:r>
              <a:rPr lang="en-US" dirty="0"/>
              <a:t>While states have had standards for more than 15 years, this set of standards is more focused on preparing students for success in college and career. They set  clear, consistent and high learning goals.</a:t>
            </a:r>
          </a:p>
        </p:txBody>
      </p:sp>
    </p:spTree>
    <p:extLst>
      <p:ext uri="{BB962C8B-B14F-4D97-AF65-F5344CB8AC3E}">
        <p14:creationId xmlns:p14="http://schemas.microsoft.com/office/powerpoint/2010/main" val="144237457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takes all of us!</a:t>
            </a:r>
            <a:endParaRPr lang="en-US" dirty="0"/>
          </a:p>
        </p:txBody>
      </p:sp>
      <p:sp>
        <p:nvSpPr>
          <p:cNvPr id="3" name="Content Placeholder 2"/>
          <p:cNvSpPr>
            <a:spLocks noGrp="1"/>
          </p:cNvSpPr>
          <p:nvPr>
            <p:ph idx="1"/>
          </p:nvPr>
        </p:nvSpPr>
        <p:spPr/>
        <p:txBody>
          <a:bodyPr/>
          <a:lstStyle/>
          <a:p>
            <a:r>
              <a:rPr lang="en-US" sz="4400" dirty="0"/>
              <a:t>Parents </a:t>
            </a:r>
          </a:p>
          <a:p>
            <a:r>
              <a:rPr lang="en-US" sz="4400" dirty="0"/>
              <a:t>Community members</a:t>
            </a:r>
          </a:p>
          <a:p>
            <a:r>
              <a:rPr lang="en-US" sz="4400" dirty="0"/>
              <a:t>Colleges and universities</a:t>
            </a:r>
          </a:p>
          <a:p>
            <a:r>
              <a:rPr lang="en-US" sz="4400" dirty="0"/>
              <a:t>Technical training programs</a:t>
            </a:r>
          </a:p>
          <a:p>
            <a:endParaRPr lang="en-US" dirty="0"/>
          </a:p>
        </p:txBody>
      </p:sp>
    </p:spTree>
    <p:extLst>
      <p:ext uri="{BB962C8B-B14F-4D97-AF65-F5344CB8AC3E}">
        <p14:creationId xmlns:p14="http://schemas.microsoft.com/office/powerpoint/2010/main" val="311362244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I expect?</a:t>
            </a:r>
            <a:endParaRPr lang="en-US" dirty="0"/>
          </a:p>
        </p:txBody>
      </p:sp>
      <p:sp>
        <p:nvSpPr>
          <p:cNvPr id="3" name="Content Placeholder 2"/>
          <p:cNvSpPr>
            <a:spLocks noGrp="1"/>
          </p:cNvSpPr>
          <p:nvPr>
            <p:ph idx="1"/>
          </p:nvPr>
        </p:nvSpPr>
        <p:spPr/>
        <p:txBody>
          <a:bodyPr/>
          <a:lstStyle/>
          <a:p>
            <a:r>
              <a:rPr lang="en-US" sz="4800" dirty="0"/>
              <a:t>More </a:t>
            </a:r>
            <a:r>
              <a:rPr lang="en-US" sz="4800" dirty="0" smtClean="0"/>
              <a:t>of a focus </a:t>
            </a:r>
            <a:r>
              <a:rPr lang="en-US" sz="4800" dirty="0"/>
              <a:t>on preparing students for college and career readiness.</a:t>
            </a:r>
          </a:p>
          <a:p>
            <a:endParaRPr lang="en-US" dirty="0"/>
          </a:p>
        </p:txBody>
      </p:sp>
    </p:spTree>
    <p:extLst>
      <p:ext uri="{BB962C8B-B14F-4D97-AF65-F5344CB8AC3E}">
        <p14:creationId xmlns:p14="http://schemas.microsoft.com/office/powerpoint/2010/main" val="350280302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Instructional Shifts:  English Language Arts</a:t>
            </a:r>
            <a:endParaRPr lang="en-US" dirty="0"/>
          </a:p>
        </p:txBody>
      </p:sp>
      <p:sp>
        <p:nvSpPr>
          <p:cNvPr id="6" name="Rounded Rectangle 5"/>
          <p:cNvSpPr/>
          <p:nvPr/>
        </p:nvSpPr>
        <p:spPr>
          <a:xfrm>
            <a:off x="397079" y="609600"/>
            <a:ext cx="8229600"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b="1" dirty="0" smtClean="0"/>
              <a:t>Building knowledge through content-rich nonfiction </a:t>
            </a:r>
          </a:p>
          <a:p>
            <a:pPr marL="457200" indent="-457200">
              <a:buFont typeface="+mj-lt"/>
              <a:buAutoNum type="arabicPeriod"/>
            </a:pPr>
            <a:r>
              <a:rPr lang="en-US" sz="2400" b="1" dirty="0" smtClean="0"/>
              <a:t>Reading, writing and speaking grounded in evidence from text, both literary and informational</a:t>
            </a:r>
          </a:p>
          <a:p>
            <a:pPr marL="457200" indent="-457200">
              <a:buFont typeface="+mj-lt"/>
              <a:buAutoNum type="arabicPeriod"/>
            </a:pPr>
            <a:r>
              <a:rPr lang="en-US" sz="2400" b="1" dirty="0" smtClean="0"/>
              <a:t>Regular practice with complex text and its academic language</a:t>
            </a:r>
            <a:endParaRPr lang="en-US" sz="2400" b="1" dirty="0"/>
          </a:p>
        </p:txBody>
      </p:sp>
    </p:spTree>
    <p:extLst>
      <p:ext uri="{BB962C8B-B14F-4D97-AF65-F5344CB8AC3E}">
        <p14:creationId xmlns:p14="http://schemas.microsoft.com/office/powerpoint/2010/main" val="2783680273"/>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46558.0"/>
</version>
</file>

<file path=customXml/itemProps1.xml><?xml version="1.0" encoding="utf-8"?>
<ds:datastoreItem xmlns:ds="http://schemas.openxmlformats.org/officeDocument/2006/customXml" ds:itemID="{C013C7E6-B627-4269-845E-0695387BD5F5}">
  <ds:schemaRefs/>
</ds:datastoreItem>
</file>

<file path=docProps/app.xml><?xml version="1.0" encoding="utf-8"?>
<Properties xmlns="http://schemas.openxmlformats.org/officeDocument/2006/extended-properties" xmlns:vt="http://schemas.openxmlformats.org/officeDocument/2006/docPropsVTypes">
  <Template>Newsprint</Template>
  <TotalTime>360</TotalTime>
  <Words>3166</Words>
  <Application>Microsoft Office PowerPoint</Application>
  <PresentationFormat>On-screen Show (4:3)</PresentationFormat>
  <Paragraphs>188</Paragraphs>
  <Slides>22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Impact</vt:lpstr>
      <vt:lpstr>Times New Roman</vt:lpstr>
      <vt:lpstr>NewsPrint</vt:lpstr>
      <vt:lpstr>CCSS for Parents</vt:lpstr>
      <vt:lpstr>Common Core Basics</vt:lpstr>
      <vt:lpstr>Why is this important?</vt:lpstr>
      <vt:lpstr>Why is this important?</vt:lpstr>
      <vt:lpstr>Common Core Across The USA    </vt:lpstr>
      <vt:lpstr>What are the Common Core State Standards?</vt:lpstr>
      <vt:lpstr>It takes all of us!</vt:lpstr>
      <vt:lpstr>What should I expect?</vt:lpstr>
      <vt:lpstr>Instructional Shifts:  English Language Arts</vt:lpstr>
      <vt:lpstr>Key Features of the CCSS for ELA</vt:lpstr>
      <vt:lpstr>How can you help your child in literacy?</vt:lpstr>
      <vt:lpstr>Instructional Shifts:  Mathematics</vt:lpstr>
      <vt:lpstr>Key Features of the CCSS for Math</vt:lpstr>
      <vt:lpstr>How can you help your child in math?</vt:lpstr>
      <vt:lpstr>What does this mean for students with special needs?</vt:lpstr>
      <vt:lpstr>How do we help students with disabilities achieve success?</vt:lpstr>
      <vt:lpstr>What does this mean for English Language Learners?</vt:lpstr>
      <vt:lpstr>PowerPoint Presentation</vt:lpstr>
      <vt:lpstr>How will CCSS effect testing?</vt:lpstr>
      <vt:lpstr>Key points to talk about with teachers during conferences.</vt:lpstr>
      <vt:lpstr>RUMORS and MYTHS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CCSS for Parents</dc:title>
  <dc:creator>Jacobson, Jami D</dc:creator>
  <cp:lastModifiedBy>Jacobson, Jami D</cp:lastModifiedBy>
  <cp:revision>31</cp:revision>
  <dcterms:created xsi:type="dcterms:W3CDTF">2013-07-08T15:22:55Z</dcterms:created>
  <dcterms:modified xsi:type="dcterms:W3CDTF">2013-07-24T14:46:06Z</dcterms:modified>
</cp:coreProperties>
</file>