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2"/>
  </p:sldMasterIdLst>
  <p:notesMasterIdLst>
    <p:notesMasterId r:id="rId24"/>
  </p:notesMasterIdLst>
  <p:sldIdLst>
    <p:sldId id="256" r:id="rId3"/>
    <p:sldId id="267" r:id="rId4"/>
    <p:sldId id="268" r:id="rId5"/>
    <p:sldId id="281" r:id="rId6"/>
    <p:sldId id="269" r:id="rId7"/>
    <p:sldId id="258" r:id="rId8"/>
    <p:sldId id="270" r:id="rId9"/>
    <p:sldId id="272" r:id="rId10"/>
    <p:sldId id="273" r:id="rId11"/>
    <p:sldId id="274" r:id="rId12"/>
    <p:sldId id="275" r:id="rId13"/>
    <p:sldId id="276" r:id="rId14"/>
    <p:sldId id="286" r:id="rId15"/>
    <p:sldId id="257" r:id="rId16"/>
    <p:sldId id="278" r:id="rId17"/>
    <p:sldId id="280" r:id="rId18"/>
    <p:sldId id="279" r:id="rId19"/>
    <p:sldId id="282" r:id="rId20"/>
    <p:sldId id="283" r:id="rId21"/>
    <p:sldId id="284" r:id="rId22"/>
    <p:sldId id="285" r:id="rId23"/>
  </p:sldIdLst>
  <p:sldSz cx="9144000" cy="6858000" type="screen4x3"/>
  <p:notesSz cx="6858000" cy="9144000"/>
  <p:custDataLst>
    <p:custData r:id="rId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160A7C-F981-4BD0-BACA-0B046B5E373D}" type="datetimeFigureOut">
              <a:rPr lang="en-US" smtClean="0"/>
              <a:t>7/25/2013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8E3C73-D1C3-4920-B36E-5CCFB0E034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805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DF3738E5-9082-4E32-A8D5-375130163DB2}" type="datetimeFigureOut">
              <a:rPr lang="en-US" smtClean="0"/>
              <a:t>7/25/2013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1FCF08E9-BF2D-47F8-9871-75D16FB0659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738E5-9082-4E32-A8D5-375130163DB2}" type="datetimeFigureOut">
              <a:rPr lang="en-US" smtClean="0"/>
              <a:t>7/25/2013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F08E9-BF2D-47F8-9871-75D16FB0659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738E5-9082-4E32-A8D5-375130163DB2}" type="datetimeFigureOut">
              <a:rPr lang="en-US" smtClean="0"/>
              <a:t>7/25/2013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F08E9-BF2D-47F8-9871-75D16FB0659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DF3738E5-9082-4E32-A8D5-375130163DB2}" type="datetimeFigureOut">
              <a:rPr lang="en-US" smtClean="0"/>
              <a:t>7/25/2013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F08E9-BF2D-47F8-9871-75D16FB0659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DF3738E5-9082-4E32-A8D5-375130163DB2}" type="datetimeFigureOut">
              <a:rPr lang="en-US" smtClean="0"/>
              <a:t>7/25/2013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1FCF08E9-BF2D-47F8-9871-75D16FB0659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DF3738E5-9082-4E32-A8D5-375130163DB2}" type="datetimeFigureOut">
              <a:rPr lang="en-US" smtClean="0"/>
              <a:t>7/25/2013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1FCF08E9-BF2D-47F8-9871-75D16FB0659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DF3738E5-9082-4E32-A8D5-375130163DB2}" type="datetimeFigureOut">
              <a:rPr lang="en-US" smtClean="0"/>
              <a:t>7/25/2013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1FCF08E9-BF2D-47F8-9871-75D16FB06593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738E5-9082-4E32-A8D5-375130163DB2}" type="datetimeFigureOut">
              <a:rPr lang="en-US" smtClean="0"/>
              <a:t>7/25/2013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F08E9-BF2D-47F8-9871-75D16FB0659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DF3738E5-9082-4E32-A8D5-375130163DB2}" type="datetimeFigureOut">
              <a:rPr lang="en-US" smtClean="0"/>
              <a:t>7/25/2013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1FCF08E9-BF2D-47F8-9871-75D16FB0659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DF3738E5-9082-4E32-A8D5-375130163DB2}" type="datetimeFigureOut">
              <a:rPr lang="en-US" smtClean="0"/>
              <a:t>7/25/2013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1FCF08E9-BF2D-47F8-9871-75D16FB06593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DF3738E5-9082-4E32-A8D5-375130163DB2}" type="datetimeFigureOut">
              <a:rPr lang="en-US" smtClean="0"/>
              <a:t>7/25/2013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1FCF08E9-BF2D-47F8-9871-75D16FB06593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DF3738E5-9082-4E32-A8D5-375130163DB2}" type="datetimeFigureOut">
              <a:rPr lang="en-US" smtClean="0"/>
              <a:t>7/25/2013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1FCF08E9-BF2D-47F8-9871-75D16FB06593}" type="slidenum">
              <a:rPr lang="en-US" smtClean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	The Road </a:t>
            </a:r>
            <a:r>
              <a:rPr lang="en-US" dirty="0"/>
              <a:t>T</a:t>
            </a:r>
            <a:r>
              <a:rPr lang="en-US" dirty="0" smtClean="0"/>
              <a:t>o The Common Core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ACE 2013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6" y="-1"/>
            <a:ext cx="1800225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4" y="2619375"/>
            <a:ext cx="1804987" cy="254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4" y="4419600"/>
            <a:ext cx="1804987" cy="254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08 - The Long And Winding Road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13376" y="5791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467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112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Fix a Flat…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What triage systems do you have in place to support teachers who struggle with classroom management?  With CCSS concepts?  With Instructional Design?</a:t>
            </a:r>
            <a:endParaRPr lang="en-US" sz="440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81000" y="6161442"/>
            <a:ext cx="8382000" cy="365125"/>
          </a:xfrm>
        </p:spPr>
        <p:txBody>
          <a:bodyPr>
            <a:noAutofit/>
          </a:bodyPr>
          <a:lstStyle/>
          <a:p>
            <a:r>
              <a:rPr lang="en-US" sz="1400" dirty="0" smtClean="0"/>
              <a:t>Take 30:  Brainstorm what a Triage Team could look like at your site?  </a:t>
            </a:r>
          </a:p>
          <a:p>
            <a:r>
              <a:rPr lang="en-US" sz="1400" dirty="0" smtClean="0"/>
              <a:t>Who do you have on your staff that could head up a Triage Unit?</a:t>
            </a:r>
            <a:endParaRPr lang="en-US" sz="1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637" y="228600"/>
            <a:ext cx="1407631" cy="1680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4743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52400" y="570156"/>
            <a:ext cx="8991600" cy="1054250"/>
          </a:xfrm>
        </p:spPr>
        <p:txBody>
          <a:bodyPr/>
          <a:lstStyle/>
          <a:p>
            <a:r>
              <a:rPr lang="en-US" sz="5000" dirty="0" smtClean="0"/>
              <a:t>Approaching turn #3…</a:t>
            </a:r>
            <a:endParaRPr lang="en-US" sz="5000" dirty="0"/>
          </a:p>
        </p:txBody>
      </p:sp>
      <p:sp>
        <p:nvSpPr>
          <p:cNvPr id="8" name="TextBox 7"/>
          <p:cNvSpPr txBox="1"/>
          <p:nvPr/>
        </p:nvSpPr>
        <p:spPr>
          <a:xfrm>
            <a:off x="2133600" y="1905000"/>
            <a:ext cx="4876800" cy="258532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accent2">
                    <a:lumMod val="75000"/>
                  </a:schemeClr>
                </a:solidFill>
              </a:rPr>
              <a:t>Common Core </a:t>
            </a:r>
          </a:p>
          <a:p>
            <a:pPr algn="ctr"/>
            <a:r>
              <a:rPr lang="en-US" sz="5400" dirty="0" smtClean="0">
                <a:solidFill>
                  <a:schemeClr val="accent2">
                    <a:lumMod val="75000"/>
                  </a:schemeClr>
                </a:solidFill>
              </a:rPr>
              <a:t>Best Practices</a:t>
            </a: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94717">
            <a:off x="7387424" y="4064661"/>
            <a:ext cx="1804987" cy="4188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4910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Intersection…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CCSS and Evaluation are NOT separate entities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CCSS are the Curriculum APS (and the State of NM) has chosen and expects schools (and teachers to use)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Content Areas (Science, History, Social Studies, Fine Arts) should be able to provide evidence of CCSS standards integration. </a:t>
            </a:r>
            <a:endParaRPr lang="en-US" dirty="0" smtClean="0"/>
          </a:p>
          <a:p>
            <a:r>
              <a:rPr lang="en-US" dirty="0" smtClean="0"/>
              <a:t>MOU between APS and ATF stands as the basis for our CCSS expectations</a:t>
            </a:r>
            <a:endParaRPr lang="en-US" dirty="0"/>
          </a:p>
          <a:p>
            <a:endParaRPr lang="en-US" dirty="0"/>
          </a:p>
        </p:txBody>
      </p:sp>
      <p:pic>
        <p:nvPicPr>
          <p:cNvPr id="6147" name="Picture 3" descr="C:\Users\e101999\AppData\Local\Microsoft\Windows\Temporary Internet Files\Content.IE5\R806LTOW\MC90043243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28600"/>
            <a:ext cx="1841500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210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8396288" cy="635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53177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Wisdom of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If you were to walk into a classroom, what might you see or hear there (from the students as well as the teacher) that would cause you to think that you were in the presence of an expert?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4800" y="5105400"/>
            <a:ext cx="8229600" cy="365125"/>
          </a:xfrm>
        </p:spPr>
        <p:txBody>
          <a:bodyPr>
            <a:noAutofit/>
          </a:bodyPr>
          <a:lstStyle/>
          <a:p>
            <a:r>
              <a:rPr lang="en-US" sz="1400" dirty="0" smtClean="0"/>
              <a:t>Take 30:  At your table come up with a brief list of criteria/evidence</a:t>
            </a:r>
          </a:p>
          <a:p>
            <a:r>
              <a:rPr lang="en-US" sz="1400" dirty="0" smtClean="0"/>
              <a:t> that  illustrates teaching expertise. 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48971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52400" y="570156"/>
            <a:ext cx="8991600" cy="1054250"/>
          </a:xfrm>
        </p:spPr>
        <p:txBody>
          <a:bodyPr>
            <a:normAutofit fontScale="90000"/>
          </a:bodyPr>
          <a:lstStyle/>
          <a:p>
            <a:r>
              <a:rPr lang="en-US" sz="5000" dirty="0" smtClean="0"/>
              <a:t>Arriving at your destination…</a:t>
            </a:r>
            <a:endParaRPr lang="en-US" sz="5000" dirty="0"/>
          </a:p>
        </p:txBody>
      </p:sp>
      <p:sp>
        <p:nvSpPr>
          <p:cNvPr id="8" name="TextBox 7"/>
          <p:cNvSpPr txBox="1"/>
          <p:nvPr/>
        </p:nvSpPr>
        <p:spPr>
          <a:xfrm>
            <a:off x="2270760" y="2057400"/>
            <a:ext cx="4876800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accent2">
                    <a:lumMod val="75000"/>
                  </a:schemeClr>
                </a:solidFill>
              </a:rPr>
              <a:t>Student Success</a:t>
            </a:r>
            <a:endParaRPr lang="en-US" sz="5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170" name="Picture 2" descr="C:\Users\e101999\AppData\Local\Microsoft\Windows\Temporary Internet Files\Content.IE5\V2O2C38B\MP90043881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193" y="4427151"/>
            <a:ext cx="2286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79186" y="5587206"/>
            <a:ext cx="1804987" cy="254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06700" y="5587205"/>
            <a:ext cx="1804987" cy="254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348287" y="5582851"/>
            <a:ext cx="1804987" cy="254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889874" y="5592943"/>
            <a:ext cx="1804987" cy="254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9131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900" dirty="0" smtClean="0"/>
              <a:t>How will you know when you are there?</a:t>
            </a:r>
            <a:endParaRPr lang="en-US" sz="3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Administrator as CCSS “Expert”</a:t>
            </a:r>
          </a:p>
          <a:p>
            <a:r>
              <a:rPr lang="en-US" dirty="0" smtClean="0"/>
              <a:t>Effective and rigorous evidence of CCSS in every classroom</a:t>
            </a:r>
          </a:p>
          <a:p>
            <a:r>
              <a:rPr lang="en-US" dirty="0" smtClean="0"/>
              <a:t>Rise in PLC/Collaborative planning, data-driven conversation, CCSS Lesson Planning with suggested templates</a:t>
            </a:r>
          </a:p>
          <a:p>
            <a:r>
              <a:rPr lang="en-US" dirty="0" smtClean="0"/>
              <a:t>Gradual Release in instructional practice  (teacher as facilitator </a:t>
            </a:r>
            <a:r>
              <a:rPr lang="en-US" dirty="0"/>
              <a:t> </a:t>
            </a:r>
            <a:r>
              <a:rPr lang="en-US" dirty="0" smtClean="0"/>
              <a:t>&amp; </a:t>
            </a:r>
            <a:r>
              <a:rPr lang="en-US" dirty="0" smtClean="0">
                <a:sym typeface="Wingdings" pitchFamily="2" charset="2"/>
              </a:rPr>
              <a:t>student-driven)</a:t>
            </a:r>
          </a:p>
          <a:p>
            <a:r>
              <a:rPr lang="en-US" dirty="0" smtClean="0">
                <a:sym typeface="Wingdings" pitchFamily="2" charset="2"/>
              </a:rPr>
              <a:t>Data begins to turn on an upward trend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" y="6161442"/>
            <a:ext cx="8763000" cy="365125"/>
          </a:xfrm>
        </p:spPr>
        <p:txBody>
          <a:bodyPr/>
          <a:lstStyle/>
          <a:p>
            <a:r>
              <a:rPr lang="en-US" dirty="0" smtClean="0"/>
              <a:t>Take 30:  Pick one  element that you will set as a benchmark for yourself, your staff and your students to work on for this year.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81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54713" cy="1910716"/>
          </a:xfrm>
        </p:spPr>
        <p:txBody>
          <a:bodyPr/>
          <a:lstStyle/>
          <a:p>
            <a:r>
              <a:rPr lang="en-US" dirty="0" smtClean="0"/>
              <a:t>How was your trip?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2709684"/>
          </a:xfrm>
        </p:spPr>
        <p:txBody>
          <a:bodyPr>
            <a:normAutofit fontScale="40000" lnSpcReduction="20000"/>
          </a:bodyPr>
          <a:lstStyle/>
          <a:p>
            <a:r>
              <a:rPr lang="en-US" sz="9300" dirty="0"/>
              <a:t>The most powerful use of the framework… is for reflection and self-assessment.</a:t>
            </a:r>
          </a:p>
          <a:p>
            <a:endParaRPr lang="en-US" dirty="0"/>
          </a:p>
          <a:p>
            <a:r>
              <a:rPr lang="en-US" sz="5100" dirty="0"/>
              <a:t>--Charlotte Danielson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710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570156"/>
            <a:ext cx="8763000" cy="1054250"/>
          </a:xfrm>
        </p:spPr>
        <p:txBody>
          <a:bodyPr/>
          <a:lstStyle/>
          <a:p>
            <a:r>
              <a:rPr lang="en-US" dirty="0" smtClean="0"/>
              <a:t>Check your pressure…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Take a temperature reading every 6 weeks.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If a teacher is not showing evidence of CCSS, find out why and take the next step (informal or formal) </a:t>
            </a:r>
          </a:p>
          <a:p>
            <a:endParaRPr lang="en-US" dirty="0" smtClean="0"/>
          </a:p>
          <a:p>
            <a:r>
              <a:rPr lang="en-US" dirty="0" smtClean="0"/>
              <a:t>Do you need help from an outside source?</a:t>
            </a:r>
          </a:p>
          <a:p>
            <a:pPr lvl="1"/>
            <a:r>
              <a:rPr lang="en-US" dirty="0" smtClean="0"/>
              <a:t>Admin peer support</a:t>
            </a:r>
          </a:p>
          <a:p>
            <a:pPr lvl="1"/>
            <a:r>
              <a:rPr lang="en-US" dirty="0" smtClean="0"/>
              <a:t>C/I Triage</a:t>
            </a:r>
          </a:p>
          <a:p>
            <a:pPr lvl="1"/>
            <a:r>
              <a:rPr lang="en-US" dirty="0" smtClean="0"/>
              <a:t>Human Resources</a:t>
            </a:r>
          </a:p>
          <a:p>
            <a:pPr lvl="1"/>
            <a:r>
              <a:rPr lang="en-US" dirty="0" smtClean="0"/>
              <a:t>AFT (Invoke the MOU)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52400"/>
            <a:ext cx="1223486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7360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570156"/>
            <a:ext cx="8915400" cy="1054250"/>
          </a:xfrm>
        </p:spPr>
        <p:txBody>
          <a:bodyPr/>
          <a:lstStyle/>
          <a:p>
            <a:r>
              <a:rPr lang="en-US" dirty="0" smtClean="0"/>
              <a:t>A final word for travelers…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Don’t be afraid to drive with the top down</a:t>
            </a:r>
          </a:p>
          <a:p>
            <a:r>
              <a:rPr lang="en-US" dirty="0" smtClean="0"/>
              <a:t>Stop to smell flowers and look at the scenery</a:t>
            </a:r>
          </a:p>
          <a:p>
            <a:r>
              <a:rPr lang="en-US" dirty="0" smtClean="0"/>
              <a:t>Check your engine, make sure it’s healthy</a:t>
            </a:r>
          </a:p>
          <a:p>
            <a:r>
              <a:rPr lang="en-US" dirty="0" smtClean="0"/>
              <a:t>If things aren’t  running smoothly, call roadside service:</a:t>
            </a:r>
          </a:p>
          <a:p>
            <a:pPr lvl="1"/>
            <a:r>
              <a:rPr lang="en-US" dirty="0" smtClean="0"/>
              <a:t>C/I</a:t>
            </a:r>
          </a:p>
          <a:p>
            <a:pPr lvl="1"/>
            <a:r>
              <a:rPr lang="en-US" dirty="0" smtClean="0"/>
              <a:t>Professional Learning</a:t>
            </a:r>
          </a:p>
          <a:p>
            <a:pPr lvl="1"/>
            <a:r>
              <a:rPr lang="en-US" dirty="0" smtClean="0"/>
              <a:t>AFT</a:t>
            </a:r>
          </a:p>
          <a:p>
            <a:pPr lvl="1"/>
            <a:r>
              <a:rPr lang="en-US" dirty="0" smtClean="0"/>
              <a:t>Human Resources</a:t>
            </a:r>
          </a:p>
          <a:p>
            <a:pPr lvl="1"/>
            <a:r>
              <a:rPr lang="en-US" dirty="0" smtClean="0"/>
              <a:t>LACE</a:t>
            </a:r>
          </a:p>
          <a:p>
            <a:pPr lvl="1"/>
            <a:r>
              <a:rPr lang="en-US" dirty="0" smtClean="0"/>
              <a:t>SPED</a:t>
            </a:r>
          </a:p>
          <a:p>
            <a:pPr marL="41148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34772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70156"/>
            <a:ext cx="9144000" cy="1054250"/>
          </a:xfrm>
        </p:spPr>
        <p:txBody>
          <a:bodyPr>
            <a:normAutofit fontScale="90000"/>
          </a:bodyPr>
          <a:lstStyle/>
          <a:p>
            <a:r>
              <a:rPr lang="en-US" sz="4400" dirty="0" smtClean="0"/>
              <a:t>Are you prepared for this journey?</a:t>
            </a:r>
            <a:endParaRPr lang="en-US" sz="4400" dirty="0"/>
          </a:p>
        </p:txBody>
      </p:sp>
      <p:sp>
        <p:nvSpPr>
          <p:cNvPr id="3" name="Rectangle 2"/>
          <p:cNvSpPr/>
          <p:nvPr/>
        </p:nvSpPr>
        <p:spPr>
          <a:xfrm>
            <a:off x="762000" y="2286000"/>
            <a:ext cx="7772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The key to promoting professional learning lies in the procedures adopted and the culture within which the framework is used….Principals must promote a culture of inquiry. Professional learning requires both time and support for teachers to work together to improve their skill as well as the setting of a tone of inquiry that emphasizes teachers’ obligation to engage in ongoing learning—and the resulting joy in doing so.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			--Charlotte Danielson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5493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09600" y="3200400"/>
            <a:ext cx="8062912" cy="1470025"/>
          </a:xfrm>
        </p:spPr>
        <p:txBody>
          <a:bodyPr>
            <a:noAutofit/>
          </a:bodyPr>
          <a:lstStyle/>
          <a:p>
            <a:r>
              <a:rPr lang="en-US" sz="4200" dirty="0"/>
              <a:t>Two roads diverged in a </a:t>
            </a:r>
            <a:r>
              <a:rPr lang="en-US" sz="4200" dirty="0" smtClean="0"/>
              <a:t>yellow wood</a:t>
            </a:r>
            <a:r>
              <a:rPr lang="en-US" sz="4200" dirty="0"/>
              <a:t>, and I,</a:t>
            </a:r>
            <a:br>
              <a:rPr lang="en-US" sz="4200" dirty="0"/>
            </a:br>
            <a:r>
              <a:rPr lang="en-US" sz="4200" dirty="0"/>
              <a:t>I took the </a:t>
            </a:r>
            <a:r>
              <a:rPr lang="en-US" sz="4200" dirty="0" smtClean="0"/>
              <a:t/>
            </a:r>
            <a:br>
              <a:rPr lang="en-US" sz="4200" dirty="0" smtClean="0"/>
            </a:br>
            <a:r>
              <a:rPr lang="en-US" sz="4200" dirty="0" smtClean="0"/>
              <a:t>one </a:t>
            </a:r>
            <a:r>
              <a:rPr lang="en-US" sz="4200" dirty="0"/>
              <a:t>less traveled by,</a:t>
            </a:r>
            <a:br>
              <a:rPr lang="en-US" sz="4200" dirty="0"/>
            </a:br>
            <a:r>
              <a:rPr lang="en-US" sz="4200" dirty="0"/>
              <a:t>And that has made all the difference.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type="subTitle" idx="1"/>
          </p:nvPr>
        </p:nvSpPr>
        <p:spPr>
          <a:xfrm>
            <a:off x="533400" y="4648200"/>
            <a:ext cx="8062912" cy="1752600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Robert Frost</a:t>
            </a: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336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	The Road </a:t>
            </a:r>
            <a:r>
              <a:rPr lang="en-US" dirty="0"/>
              <a:t>T</a:t>
            </a:r>
            <a:r>
              <a:rPr lang="en-US" dirty="0" smtClean="0"/>
              <a:t>o The Common Core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ACE 2013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6" y="-1"/>
            <a:ext cx="1800225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4" y="2619375"/>
            <a:ext cx="1804987" cy="254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4" y="4419600"/>
            <a:ext cx="1804987" cy="254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08 - The Long And Winding Road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13376" y="5638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415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112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in your suitcase?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5400000">
            <a:off x="1600200" y="990600"/>
            <a:ext cx="1600200" cy="1447800"/>
          </a:xfrm>
        </p:spPr>
        <p:txBody>
          <a:bodyPr/>
          <a:lstStyle/>
          <a:p>
            <a:r>
              <a:rPr lang="en-US" dirty="0" smtClean="0"/>
              <a:t>Take it…	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 rot="5400000">
            <a:off x="5562600" y="1066800"/>
            <a:ext cx="1676400" cy="1371600"/>
          </a:xfrm>
        </p:spPr>
        <p:txBody>
          <a:bodyPr/>
          <a:lstStyle/>
          <a:p>
            <a:r>
              <a:rPr lang="en-US" dirty="0" smtClean="0"/>
              <a:t>Leave it….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1295400" y="2590800"/>
            <a:ext cx="3803904" cy="317296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Collaborative environment</a:t>
            </a:r>
          </a:p>
          <a:p>
            <a:r>
              <a:rPr lang="en-US" dirty="0" smtClean="0"/>
              <a:t>High level instructional goals</a:t>
            </a:r>
          </a:p>
          <a:p>
            <a:r>
              <a:rPr lang="en-US" dirty="0" smtClean="0"/>
              <a:t>High expectations for all teachers and all students</a:t>
            </a:r>
          </a:p>
          <a:p>
            <a:r>
              <a:rPr lang="en-US" dirty="0" smtClean="0"/>
              <a:t>Shared accountability and support</a:t>
            </a:r>
          </a:p>
          <a:p>
            <a:r>
              <a:rPr lang="en-US" dirty="0" smtClean="0"/>
              <a:t>Team spirit/joint effort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6800" y="2667000"/>
            <a:ext cx="3799728" cy="3172968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Status Quo attitude</a:t>
            </a:r>
          </a:p>
          <a:p>
            <a:r>
              <a:rPr lang="en-US" dirty="0" smtClean="0"/>
              <a:t>Low expectations for teachers and students</a:t>
            </a:r>
          </a:p>
          <a:p>
            <a:r>
              <a:rPr lang="en-US" dirty="0" smtClean="0"/>
              <a:t>Acceptance of mediocrity</a:t>
            </a:r>
          </a:p>
          <a:p>
            <a:r>
              <a:rPr lang="en-US" dirty="0" smtClean="0"/>
              <a:t>Anti-CCSS Rhetoric</a:t>
            </a:r>
          </a:p>
          <a:p>
            <a:r>
              <a:rPr lang="en-US" dirty="0" smtClean="0"/>
              <a:t>Things you can’t control</a:t>
            </a:r>
          </a:p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609600" y="6161442"/>
            <a:ext cx="8305800" cy="365125"/>
          </a:xfrm>
        </p:spPr>
        <p:txBody>
          <a:bodyPr>
            <a:noAutofit/>
          </a:bodyPr>
          <a:lstStyle/>
          <a:p>
            <a:r>
              <a:rPr lang="en-US" sz="1200" dirty="0" smtClean="0"/>
              <a:t>Take 60 to think and share….</a:t>
            </a:r>
          </a:p>
          <a:p>
            <a:r>
              <a:rPr lang="en-US" sz="1200" dirty="0" smtClean="0"/>
              <a:t>What is some of the baggage you need to drop in the road  as you start this next part of the CCSS journey?</a:t>
            </a:r>
            <a:endParaRPr lang="en-US" sz="12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F08E9-BF2D-47F8-9871-75D16FB06593}" type="slidenum">
              <a:rPr lang="en-US" smtClean="0"/>
              <a:t>3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838200"/>
            <a:ext cx="2133600" cy="1612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8691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Did you pack the essentials?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512064" indent="-457200">
              <a:buFont typeface="Arial" pitchFamily="34" charset="0"/>
              <a:buChar char="•"/>
            </a:pPr>
            <a:r>
              <a:rPr lang="en-US" sz="3400" dirty="0"/>
              <a:t>Know the </a:t>
            </a:r>
            <a:r>
              <a:rPr lang="en-US" sz="3400" dirty="0" smtClean="0"/>
              <a:t>CCSS</a:t>
            </a:r>
          </a:p>
          <a:p>
            <a:pPr marL="54864" indent="0">
              <a:buNone/>
            </a:pPr>
            <a:endParaRPr lang="en-US" sz="3400" dirty="0"/>
          </a:p>
          <a:p>
            <a:pPr marL="512064" indent="-457200">
              <a:buFont typeface="Arial" pitchFamily="34" charset="0"/>
              <a:buChar char="•"/>
            </a:pPr>
            <a:r>
              <a:rPr lang="en-US" sz="3400" dirty="0"/>
              <a:t>Know the </a:t>
            </a:r>
            <a:r>
              <a:rPr lang="en-US" sz="3400" dirty="0" smtClean="0"/>
              <a:t>Shifts</a:t>
            </a:r>
          </a:p>
          <a:p>
            <a:pPr marL="54864" indent="0">
              <a:buNone/>
            </a:pPr>
            <a:endParaRPr lang="en-US" sz="3400" dirty="0"/>
          </a:p>
          <a:p>
            <a:pPr marL="512064" indent="-457200">
              <a:buFont typeface="Arial" pitchFamily="34" charset="0"/>
              <a:buChar char="•"/>
            </a:pPr>
            <a:r>
              <a:rPr lang="en-US" sz="3400" dirty="0"/>
              <a:t>Know the Domains</a:t>
            </a:r>
          </a:p>
          <a:p>
            <a:pPr marL="512064" indent="-457200">
              <a:buFont typeface="Arial" pitchFamily="34" charset="0"/>
              <a:buChar char="•"/>
            </a:pPr>
            <a:endParaRPr lang="en-US" sz="3400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3200" dirty="0"/>
              <a:t>Know </a:t>
            </a:r>
            <a:r>
              <a:rPr lang="en-US" sz="3200" dirty="0" smtClean="0"/>
              <a:t> </a:t>
            </a:r>
            <a:r>
              <a:rPr lang="en-US" sz="3200" dirty="0"/>
              <a:t>Webb’s </a:t>
            </a:r>
            <a:r>
              <a:rPr lang="en-US" sz="3200" dirty="0" smtClean="0"/>
              <a:t>Depth of </a:t>
            </a:r>
            <a:r>
              <a:rPr lang="en-US" sz="3200" dirty="0"/>
              <a:t>Knowledge</a:t>
            </a:r>
          </a:p>
          <a:p>
            <a:endParaRPr lang="en-US" sz="3200" dirty="0" smtClean="0"/>
          </a:p>
          <a:p>
            <a:r>
              <a:rPr lang="en-US" sz="3200" dirty="0" smtClean="0"/>
              <a:t>Know the </a:t>
            </a:r>
            <a:r>
              <a:rPr lang="en-US" sz="3200" dirty="0"/>
              <a:t>Elements of Effective Teaching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787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52400" y="570156"/>
            <a:ext cx="8991600" cy="1054250"/>
          </a:xfrm>
        </p:spPr>
        <p:txBody>
          <a:bodyPr>
            <a:normAutofit fontScale="90000"/>
          </a:bodyPr>
          <a:lstStyle/>
          <a:p>
            <a:r>
              <a:rPr lang="en-US" sz="5000" dirty="0" smtClean="0"/>
              <a:t>At the first turn in the road….</a:t>
            </a:r>
            <a:endParaRPr lang="en-US" sz="5000" dirty="0"/>
          </a:p>
        </p:txBody>
      </p:sp>
      <p:sp>
        <p:nvSpPr>
          <p:cNvPr id="8" name="TextBox 7"/>
          <p:cNvSpPr txBox="1"/>
          <p:nvPr/>
        </p:nvSpPr>
        <p:spPr>
          <a:xfrm>
            <a:off x="2057400" y="2286000"/>
            <a:ext cx="4953000" cy="34163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accent2">
                    <a:lumMod val="75000"/>
                  </a:schemeClr>
                </a:solidFill>
              </a:rPr>
              <a:t>Common Core Climate </a:t>
            </a:r>
          </a:p>
          <a:p>
            <a:pPr algn="ctr"/>
            <a:r>
              <a:rPr lang="en-US" sz="5400" dirty="0" smtClean="0">
                <a:solidFill>
                  <a:schemeClr val="accent2">
                    <a:lumMod val="75000"/>
                  </a:schemeClr>
                </a:solidFill>
              </a:rPr>
              <a:t>and </a:t>
            </a:r>
          </a:p>
          <a:p>
            <a:pPr algn="ctr"/>
            <a:r>
              <a:rPr lang="en-US" sz="5400" dirty="0" smtClean="0">
                <a:solidFill>
                  <a:schemeClr val="accent2">
                    <a:lumMod val="75000"/>
                  </a:schemeClr>
                </a:solidFill>
              </a:rPr>
              <a:t>Culture</a:t>
            </a:r>
            <a:endParaRPr lang="en-US" sz="5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64712">
            <a:off x="-819851" y="3800966"/>
            <a:ext cx="2682840" cy="4796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1537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3429000"/>
            <a:ext cx="8839200" cy="2514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People will forget what you said.  People will forget what you did.  People will never forget how you made them feel.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--</a:t>
            </a:r>
            <a:r>
              <a:rPr lang="en-US" sz="27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Maya Angelou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786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will you….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300" dirty="0" smtClean="0"/>
              <a:t>Build morale?</a:t>
            </a:r>
          </a:p>
          <a:p>
            <a:r>
              <a:rPr lang="en-US" sz="3300" dirty="0" smtClean="0"/>
              <a:t>Celebrate success?</a:t>
            </a:r>
          </a:p>
          <a:p>
            <a:r>
              <a:rPr lang="en-US" sz="3300" dirty="0" smtClean="0"/>
              <a:t>Keep drama from undermining progress? </a:t>
            </a:r>
          </a:p>
          <a:p>
            <a:r>
              <a:rPr lang="en-US" sz="3300" dirty="0" smtClean="0"/>
              <a:t>Recognize initiative?</a:t>
            </a:r>
          </a:p>
          <a:p>
            <a:r>
              <a:rPr lang="en-US" sz="3300" dirty="0" smtClean="0"/>
              <a:t>Encourage the discouraged?</a:t>
            </a:r>
            <a:endParaRPr lang="en-US" sz="33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33600" y="6161442"/>
            <a:ext cx="4572000" cy="365125"/>
          </a:xfrm>
        </p:spPr>
        <p:txBody>
          <a:bodyPr>
            <a:normAutofit lnSpcReduction="10000"/>
          </a:bodyPr>
          <a:lstStyle/>
          <a:p>
            <a:r>
              <a:rPr lang="en-US" sz="1800" dirty="0" smtClean="0"/>
              <a:t>Take 30:  Pick one and pack it</a:t>
            </a:r>
            <a:endParaRPr lang="en-US" sz="1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8100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2785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52400" y="570156"/>
            <a:ext cx="8991600" cy="1054250"/>
          </a:xfrm>
        </p:spPr>
        <p:txBody>
          <a:bodyPr/>
          <a:lstStyle/>
          <a:p>
            <a:r>
              <a:rPr lang="en-US" sz="5000" dirty="0" smtClean="0"/>
              <a:t>At turn #2…</a:t>
            </a:r>
            <a:endParaRPr lang="en-US" sz="5000" dirty="0"/>
          </a:p>
        </p:txBody>
      </p:sp>
      <p:sp>
        <p:nvSpPr>
          <p:cNvPr id="8" name="TextBox 7"/>
          <p:cNvSpPr txBox="1"/>
          <p:nvPr/>
        </p:nvSpPr>
        <p:spPr>
          <a:xfrm>
            <a:off x="762000" y="2286000"/>
            <a:ext cx="7543800" cy="424731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accent2">
                    <a:lumMod val="75000"/>
                  </a:schemeClr>
                </a:solidFill>
              </a:rPr>
              <a:t>Common Core Learning Environment</a:t>
            </a:r>
          </a:p>
          <a:p>
            <a:pPr algn="ctr"/>
            <a:r>
              <a:rPr lang="en-US" sz="5400" dirty="0" smtClean="0">
                <a:solidFill>
                  <a:schemeClr val="accent2">
                    <a:lumMod val="75000"/>
                  </a:schemeClr>
                </a:solidFill>
              </a:rPr>
              <a:t>And</a:t>
            </a:r>
          </a:p>
          <a:p>
            <a:pPr algn="ctr"/>
            <a:r>
              <a:rPr lang="en-US" sz="5400" dirty="0" smtClean="0">
                <a:solidFill>
                  <a:schemeClr val="accent2">
                    <a:lumMod val="75000"/>
                  </a:schemeClr>
                </a:solidFill>
              </a:rPr>
              <a:t>Classroom Management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94555">
            <a:off x="7450752" y="-1097854"/>
            <a:ext cx="1804987" cy="3773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9318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CCSS Demands…..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Learning Environment: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Classroom Management: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Collaborative</a:t>
            </a:r>
          </a:p>
          <a:p>
            <a:r>
              <a:rPr lang="en-US" dirty="0" smtClean="0"/>
              <a:t>21</a:t>
            </a:r>
            <a:r>
              <a:rPr lang="en-US" baseline="30000" dirty="0" smtClean="0"/>
              <a:t>st</a:t>
            </a:r>
            <a:r>
              <a:rPr lang="en-US" dirty="0" smtClean="0"/>
              <a:t> Century Goals </a:t>
            </a:r>
          </a:p>
          <a:p>
            <a:r>
              <a:rPr lang="en-US" dirty="0" smtClean="0"/>
              <a:t>Creative/Innovative Design</a:t>
            </a:r>
          </a:p>
          <a:p>
            <a:r>
              <a:rPr lang="en-US" dirty="0" smtClean="0"/>
              <a:t>Encourages hands-on exploration</a:t>
            </a:r>
          </a:p>
          <a:p>
            <a:r>
              <a:rPr lang="en-US" dirty="0" smtClean="0"/>
              <a:t>Not the “Sage on the Stage” anymore</a:t>
            </a:r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Teachers have strong Classroom Management systems in place</a:t>
            </a:r>
          </a:p>
          <a:p>
            <a:r>
              <a:rPr lang="en-US" dirty="0" smtClean="0"/>
              <a:t>Demonstrates gradual release strategies</a:t>
            </a:r>
          </a:p>
          <a:p>
            <a:r>
              <a:rPr lang="en-US" dirty="0" smtClean="0"/>
              <a:t>Climate of mutual respect and ownership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681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version>
  <revision id="1.1.46558.0"/>
</version>
</file>

<file path=customXml/itemProps1.xml><?xml version="1.0" encoding="utf-8"?>
<ds:datastoreItem xmlns:ds="http://schemas.openxmlformats.org/officeDocument/2006/customXml" ds:itemID="{C6976878-5400-4AF2-8124-56EAFA88BE54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331</TotalTime>
  <Words>732</Words>
  <Application>Microsoft Office PowerPoint</Application>
  <PresentationFormat>On-screen Show (4:3)</PresentationFormat>
  <Paragraphs>113</Paragraphs>
  <Slides>21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Verve</vt:lpstr>
      <vt:lpstr> The Road To The Common Core </vt:lpstr>
      <vt:lpstr>Are you prepared for this journey?</vt:lpstr>
      <vt:lpstr>What’s in your suitcase?</vt:lpstr>
      <vt:lpstr>Did you pack the essentials?</vt:lpstr>
      <vt:lpstr>At the first turn in the road….</vt:lpstr>
      <vt:lpstr> People will forget what you said.  People will forget what you did.  People will never forget how you made them feel. --Maya Angelou  </vt:lpstr>
      <vt:lpstr>How will you….</vt:lpstr>
      <vt:lpstr>At turn #2…</vt:lpstr>
      <vt:lpstr>CCSS Demands…..</vt:lpstr>
      <vt:lpstr>Fix a Flat…</vt:lpstr>
      <vt:lpstr>Approaching turn #3…</vt:lpstr>
      <vt:lpstr>Major Intersection…</vt:lpstr>
      <vt:lpstr>PowerPoint Presentation</vt:lpstr>
      <vt:lpstr>The Wisdom of Practice</vt:lpstr>
      <vt:lpstr>Arriving at your destination…</vt:lpstr>
      <vt:lpstr>How will you know when you are there?</vt:lpstr>
      <vt:lpstr>How was your trip?</vt:lpstr>
      <vt:lpstr>Check your pressure…</vt:lpstr>
      <vt:lpstr>A final word for travelers…</vt:lpstr>
      <vt:lpstr>Two roads diverged in a yellow wood, and I, I took the  one less traveled by, And that has made all the difference. </vt:lpstr>
      <vt:lpstr> The Road To The Common Core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CCSS for ACE</dc:title>
  <dc:creator>Jacobson, Jami D</dc:creator>
  <cp:lastModifiedBy>Jacobson, Jami D</cp:lastModifiedBy>
  <cp:revision>36</cp:revision>
  <dcterms:created xsi:type="dcterms:W3CDTF">2013-07-25T00:41:13Z</dcterms:created>
  <dcterms:modified xsi:type="dcterms:W3CDTF">2013-07-25T21:44:53Z</dcterms:modified>
</cp:coreProperties>
</file>